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75" r:id="rId6"/>
    <p:sldId id="274" r:id="rId7"/>
    <p:sldId id="273" r:id="rId8"/>
    <p:sldId id="258" r:id="rId9"/>
    <p:sldId id="259" r:id="rId10"/>
    <p:sldId id="260" r:id="rId11"/>
    <p:sldId id="261" r:id="rId12"/>
    <p:sldId id="262" r:id="rId13"/>
    <p:sldId id="263" r:id="rId14"/>
    <p:sldId id="264" r:id="rId15"/>
    <p:sldId id="265" r:id="rId16"/>
    <p:sldId id="267" r:id="rId17"/>
    <p:sldId id="266" r:id="rId18"/>
    <p:sldId id="268" r:id="rId19"/>
    <p:sldId id="269" r:id="rId20"/>
    <p:sldId id="278" r:id="rId21"/>
    <p:sldId id="277" r:id="rId22"/>
    <p:sldId id="271" r:id="rId23"/>
    <p:sldId id="272"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564" y="-3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E4774F-75C1-4FBC-B456-0CD66C9ED20D}" type="datetimeFigureOut">
              <a:rPr lang="en-US" smtClean="0"/>
              <a:t>26-Oct-22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12E0C90-8845-4336-A138-D842D121D36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1E4774F-75C1-4FBC-B456-0CD66C9ED20D}" type="datetimeFigureOut">
              <a:rPr lang="en-US" smtClean="0"/>
              <a:t>26-Oct-22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12E0C90-8845-4336-A138-D842D121D363}"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1E4774F-75C1-4FBC-B456-0CD66C9ED20D}" type="datetimeFigureOut">
              <a:rPr lang="en-US" smtClean="0"/>
              <a:t>26-Oct-22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12E0C90-8845-4336-A138-D842D121D363}"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12E0C90-8845-4336-A138-D842D121D363}"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2E0C90-8845-4336-A138-D842D121D363}"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1E4774F-75C1-4FBC-B456-0CD66C9ED20D}" type="datetimeFigureOut">
              <a:rPr lang="en-US" smtClean="0"/>
              <a:t>26-Oct-22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12E0C90-8845-4336-A138-D842D121D363}"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1E4774F-75C1-4FBC-B456-0CD66C9ED20D}" type="datetimeFigureOut">
              <a:rPr lang="en-US" smtClean="0"/>
              <a:t>26-Oct-22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12E0C90-8845-4336-A138-D842D121D363}"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4774F-75C1-4FBC-B456-0CD66C9ED20D}" type="datetimeFigureOut">
              <a:rPr lang="en-US" smtClean="0"/>
              <a:t>26-Oct-22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4774F-75C1-4FBC-B456-0CD66C9ED20D}" type="datetimeFigureOut">
              <a:rPr lang="en-US" smtClean="0"/>
              <a:t>26-Oct-22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4774F-75C1-4FBC-B456-0CD66C9ED20D}" type="datetimeFigureOut">
              <a:rPr lang="en-US" smtClean="0"/>
              <a:t>26-Oct-22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4774F-75C1-4FBC-B456-0CD66C9ED20D}" type="datetimeFigureOut">
              <a:rPr lang="en-US" smtClean="0"/>
              <a:t>26-Oct-22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4774F-75C1-4FBC-B456-0CD66C9ED20D}" type="datetimeFigureOut">
              <a:rPr lang="en-US" smtClean="0"/>
              <a:t>26-Oct-22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1E4774F-75C1-4FBC-B456-0CD66C9ED20D}" type="datetimeFigureOut">
              <a:rPr lang="en-US" smtClean="0"/>
              <a:t>26-Oct-22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4774F-75C1-4FBC-B456-0CD66C9ED20D}" type="datetimeFigureOut">
              <a:rPr lang="en-US" smtClean="0"/>
              <a:t>26-Oct-22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E0C90-8845-4336-A138-D842D121D36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E4774F-75C1-4FBC-B456-0CD66C9ED20D}" type="datetimeFigureOut">
              <a:rPr lang="en-US" smtClean="0"/>
              <a:t>26-Oct-22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E4774F-75C1-4FBC-B456-0CD66C9ED20D}" type="datetimeFigureOut">
              <a:rPr lang="en-US" smtClean="0"/>
              <a:t>26-Oct-22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4774F-75C1-4FBC-B456-0CD66C9ED20D}" type="datetimeFigureOut">
              <a:rPr lang="en-US" smtClean="0"/>
              <a:t>26-Oct-22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4774F-75C1-4FBC-B456-0CD66C9ED20D}" type="datetimeFigureOut">
              <a:rPr lang="en-US" smtClean="0"/>
              <a:t>26-Oct-22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E4774F-75C1-4FBC-B456-0CD66C9ED20D}" type="datetimeFigureOut">
              <a:rPr lang="en-US" smtClean="0"/>
              <a:t>26-Oct-22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4774F-75C1-4FBC-B456-0CD66C9ED20D}" type="datetimeFigureOut">
              <a:rPr lang="en-US" smtClean="0"/>
              <a:t>26-Oct-22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E0C90-8845-4336-A138-D842D121D36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E4774F-75C1-4FBC-B456-0CD66C9ED20D}" type="datetimeFigureOut">
              <a:rPr lang="en-US" smtClean="0"/>
              <a:t>26-Oct-22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12E0C90-8845-4336-A138-D842D121D36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1" name="push.wav"/>
          </p:stSnd>
        </p:sndAc>
      </p:transition>
    </mc:Choice>
    <mc:Fallback>
      <p:transition spd="med" advClick="0" advTm="30000">
        <p:fade/>
        <p:sndAc>
          <p:stSnd>
            <p:snd r:embed="rId1" name="push.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audio" Target="../media/audio1.wav"/><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audio" Target="../media/audio1.wav"/><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E4774F-75C1-4FBC-B456-0CD66C9ED20D}" type="datetimeFigureOut">
              <a:rPr lang="en-US" smtClean="0"/>
              <a:t>26-Oct-22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2E0C90-8845-4336-A138-D842D121D36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advClick="0" advTm="30000">
        <p14:vortex dir="r"/>
        <p:sndAc>
          <p:stSnd>
            <p:snd r:embed="rId13" name="push.wav"/>
          </p:stSnd>
        </p:sndAc>
      </p:transition>
    </mc:Choice>
    <mc:Fallback>
      <p:transition spd="med" advClick="0" advTm="30000">
        <p:fade/>
        <p:sndAc>
          <p:stSnd>
            <p:snd r:embed="rId13" name="push.wav"/>
          </p:stSnd>
        </p:sndAc>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1E4774F-75C1-4FBC-B456-0CD66C9ED20D}" type="datetimeFigureOut">
              <a:rPr lang="en-US" smtClean="0"/>
              <a:t>26-Oct-22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12E0C90-8845-4336-A138-D842D121D363}"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advClick="0" advTm="30000">
        <p14:vortex dir="r"/>
        <p:sndAc>
          <p:stSnd>
            <p:snd r:embed="rId13" name="push.wav"/>
          </p:stSnd>
        </p:sndAc>
      </p:transition>
    </mc:Choice>
    <mc:Fallback>
      <p:transition spd="med" advClick="0" advTm="30000">
        <p:fade/>
        <p:sndAc>
          <p:stSnd>
            <p:snd r:embed="rId13" name="push.wav"/>
          </p:stSnd>
        </p:sndAc>
      </p:transition>
    </mc:Fallback>
  </mc:AlternateConten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1E4774F-75C1-4FBC-B456-0CD66C9ED20D}" type="datetimeFigureOut">
              <a:rPr lang="en-US" smtClean="0"/>
              <a:t>26-Oct-22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12E0C90-8845-4336-A138-D842D121D3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med" advClick="0" advTm="30000">
        <p14:vortex dir="r"/>
        <p:sndAc>
          <p:stSnd>
            <p:snd r:embed="rId13" name="push.wav"/>
          </p:stSnd>
        </p:sndAc>
      </p:transition>
    </mc:Choice>
    <mc:Fallback>
      <p:transition spd="med" advClick="0" advTm="30000">
        <p:fade/>
        <p:sndAc>
          <p:stSnd>
            <p:snd r:embed="rId13" name="push.wav"/>
          </p:stSnd>
        </p:sndAc>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1E4774F-75C1-4FBC-B456-0CD66C9ED20D}" type="datetimeFigureOut">
              <a:rPr lang="en-US" smtClean="0"/>
              <a:t>26-Oct-22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2E0C90-8845-4336-A138-D842D121D36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med" advClick="0" advTm="30000">
        <p14:vortex dir="r"/>
        <p:sndAc>
          <p:stSnd>
            <p:snd r:embed="rId13" name="push.wav"/>
          </p:stSnd>
        </p:sndAc>
      </p:transition>
    </mc:Choice>
    <mc:Fallback>
      <p:transition spd="med" advClick="0" advTm="30000">
        <p:fade/>
        <p:sndAc>
          <p:stSnd>
            <p:snd r:embed="rId13" name="push.wav"/>
          </p:stSnd>
        </p:sndAc>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1E4774F-75C1-4FBC-B456-0CD66C9ED20D}" type="datetimeFigureOut">
              <a:rPr lang="en-US" smtClean="0"/>
              <a:t>26-Oct-22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12E0C90-8845-4336-A138-D842D121D3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med" advClick="0" advTm="30000">
        <p14:vortex dir="r"/>
        <p:sndAc>
          <p:stSnd>
            <p:snd r:embed="rId13" name="push.wav"/>
          </p:stSnd>
        </p:sndAc>
      </p:transition>
    </mc:Choice>
    <mc:Fallback>
      <p:transition spd="med" advClick="0" advTm="30000">
        <p:fade/>
        <p:sndAc>
          <p:stSnd>
            <p:snd r:embed="rId13" name="push.wav"/>
          </p:stSnd>
        </p:sndAc>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96478" cy="62484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5347760"/>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636" y="685800"/>
            <a:ext cx="8915400" cy="369332"/>
          </a:xfrm>
          <a:prstGeom prst="rect">
            <a:avLst/>
          </a:prstGeom>
        </p:spPr>
        <p:txBody>
          <a:bodyPr wrap="square">
            <a:spAutoFit/>
          </a:bodyPr>
          <a:lstStyle/>
          <a:p>
            <a:endParaRPr lang="en-US" dirty="0">
              <a:latin typeface="Times New Roman" pitchFamily="18" charset="0"/>
              <a:cs typeface="Times New Roman" pitchFamily="18" charset="0"/>
            </a:endParaRPr>
          </a:p>
        </p:txBody>
      </p:sp>
      <p:sp>
        <p:nvSpPr>
          <p:cNvPr id="4" name="TextBox 3"/>
          <p:cNvSpPr txBox="1"/>
          <p:nvPr/>
        </p:nvSpPr>
        <p:spPr>
          <a:xfrm>
            <a:off x="381000" y="685800"/>
            <a:ext cx="8610600" cy="5509200"/>
          </a:xfrm>
          <a:prstGeom prst="rect">
            <a:avLst/>
          </a:prstGeom>
          <a:noFill/>
        </p:spPr>
        <p:txBody>
          <a:bodyPr wrap="square" rtlCol="0">
            <a:spAutoFit/>
          </a:bodyPr>
          <a:lstStyle/>
          <a:p>
            <a:r>
              <a:rPr lang="en-US" sz="3200" b="1" dirty="0">
                <a:latin typeface="Times New Roman" pitchFamily="18" charset="0"/>
                <a:cs typeface="Times New Roman" pitchFamily="18" charset="0"/>
              </a:rPr>
              <a:t>INADEQUATE INSTITUTIONAL CAPACITIES TO MANAGE WETLAND RESOURCES</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Little effort has been done towards strengthening the capacities of stakeholders in the area of wetlands conservation. The various services provide have quite often acted independently with little consultation in addressing wetland conservation efforts. There is great need of putting individual stakeholders’ efforts together in order to maximize impact in wetland conservation</a:t>
            </a:r>
            <a:r>
              <a:rPr lang="en-US" dirty="0"/>
              <a:t>.</a:t>
            </a:r>
          </a:p>
        </p:txBody>
      </p:sp>
    </p:spTree>
    <p:extLst>
      <p:ext uri="{BB962C8B-B14F-4D97-AF65-F5344CB8AC3E}">
        <p14:creationId xmlns:p14="http://schemas.microsoft.com/office/powerpoint/2010/main" val="3686903456"/>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9144000" cy="5016758"/>
          </a:xfrm>
          <a:prstGeom prst="rect">
            <a:avLst/>
          </a:prstGeom>
        </p:spPr>
        <p:txBody>
          <a:bodyPr wrap="square">
            <a:spAutoFit/>
          </a:bodyPr>
          <a:lstStyle/>
          <a:p>
            <a:r>
              <a:rPr lang="en-US" sz="3200" b="1" dirty="0">
                <a:latin typeface="Times New Roman" pitchFamily="18" charset="0"/>
                <a:cs typeface="Times New Roman" pitchFamily="18" charset="0"/>
              </a:rPr>
              <a:t>POVERTY</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Poverty is one of the greatest challenges facing the </a:t>
            </a:r>
            <a:r>
              <a:rPr lang="en-US" sz="3200" dirty="0" smtClean="0">
                <a:latin typeface="Times New Roman" pitchFamily="18" charset="0"/>
                <a:cs typeface="Times New Roman" pitchFamily="18" charset="0"/>
              </a:rPr>
              <a:t>community. </a:t>
            </a:r>
            <a:r>
              <a:rPr lang="en-US" sz="3200" dirty="0">
                <a:latin typeface="Times New Roman" pitchFamily="18" charset="0"/>
                <a:cs typeface="Times New Roman" pitchFamily="18" charset="0"/>
              </a:rPr>
              <a:t>Like everywhere else the country, it is a major factor that influences the sustainable use of natural resources and environment protection. The following as among the main causes of poverty: Landlessness, poor rural infrastructure, environment degradation, poor farming methods, gender bias in resource allocation, and unequal distribution of resources.</a:t>
            </a:r>
          </a:p>
        </p:txBody>
      </p:sp>
    </p:spTree>
    <p:extLst>
      <p:ext uri="{BB962C8B-B14F-4D97-AF65-F5344CB8AC3E}">
        <p14:creationId xmlns:p14="http://schemas.microsoft.com/office/powerpoint/2010/main" val="186289901"/>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847"/>
            <a:ext cx="8991600" cy="7848302"/>
          </a:xfrm>
          <a:prstGeom prst="rect">
            <a:avLst/>
          </a:prstGeom>
        </p:spPr>
        <p:txBody>
          <a:bodyPr wrap="square">
            <a:spAutoFit/>
          </a:bodyPr>
          <a:lstStyle/>
          <a:p>
            <a:r>
              <a:rPr lang="en-US" sz="4000" b="1" dirty="0"/>
              <a:t>OBJECTIVES</a:t>
            </a:r>
            <a:endParaRPr lang="en-US" sz="4000" dirty="0"/>
          </a:p>
          <a:p>
            <a:pPr lvl="0"/>
            <a:r>
              <a:rPr lang="en-US" sz="2600" dirty="0">
                <a:latin typeface="Times New Roman" pitchFamily="18" charset="0"/>
                <a:cs typeface="Times New Roman" pitchFamily="18" charset="0"/>
              </a:rPr>
              <a:t>*</a:t>
            </a:r>
            <a:r>
              <a:rPr lang="en-US" sz="2600" dirty="0" smtClean="0">
                <a:latin typeface="Times New Roman" pitchFamily="18" charset="0"/>
                <a:cs typeface="Times New Roman" pitchFamily="18" charset="0"/>
              </a:rPr>
              <a:t>To </a:t>
            </a:r>
            <a:r>
              <a:rPr lang="en-US" sz="2600" dirty="0">
                <a:latin typeface="Times New Roman" pitchFamily="18" charset="0"/>
                <a:cs typeface="Times New Roman" pitchFamily="18" charset="0"/>
              </a:rPr>
              <a:t>work with and through primary and secondary school children along the </a:t>
            </a:r>
            <a:r>
              <a:rPr lang="en-US" sz="2600" dirty="0" err="1">
                <a:latin typeface="Times New Roman" pitchFamily="18" charset="0"/>
                <a:cs typeface="Times New Roman" pitchFamily="18" charset="0"/>
              </a:rPr>
              <a:t>Daraja</a:t>
            </a:r>
            <a:r>
              <a:rPr lang="en-US" sz="2600" dirty="0">
                <a:latin typeface="Times New Roman" pitchFamily="18" charset="0"/>
                <a:cs typeface="Times New Roman" pitchFamily="18" charset="0"/>
              </a:rPr>
              <a:t> </a:t>
            </a:r>
            <a:r>
              <a:rPr lang="en-US" sz="2800" dirty="0" err="1">
                <a:latin typeface="Times New Roman" pitchFamily="18" charset="0"/>
                <a:cs typeface="Times New Roman" pitchFamily="18" charset="0"/>
              </a:rPr>
              <a:t>Nyakomisaro</a:t>
            </a:r>
            <a:r>
              <a:rPr lang="en-US" sz="28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river </a:t>
            </a:r>
            <a:r>
              <a:rPr lang="en-US" sz="2600" dirty="0">
                <a:latin typeface="Times New Roman" pitchFamily="18" charset="0"/>
                <a:cs typeface="Times New Roman" pitchFamily="18" charset="0"/>
              </a:rPr>
              <a:t>basin in raising awareness on sustainable conservation and management of the environment.</a:t>
            </a:r>
          </a:p>
          <a:p>
            <a:pPr lvl="0"/>
            <a:r>
              <a:rPr lang="en-US" sz="2600" dirty="0" smtClean="0">
                <a:latin typeface="Times New Roman" pitchFamily="18" charset="0"/>
                <a:cs typeface="Times New Roman" pitchFamily="18" charset="0"/>
              </a:rPr>
              <a:t>*To </a:t>
            </a:r>
            <a:r>
              <a:rPr lang="en-US" sz="2600" dirty="0">
                <a:latin typeface="Times New Roman" pitchFamily="18" charset="0"/>
                <a:cs typeface="Times New Roman" pitchFamily="18" charset="0"/>
              </a:rPr>
              <a:t>build capacity of environmental club members and community resource persons as TOT’s on natural resource management.</a:t>
            </a:r>
          </a:p>
          <a:p>
            <a:pPr lvl="0"/>
            <a:r>
              <a:rPr lang="en-US" sz="2600" dirty="0" smtClean="0">
                <a:latin typeface="Times New Roman" pitchFamily="18" charset="0"/>
                <a:cs typeface="Times New Roman" pitchFamily="18" charset="0"/>
              </a:rPr>
              <a:t>*To </a:t>
            </a:r>
            <a:r>
              <a:rPr lang="en-US" sz="2600" dirty="0">
                <a:latin typeface="Times New Roman" pitchFamily="18" charset="0"/>
                <a:cs typeface="Times New Roman" pitchFamily="18" charset="0"/>
              </a:rPr>
              <a:t>ensure sustainability of the advocacy by empowering community groups and school clubs on the use of wastes as a resource for wealth creation.</a:t>
            </a:r>
          </a:p>
          <a:p>
            <a:pPr lvl="0"/>
            <a:r>
              <a:rPr lang="en-US" sz="2600" dirty="0" smtClean="0">
                <a:latin typeface="Times New Roman" pitchFamily="18" charset="0"/>
                <a:cs typeface="Times New Roman" pitchFamily="18" charset="0"/>
              </a:rPr>
              <a:t>*To </a:t>
            </a:r>
            <a:r>
              <a:rPr lang="en-US" sz="2600" dirty="0">
                <a:latin typeface="Times New Roman" pitchFamily="18" charset="0"/>
                <a:cs typeface="Times New Roman" pitchFamily="18" charset="0"/>
              </a:rPr>
              <a:t>facilitate policies and laws formulation, sensitization and adoption within the municipality.</a:t>
            </a:r>
          </a:p>
          <a:p>
            <a:pPr lvl="0"/>
            <a:r>
              <a:rPr lang="en-US" sz="2600" dirty="0" smtClean="0">
                <a:latin typeface="Times New Roman" pitchFamily="18" charset="0"/>
                <a:cs typeface="Times New Roman" pitchFamily="18" charset="0"/>
              </a:rPr>
              <a:t>*To </a:t>
            </a:r>
            <a:r>
              <a:rPr lang="en-US" sz="2600" dirty="0">
                <a:latin typeface="Times New Roman" pitchFamily="18" charset="0"/>
                <a:cs typeface="Times New Roman" pitchFamily="18" charset="0"/>
              </a:rPr>
              <a:t>conserve and preserve the catchments areas and improved water quality of </a:t>
            </a:r>
            <a:r>
              <a:rPr lang="en-US" sz="2600" dirty="0" err="1">
                <a:latin typeface="Times New Roman" pitchFamily="18" charset="0"/>
                <a:cs typeface="Times New Roman" pitchFamily="18" charset="0"/>
              </a:rPr>
              <a:t>Daraja</a:t>
            </a:r>
            <a:r>
              <a:rPr lang="en-US" sz="2600" dirty="0">
                <a:latin typeface="Times New Roman" pitchFamily="18" charset="0"/>
                <a:cs typeface="Times New Roman" pitchFamily="18" charset="0"/>
              </a:rPr>
              <a:t> </a:t>
            </a:r>
            <a:r>
              <a:rPr lang="en-US" sz="2800" dirty="0" err="1">
                <a:latin typeface="Times New Roman" pitchFamily="18" charset="0"/>
                <a:cs typeface="Times New Roman" pitchFamily="18" charset="0"/>
              </a:rPr>
              <a:t>Nyakomisaro</a:t>
            </a:r>
            <a:r>
              <a:rPr lang="en-US" sz="28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River </a:t>
            </a:r>
            <a:r>
              <a:rPr lang="en-US" sz="2600" dirty="0">
                <a:latin typeface="Times New Roman" pitchFamily="18" charset="0"/>
                <a:cs typeface="Times New Roman" pitchFamily="18" charset="0"/>
              </a:rPr>
              <a:t>that drains into Lake Victoria basin. This will be made possible through promoting of the best environmental practices in wetlands resources that traverses the vast areas of Kisii Central </a:t>
            </a:r>
            <a:r>
              <a:rPr lang="en-US" sz="2600" dirty="0" smtClean="0">
                <a:latin typeface="Times New Roman" pitchFamily="18" charset="0"/>
                <a:cs typeface="Times New Roman" pitchFamily="18" charset="0"/>
              </a:rPr>
              <a:t>District.</a:t>
            </a:r>
            <a:endParaRPr lang="en-US" sz="2600" dirty="0">
              <a:latin typeface="Times New Roman" pitchFamily="18" charset="0"/>
              <a:cs typeface="Times New Roman" pitchFamily="18" charset="0"/>
            </a:endParaRPr>
          </a:p>
          <a:p>
            <a:r>
              <a:rPr lang="en-US" dirty="0"/>
              <a:t> </a:t>
            </a:r>
          </a:p>
        </p:txBody>
      </p:sp>
    </p:spTree>
    <p:extLst>
      <p:ext uri="{BB962C8B-B14F-4D97-AF65-F5344CB8AC3E}">
        <p14:creationId xmlns:p14="http://schemas.microsoft.com/office/powerpoint/2010/main" val="483222641"/>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3338"/>
            <a:ext cx="8229600" cy="1371600"/>
          </a:xfrm>
        </p:spPr>
        <p:txBody>
          <a:bodyPr>
            <a:normAutofit/>
          </a:bodyPr>
          <a:lstStyle/>
          <a:p>
            <a:r>
              <a:rPr lang="en-US" sz="4000" b="1" dirty="0"/>
              <a:t>GOAL/PURPOSE OF THE PROJECT</a:t>
            </a:r>
            <a:r>
              <a:rPr lang="en-US" dirty="0"/>
              <a:t/>
            </a:r>
            <a:br>
              <a:rPr lang="en-US" dirty="0"/>
            </a:br>
            <a:endParaRPr lang="en-US" dirty="0"/>
          </a:p>
        </p:txBody>
      </p:sp>
      <p:sp>
        <p:nvSpPr>
          <p:cNvPr id="3" name="Content Placeholder 2"/>
          <p:cNvSpPr>
            <a:spLocks noGrp="1"/>
          </p:cNvSpPr>
          <p:nvPr>
            <p:ph idx="4294967295"/>
          </p:nvPr>
        </p:nvSpPr>
        <p:spPr>
          <a:xfrm>
            <a:off x="0" y="990600"/>
            <a:ext cx="8991600" cy="5181600"/>
          </a:xfrm>
        </p:spPr>
        <p:txBody>
          <a:bodyPr>
            <a:normAutofit lnSpcReduction="10000"/>
          </a:bodyPr>
          <a:lstStyle/>
          <a:p>
            <a:pPr lvl="0"/>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promote awareness of the value of wetland resources and ecological processes that maintains them.</a:t>
            </a:r>
          </a:p>
          <a:p>
            <a:pPr lvl="0"/>
            <a:r>
              <a:rPr lang="en-US" sz="2400" dirty="0">
                <a:latin typeface="Times New Roman" pitchFamily="18" charset="0"/>
                <a:cs typeface="Times New Roman" pitchFamily="18" charset="0"/>
              </a:rPr>
              <a:t>To ensure the active involvement of the residents of Kisii in sustainable environmental conservation and management.</a:t>
            </a:r>
          </a:p>
          <a:p>
            <a:pPr lvl="0"/>
            <a:r>
              <a:rPr lang="en-US" sz="2400" dirty="0">
                <a:latin typeface="Times New Roman" pitchFamily="18" charset="0"/>
                <a:cs typeface="Times New Roman" pitchFamily="18" charset="0"/>
              </a:rPr>
              <a:t>To demonstrate and promote sustainable of wetland resources through raising awareness on threats and building the capacity of communities; and</a:t>
            </a:r>
          </a:p>
          <a:p>
            <a:pPr lvl="0"/>
            <a:r>
              <a:rPr lang="en-US" sz="2400" dirty="0">
                <a:latin typeface="Times New Roman" pitchFamily="18" charset="0"/>
                <a:cs typeface="Times New Roman" pitchFamily="18" charset="0"/>
              </a:rPr>
              <a:t>To expand the present coverage of school conservation education awareness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while promoting linkages to other stakeholders e.g. NGOs, CBOs, and local government agencies.</a:t>
            </a:r>
          </a:p>
          <a:p>
            <a:pPr lvl="0"/>
            <a:r>
              <a:rPr lang="en-US" sz="2400" dirty="0">
                <a:latin typeface="Times New Roman" pitchFamily="18" charset="0"/>
                <a:cs typeface="Times New Roman" pitchFamily="18" charset="0"/>
              </a:rPr>
              <a:t>To create advocacy on Environmental and Management Act.</a:t>
            </a:r>
          </a:p>
          <a:p>
            <a:pPr lvl="0"/>
            <a:r>
              <a:rPr lang="en-US" sz="2400" dirty="0">
                <a:latin typeface="Times New Roman" pitchFamily="18" charset="0"/>
                <a:cs typeface="Times New Roman" pitchFamily="18" charset="0"/>
              </a:rPr>
              <a:t>To strengthen the networking and collaboration mechanisms that will enhance project sustainability.</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32347362"/>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8666"/>
            <a:ext cx="8229600" cy="6138334"/>
          </a:xfrm>
        </p:spPr>
        <p:txBody>
          <a:bodyPr>
            <a:normAutofit fontScale="90000"/>
          </a:bodyPr>
          <a:lstStyle/>
          <a:p>
            <a:r>
              <a:rPr lang="en-US" sz="3600" b="1" dirty="0">
                <a:latin typeface="Times New Roman" pitchFamily="18" charset="0"/>
                <a:cs typeface="Times New Roman" pitchFamily="18" charset="0"/>
              </a:rPr>
              <a:t>Target groups</a:t>
            </a:r>
            <a:r>
              <a:rPr lang="en-US" b="1" dirty="0"/>
              <a:t/>
            </a:r>
            <a:br>
              <a:rPr lang="en-US" b="1" dirty="0"/>
            </a:br>
            <a:r>
              <a:rPr lang="en-US" sz="3600" dirty="0">
                <a:latin typeface="Times New Roman" pitchFamily="18" charset="0"/>
                <a:cs typeface="Times New Roman" pitchFamily="18" charset="0"/>
              </a:rPr>
              <a:t>Community based group and organizations actively involved in environmental conservation.</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*Faith Based Organizations (FBOS).</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*Business </a:t>
            </a:r>
            <a:r>
              <a:rPr lang="en-US" sz="3600" dirty="0">
                <a:latin typeface="Times New Roman" pitchFamily="18" charset="0"/>
                <a:cs typeface="Times New Roman" pitchFamily="18" charset="0"/>
              </a:rPr>
              <a:t>Community.</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*School </a:t>
            </a:r>
            <a:r>
              <a:rPr lang="en-US" sz="3600" dirty="0">
                <a:latin typeface="Times New Roman" pitchFamily="18" charset="0"/>
                <a:cs typeface="Times New Roman" pitchFamily="18" charset="0"/>
              </a:rPr>
              <a:t>environmental clubs.</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*Municipal </a:t>
            </a:r>
            <a:r>
              <a:rPr lang="en-US" sz="3600" dirty="0">
                <a:latin typeface="Times New Roman" pitchFamily="18" charset="0"/>
                <a:cs typeface="Times New Roman" pitchFamily="18" charset="0"/>
              </a:rPr>
              <a:t>staff.</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*School </a:t>
            </a:r>
            <a:r>
              <a:rPr lang="en-US" sz="3600" dirty="0">
                <a:latin typeface="Times New Roman" pitchFamily="18" charset="0"/>
                <a:cs typeface="Times New Roman" pitchFamily="18" charset="0"/>
              </a:rPr>
              <a:t>management committee/Boards.</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*Community </a:t>
            </a:r>
            <a:r>
              <a:rPr lang="en-US" sz="3600" dirty="0">
                <a:latin typeface="Times New Roman" pitchFamily="18" charset="0"/>
                <a:cs typeface="Times New Roman" pitchFamily="18" charset="0"/>
              </a:rPr>
              <a:t>living along the </a:t>
            </a:r>
            <a:r>
              <a:rPr lang="en-US" sz="3600" dirty="0" err="1" smtClean="0">
                <a:latin typeface="Times New Roman" pitchFamily="18" charset="0"/>
                <a:cs typeface="Times New Roman" pitchFamily="18" charset="0"/>
              </a:rPr>
              <a:t>Daraja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Nyakomisaro</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River Basin.</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649615663"/>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867"/>
            <a:ext cx="8839200" cy="6824133"/>
          </a:xfrm>
        </p:spPr>
        <p:txBody>
          <a:bodyPr>
            <a:noAutofit/>
          </a:bodyPr>
          <a:lstStyle/>
          <a:p>
            <a:r>
              <a:rPr lang="en-US" sz="2800" dirty="0">
                <a:solidFill>
                  <a:schemeClr val="accent1"/>
                </a:solidFill>
                <a:latin typeface="Times New Roman" pitchFamily="18" charset="0"/>
                <a:cs typeface="Times New Roman" pitchFamily="18" charset="0"/>
              </a:rPr>
              <a:t>Activities and Expected results</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Training of TOTs</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We </a:t>
            </a:r>
            <a:r>
              <a:rPr lang="en-US" sz="2800" dirty="0" smtClean="0">
                <a:latin typeface="Times New Roman" pitchFamily="18" charset="0"/>
                <a:cs typeface="Times New Roman" pitchFamily="18" charset="0"/>
              </a:rPr>
              <a:t> trained twenty </a:t>
            </a:r>
            <a:r>
              <a:rPr lang="en-US" sz="2800" dirty="0">
                <a:latin typeface="Times New Roman" pitchFamily="18" charset="0"/>
                <a:cs typeface="Times New Roman" pitchFamily="18" charset="0"/>
              </a:rPr>
              <a:t>environmental clubs, CBOs and school management </a:t>
            </a:r>
            <a:r>
              <a:rPr lang="en-US" sz="2800" dirty="0" smtClean="0">
                <a:latin typeface="Times New Roman" pitchFamily="18" charset="0"/>
                <a:cs typeface="Times New Roman" pitchFamily="18" charset="0"/>
              </a:rPr>
              <a:t>committees </a:t>
            </a:r>
            <a:r>
              <a:rPr lang="en-US" sz="2800" dirty="0">
                <a:latin typeface="Times New Roman" pitchFamily="18" charset="0"/>
                <a:cs typeface="Times New Roman" pitchFamily="18" charset="0"/>
              </a:rPr>
              <a:t>personnel as TOT on natural resources management within Kisii municipality.</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Mass mobilization by environmental clubs within Kisii </a:t>
            </a:r>
            <a:r>
              <a:rPr lang="en-US" sz="2800" dirty="0" smtClean="0">
                <a:latin typeface="Times New Roman" pitchFamily="18" charset="0"/>
                <a:cs typeface="Times New Roman" pitchFamily="18" charset="0"/>
              </a:rPr>
              <a:t>municipality and funded them.</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We </a:t>
            </a:r>
            <a:r>
              <a:rPr lang="en-US" sz="2800" dirty="0" smtClean="0">
                <a:latin typeface="Times New Roman" pitchFamily="18" charset="0"/>
                <a:cs typeface="Times New Roman" pitchFamily="18" charset="0"/>
              </a:rPr>
              <a:t>have </a:t>
            </a:r>
            <a:r>
              <a:rPr lang="en-US" sz="2800" dirty="0">
                <a:latin typeface="Times New Roman" pitchFamily="18" charset="0"/>
                <a:cs typeface="Times New Roman" pitchFamily="18" charset="0"/>
              </a:rPr>
              <a:t>raise awareness through involving school children </a:t>
            </a:r>
            <a:r>
              <a:rPr lang="en-US" sz="2800" dirty="0" smtClean="0">
                <a:latin typeface="Times New Roman" pitchFamily="18" charset="0"/>
                <a:cs typeface="Times New Roman" pitchFamily="18" charset="0"/>
              </a:rPr>
              <a:t>through tree planting during </a:t>
            </a:r>
            <a:r>
              <a:rPr lang="en-US" sz="2800" dirty="0">
                <a:latin typeface="Times New Roman" pitchFamily="18" charset="0"/>
                <a:cs typeface="Times New Roman" pitchFamily="18" charset="0"/>
              </a:rPr>
              <a:t>the World Environment day. The </a:t>
            </a:r>
            <a:r>
              <a:rPr lang="en-US" sz="2800" dirty="0" smtClean="0">
                <a:latin typeface="Times New Roman" pitchFamily="18" charset="0"/>
                <a:cs typeface="Times New Roman" pitchFamily="18" charset="0"/>
              </a:rPr>
              <a:t>days were  </a:t>
            </a:r>
            <a:r>
              <a:rPr lang="en-US" sz="2800" dirty="0">
                <a:latin typeface="Times New Roman" pitchFamily="18" charset="0"/>
                <a:cs typeface="Times New Roman" pitchFamily="18" charset="0"/>
              </a:rPr>
              <a:t>selected to celebrate and create awareness on the objectives of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project. Groups </a:t>
            </a:r>
            <a:r>
              <a:rPr lang="en-US" sz="2800" dirty="0" smtClean="0">
                <a:latin typeface="Times New Roman" pitchFamily="18" charset="0"/>
                <a:cs typeface="Times New Roman" pitchFamily="18" charset="0"/>
              </a:rPr>
              <a:t>were marched </a:t>
            </a:r>
            <a:r>
              <a:rPr lang="en-US" sz="2800" dirty="0">
                <a:latin typeface="Times New Roman" pitchFamily="18" charset="0"/>
                <a:cs typeface="Times New Roman" pitchFamily="18" charset="0"/>
              </a:rPr>
              <a:t>from their Zonal bases to Kisii stadium </a:t>
            </a:r>
            <a:r>
              <a:rPr lang="en-US" sz="2800" dirty="0" smtClean="0">
                <a:latin typeface="Times New Roman" pitchFamily="18" charset="0"/>
                <a:cs typeface="Times New Roman" pitchFamily="18" charset="0"/>
              </a:rPr>
              <a:t>that was </a:t>
            </a:r>
            <a:r>
              <a:rPr lang="en-US" sz="2800" dirty="0">
                <a:latin typeface="Times New Roman" pitchFamily="18" charset="0"/>
                <a:cs typeface="Times New Roman" pitchFamily="18" charset="0"/>
              </a:rPr>
              <a:t>selected by the event </a:t>
            </a:r>
            <a:r>
              <a:rPr lang="en-US" sz="2800" dirty="0" smtClean="0">
                <a:latin typeface="Times New Roman" pitchFamily="18" charset="0"/>
                <a:cs typeface="Times New Roman" pitchFamily="18" charset="0"/>
              </a:rPr>
              <a:t>organizers. </a:t>
            </a:r>
            <a:r>
              <a:rPr lang="en-US" sz="2800" dirty="0">
                <a:latin typeface="Times New Roman" pitchFamily="18" charset="0"/>
                <a:cs typeface="Times New Roman" pitchFamily="18" charset="0"/>
              </a:rPr>
              <a:t>Liaison with other stakeholders </a:t>
            </a:r>
            <a:r>
              <a:rPr lang="en-US" sz="2800" dirty="0" smtClean="0">
                <a:latin typeface="Times New Roman" pitchFamily="18" charset="0"/>
                <a:cs typeface="Times New Roman" pitchFamily="18" charset="0"/>
              </a:rPr>
              <a:t>were also </a:t>
            </a:r>
            <a:r>
              <a:rPr lang="en-US" sz="2800" dirty="0">
                <a:latin typeface="Times New Roman" pitchFamily="18" charset="0"/>
                <a:cs typeface="Times New Roman" pitchFamily="18" charset="0"/>
              </a:rPr>
              <a:t>crucial for the success of these events.</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94621687"/>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1"/>
            <a:ext cx="7696200" cy="1219200"/>
          </a:xfrm>
        </p:spPr>
        <p:txBody>
          <a:bodyPr>
            <a:normAutofit/>
          </a:bodyPr>
          <a:lstStyle/>
          <a:p>
            <a:r>
              <a:rPr lang="en-US" sz="3200" dirty="0" smtClean="0"/>
              <a:t>PLANTING  OF TREES IN SOME INSTITUTIONS </a:t>
            </a:r>
            <a:endParaRPr lang="en-US" sz="3200" dirty="0"/>
          </a:p>
        </p:txBody>
      </p:sp>
      <p:sp>
        <p:nvSpPr>
          <p:cNvPr id="3" name="Text Placeholder 2"/>
          <p:cNvSpPr>
            <a:spLocks noGrp="1"/>
          </p:cNvSpPr>
          <p:nvPr>
            <p:ph type="body" sz="half" idx="2"/>
          </p:nvPr>
        </p:nvSpPr>
        <p:spPr>
          <a:xfrm>
            <a:off x="533400" y="1905000"/>
            <a:ext cx="8001000" cy="2743200"/>
          </a:xfrm>
        </p:spPr>
        <p:txBody>
          <a:bodyPr>
            <a:noAutofit/>
          </a:bodyPr>
          <a:lstStyle/>
          <a:p>
            <a:r>
              <a:rPr lang="en-US" sz="3200" dirty="0" smtClean="0">
                <a:latin typeface="Times New Roman" pitchFamily="18" charset="0"/>
                <a:cs typeface="Times New Roman" pitchFamily="18" charset="0"/>
              </a:rPr>
              <a:t>We managed to plant  seventy five thousand tress ,raising  </a:t>
            </a:r>
            <a:r>
              <a:rPr lang="en-US" sz="3200" dirty="0">
                <a:latin typeface="Times New Roman" pitchFamily="18" charset="0"/>
                <a:cs typeface="Times New Roman" pitchFamily="18" charset="0"/>
              </a:rPr>
              <a:t>awareness through involving school children through tree planting during the World Environment day</a:t>
            </a:r>
          </a:p>
        </p:txBody>
      </p:sp>
    </p:spTree>
    <p:extLst>
      <p:ext uri="{BB962C8B-B14F-4D97-AF65-F5344CB8AC3E}">
        <p14:creationId xmlns:p14="http://schemas.microsoft.com/office/powerpoint/2010/main" val="3850167906"/>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24200"/>
            <a:ext cx="7315200" cy="1676400"/>
          </a:xfrm>
        </p:spPr>
        <p:txBody>
          <a:bodyPr/>
          <a:lstStyle/>
          <a:p>
            <a:r>
              <a:rPr lang="en-US" dirty="0" smtClean="0"/>
              <a:t>We managed to come up with by laws of Kisii Municipality for better recourse collection.</a:t>
            </a:r>
            <a:endParaRPr lang="en-US" dirty="0"/>
          </a:p>
        </p:txBody>
      </p:sp>
    </p:spTree>
    <p:extLst>
      <p:ext uri="{BB962C8B-B14F-4D97-AF65-F5344CB8AC3E}">
        <p14:creationId xmlns:p14="http://schemas.microsoft.com/office/powerpoint/2010/main" val="3362166267"/>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10600" cy="6678751"/>
          </a:xfrm>
          <a:prstGeom prst="rect">
            <a:avLst/>
          </a:prstGeom>
        </p:spPr>
        <p:txBody>
          <a:bodyPr wrap="square">
            <a:spAutoFit/>
          </a:bodyPr>
          <a:lstStyle/>
          <a:p>
            <a:r>
              <a:rPr lang="en-US" sz="3200" b="1" dirty="0">
                <a:latin typeface="Times New Roman" pitchFamily="18" charset="0"/>
                <a:cs typeface="Times New Roman" pitchFamily="18" charset="0"/>
              </a:rPr>
              <a:t>PROJECT PARTNERS.</a:t>
            </a:r>
            <a:endParaRPr lang="en-US" sz="3200" dirty="0">
              <a:latin typeface="Times New Roman" pitchFamily="18" charset="0"/>
              <a:cs typeface="Times New Roman" pitchFamily="18" charset="0"/>
            </a:endParaRPr>
          </a:p>
          <a:p>
            <a:r>
              <a:rPr lang="en-US" sz="2800" dirty="0">
                <a:latin typeface="Times New Roman" pitchFamily="18" charset="0"/>
                <a:cs typeface="Times New Roman" pitchFamily="18" charset="0"/>
              </a:rPr>
              <a:t>ACTION TIMES FAMILY CARE (AT.FAMICA) will undertake to coordinate the project activities in line with CDTF guidelines and more so we will link up in filling advocacy gaps that have been omitted by other players. Besides, we are complimenting the activities of our partners</a:t>
            </a:r>
            <a:r>
              <a:rPr lang="en-US" sz="2800" dirty="0" smtClean="0"/>
              <a:t>.</a:t>
            </a:r>
          </a:p>
          <a:p>
            <a:r>
              <a:rPr lang="en-US" sz="2800" b="1" dirty="0">
                <a:latin typeface="Times New Roman" pitchFamily="18" charset="0"/>
                <a:cs typeface="Times New Roman" pitchFamily="18" charset="0"/>
              </a:rPr>
              <a:t>NB:</a:t>
            </a:r>
            <a:r>
              <a:rPr lang="en-US" sz="2800" dirty="0">
                <a:latin typeface="Times New Roman" pitchFamily="18" charset="0"/>
                <a:cs typeface="Times New Roman" pitchFamily="18" charset="0"/>
              </a:rPr>
              <a:t> ACTION TIMES FAMILY CARE (AT.FAMICA) will be coordinating the Public Environment Education for Sustainable Development in </a:t>
            </a:r>
            <a:r>
              <a:rPr lang="en-US" sz="2800" dirty="0" err="1">
                <a:latin typeface="Times New Roman" pitchFamily="18" charset="0"/>
                <a:cs typeface="Times New Roman" pitchFamily="18" charset="0"/>
              </a:rPr>
              <a:t>Daraja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Mbili</a:t>
            </a:r>
            <a:r>
              <a:rPr lang="en-US" sz="2800" dirty="0">
                <a:latin typeface="Times New Roman" pitchFamily="18" charset="0"/>
                <a:cs typeface="Times New Roman" pitchFamily="18" charset="0"/>
              </a:rPr>
              <a:t> River Basin </a:t>
            </a:r>
            <a:r>
              <a:rPr lang="en-US" sz="2800" b="1" dirty="0">
                <a:latin typeface="Times New Roman" pitchFamily="18" charset="0"/>
                <a:cs typeface="Times New Roman" pitchFamily="18" charset="0"/>
              </a:rPr>
              <a:t>(PEESD)</a:t>
            </a:r>
            <a:r>
              <a:rPr lang="en-US" sz="2800" dirty="0">
                <a:latin typeface="Times New Roman" pitchFamily="18" charset="0"/>
                <a:cs typeface="Times New Roman" pitchFamily="18" charset="0"/>
              </a:rPr>
              <a:t> project activities in partnership with other stakeholders as indicated here-above to fill gaps and avoid duplication of activities hence wastage of resources.</a:t>
            </a:r>
          </a:p>
          <a:p>
            <a:r>
              <a:rPr lang="en-US" sz="2400" dirty="0">
                <a:latin typeface="Times New Roman" pitchFamily="18" charset="0"/>
                <a:cs typeface="Times New Roman" pitchFamily="18" charset="0"/>
              </a:rPr>
              <a:t> </a:t>
            </a:r>
          </a:p>
          <a:p>
            <a:endParaRPr lang="en-US" dirty="0"/>
          </a:p>
          <a:p>
            <a:r>
              <a:rPr lang="en-US" dirty="0"/>
              <a:t> </a:t>
            </a:r>
          </a:p>
        </p:txBody>
      </p:sp>
    </p:spTree>
    <p:extLst>
      <p:ext uri="{BB962C8B-B14F-4D97-AF65-F5344CB8AC3E}">
        <p14:creationId xmlns:p14="http://schemas.microsoft.com/office/powerpoint/2010/main" val="2968909776"/>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89844"/>
            <a:ext cx="8534400" cy="5632311"/>
          </a:xfrm>
          <a:prstGeom prst="rect">
            <a:avLst/>
          </a:prstGeom>
        </p:spPr>
        <p:txBody>
          <a:bodyPr wrap="square">
            <a:spAutoFit/>
          </a:bodyPr>
          <a:lstStyle/>
          <a:p>
            <a:r>
              <a:rPr lang="en-US" sz="2400" b="1" dirty="0">
                <a:latin typeface="Times New Roman" pitchFamily="18" charset="0"/>
                <a:cs typeface="Times New Roman" pitchFamily="18" charset="0"/>
              </a:rPr>
              <a:t>ADVOCACY GAPS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Based on our evaluation survey which we carried out between June and July 2006, it is clear that there are advocacy gaps that need ACTION TIMES FAMILY CARE (AT.FAMICA) to leverage resources and carry out an intervention. The partnering organizations have been in existence prior to our baseline survey which indicated advocacy gaps and the final evaluation surveys which indicated that our workshop interventions bridged the advocacy gaps, however, there is still more that need to be done through </a:t>
            </a:r>
            <a:r>
              <a:rPr lang="en-US" sz="2400" b="1" dirty="0">
                <a:latin typeface="Times New Roman" pitchFamily="18" charset="0"/>
                <a:cs typeface="Times New Roman" pitchFamily="18" charset="0"/>
              </a:rPr>
              <a:t>(PEESSD)</a:t>
            </a:r>
            <a:r>
              <a:rPr lang="en-US" sz="2400" dirty="0">
                <a:latin typeface="Times New Roman" pitchFamily="18" charset="0"/>
                <a:cs typeface="Times New Roman" pitchFamily="18" charset="0"/>
              </a:rPr>
              <a:t> project to reverse the scope of environmental decades. </a:t>
            </a:r>
            <a:endParaRPr lang="en-US" sz="2400"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ACTION </a:t>
            </a:r>
            <a:r>
              <a:rPr lang="en-US" sz="2400" b="1" dirty="0">
                <a:latin typeface="Times New Roman" pitchFamily="18" charset="0"/>
                <a:cs typeface="Times New Roman" pitchFamily="18" charset="0"/>
              </a:rPr>
              <a:t>TIMES FAMILY CARE (AT.FAMICA) IS COMMITTED TO FILL THIS GAP.</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63191334"/>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 y="0"/>
            <a:ext cx="8991600" cy="5940088"/>
          </a:xfrm>
          <a:prstGeom prst="rect">
            <a:avLst/>
          </a:prstGeom>
        </p:spPr>
        <p:txBody>
          <a:bodyPr wrap="square">
            <a:spAutoFit/>
          </a:bodyPr>
          <a:lstStyle/>
          <a:p>
            <a:pPr algn="ctr"/>
            <a:r>
              <a:rPr lang="en-US" sz="2000" b="1" dirty="0" smtClean="0">
                <a:latin typeface="Arial Black" pitchFamily="34" charset="0"/>
                <a:cs typeface="Times New Roman" pitchFamily="18" charset="0"/>
              </a:rPr>
              <a:t>PROJECT PROPOSAL</a:t>
            </a:r>
            <a:endParaRPr lang="en-US" sz="2000" dirty="0" smtClean="0">
              <a:latin typeface="Arial Black" pitchFamily="34" charset="0"/>
              <a:cs typeface="Times New Roman" pitchFamily="18" charset="0"/>
            </a:endParaRPr>
          </a:p>
          <a:p>
            <a:pPr algn="ctr"/>
            <a:r>
              <a:rPr lang="en-US" sz="2000" dirty="0" smtClean="0">
                <a:latin typeface="Arial Black" pitchFamily="34" charset="0"/>
                <a:cs typeface="Times New Roman" pitchFamily="18" charset="0"/>
              </a:rPr>
              <a:t>Community Development Trust Fund</a:t>
            </a:r>
          </a:p>
          <a:p>
            <a:pPr algn="ctr"/>
            <a:r>
              <a:rPr lang="en-US" sz="2000" dirty="0" smtClean="0">
                <a:latin typeface="Arial Black" pitchFamily="34" charset="0"/>
                <a:cs typeface="Times New Roman" pitchFamily="18" charset="0"/>
              </a:rPr>
              <a:t>Community Environment Facility</a:t>
            </a:r>
          </a:p>
          <a:p>
            <a:pPr algn="ctr"/>
            <a:endParaRPr lang="en-US" sz="2000" dirty="0" smtClean="0">
              <a:latin typeface="Arial Black" pitchFamily="34" charset="0"/>
              <a:cs typeface="Times New Roman" pitchFamily="18" charset="0"/>
            </a:endParaRPr>
          </a:p>
          <a:p>
            <a:pPr algn="ctr"/>
            <a:endParaRPr lang="en-US" sz="2000" dirty="0" smtClean="0">
              <a:latin typeface="Arial Black" pitchFamily="34" charset="0"/>
              <a:cs typeface="Times New Roman" pitchFamily="18" charset="0"/>
            </a:endParaRPr>
          </a:p>
          <a:p>
            <a:r>
              <a:rPr lang="en-US" sz="2000" b="1" dirty="0" smtClean="0">
                <a:latin typeface="Arial Black" pitchFamily="34" charset="0"/>
                <a:cs typeface="Times New Roman" pitchFamily="18" charset="0"/>
              </a:rPr>
              <a:t> </a:t>
            </a:r>
            <a:endParaRPr lang="en-US" sz="2000" dirty="0" smtClean="0">
              <a:latin typeface="Arial Black" pitchFamily="34" charset="0"/>
              <a:cs typeface="Times New Roman" pitchFamily="18" charset="0"/>
            </a:endParaRPr>
          </a:p>
          <a:p>
            <a:r>
              <a:rPr lang="en-US" sz="2000" b="1" dirty="0" smtClean="0">
                <a:latin typeface="Arial Black" pitchFamily="34" charset="0"/>
                <a:cs typeface="Times New Roman" pitchFamily="18" charset="0"/>
              </a:rPr>
              <a:t>PROJECT TITLE:			</a:t>
            </a:r>
            <a:r>
              <a:rPr lang="en-US" sz="2000" dirty="0" smtClean="0">
                <a:latin typeface="Arial Black" pitchFamily="34" charset="0"/>
                <a:cs typeface="Times New Roman" pitchFamily="18" charset="0"/>
              </a:rPr>
              <a:t>Public Environment Education For Sustainable</a:t>
            </a:r>
          </a:p>
          <a:p>
            <a:r>
              <a:rPr lang="en-US" sz="2000" dirty="0" smtClean="0">
                <a:latin typeface="Arial Black" pitchFamily="34" charset="0"/>
                <a:cs typeface="Times New Roman" pitchFamily="18" charset="0"/>
              </a:rPr>
              <a:t>					Development In </a:t>
            </a:r>
            <a:r>
              <a:rPr lang="en-US" sz="2000" dirty="0" err="1" smtClean="0">
                <a:latin typeface="Arial Black" pitchFamily="34" charset="0"/>
                <a:cs typeface="Times New Roman" pitchFamily="18" charset="0"/>
              </a:rPr>
              <a:t>Daraja</a:t>
            </a:r>
            <a:r>
              <a:rPr lang="en-US" sz="2000" dirty="0" smtClean="0">
                <a:latin typeface="Arial Black" pitchFamily="34" charset="0"/>
                <a:cs typeface="Times New Roman" pitchFamily="18" charset="0"/>
              </a:rPr>
              <a:t> </a:t>
            </a:r>
            <a:r>
              <a:rPr lang="en-US" sz="2000" dirty="0" err="1" smtClean="0">
                <a:latin typeface="Arial Black" pitchFamily="34" charset="0"/>
                <a:cs typeface="Times New Roman" pitchFamily="18" charset="0"/>
              </a:rPr>
              <a:t>Mbili</a:t>
            </a:r>
            <a:r>
              <a:rPr lang="en-US" sz="2000" dirty="0" smtClean="0">
                <a:latin typeface="Arial Black" pitchFamily="34" charset="0"/>
                <a:cs typeface="Times New Roman" pitchFamily="18" charset="0"/>
              </a:rPr>
              <a:t> River Basin</a:t>
            </a:r>
          </a:p>
          <a:p>
            <a:r>
              <a:rPr lang="en-US" sz="2000" dirty="0" smtClean="0">
                <a:latin typeface="Arial Black" pitchFamily="34" charset="0"/>
                <a:cs typeface="Times New Roman" pitchFamily="18" charset="0"/>
              </a:rPr>
              <a:t>							</a:t>
            </a:r>
            <a:r>
              <a:rPr lang="en-US" sz="2000" b="1" dirty="0" smtClean="0">
                <a:latin typeface="Arial Black" pitchFamily="34" charset="0"/>
                <a:cs typeface="Times New Roman" pitchFamily="18" charset="0"/>
              </a:rPr>
              <a:t>(PEESD)</a:t>
            </a:r>
            <a:endParaRPr lang="en-US" sz="2000" dirty="0" smtClean="0">
              <a:latin typeface="Arial Black" pitchFamily="34" charset="0"/>
              <a:cs typeface="Times New Roman" pitchFamily="18" charset="0"/>
            </a:endParaRPr>
          </a:p>
          <a:p>
            <a:r>
              <a:rPr lang="en-US" sz="2000" b="1" dirty="0" smtClean="0">
                <a:latin typeface="Arial Black" pitchFamily="34" charset="0"/>
                <a:cs typeface="Times New Roman" pitchFamily="18" charset="0"/>
              </a:rPr>
              <a:t> </a:t>
            </a:r>
            <a:endParaRPr lang="en-US" sz="2000" dirty="0" smtClean="0">
              <a:latin typeface="Arial Black" pitchFamily="34" charset="0"/>
              <a:cs typeface="Times New Roman" pitchFamily="18" charset="0"/>
            </a:endParaRPr>
          </a:p>
          <a:p>
            <a:r>
              <a:rPr lang="en-US" sz="2000" b="1" dirty="0" smtClean="0">
                <a:latin typeface="Arial Black" pitchFamily="34" charset="0"/>
                <a:cs typeface="Times New Roman" pitchFamily="18" charset="0"/>
              </a:rPr>
              <a:t>PROJECT NUMBER:		</a:t>
            </a:r>
            <a:r>
              <a:rPr lang="en-US" sz="2000" dirty="0" smtClean="0">
                <a:latin typeface="Arial Black" pitchFamily="34" charset="0"/>
                <a:cs typeface="Times New Roman" pitchFamily="18" charset="0"/>
              </a:rPr>
              <a:t>CEF/KENYA</a:t>
            </a:r>
          </a:p>
          <a:p>
            <a:r>
              <a:rPr lang="en-US" sz="2000" b="1" dirty="0" smtClean="0">
                <a:latin typeface="Arial Black" pitchFamily="34" charset="0"/>
                <a:cs typeface="Times New Roman" pitchFamily="18" charset="0"/>
              </a:rPr>
              <a:t>PROJECT FOCUS AREAS:	</a:t>
            </a:r>
            <a:endParaRPr lang="en-US" sz="2000" dirty="0" smtClean="0">
              <a:latin typeface="Arial Black" pitchFamily="34" charset="0"/>
              <a:cs typeface="Times New Roman" pitchFamily="18" charset="0"/>
            </a:endParaRPr>
          </a:p>
          <a:p>
            <a:r>
              <a:rPr lang="en-US" sz="2000" b="1" dirty="0" smtClean="0">
                <a:latin typeface="Arial Black" pitchFamily="34" charset="0"/>
                <a:cs typeface="Times New Roman" pitchFamily="18" charset="0"/>
              </a:rPr>
              <a:t>					</a:t>
            </a:r>
            <a:r>
              <a:rPr lang="en-US" sz="2000" dirty="0" smtClean="0">
                <a:latin typeface="Arial Black" pitchFamily="34" charset="0"/>
                <a:cs typeface="Times New Roman" pitchFamily="18" charset="0"/>
              </a:rPr>
              <a:t>Institutional strengthening</a:t>
            </a:r>
          </a:p>
          <a:p>
            <a:r>
              <a:rPr lang="en-US" sz="2000" dirty="0" smtClean="0">
                <a:latin typeface="Arial Black" pitchFamily="34" charset="0"/>
                <a:cs typeface="Times New Roman" pitchFamily="18" charset="0"/>
              </a:rPr>
              <a:t>					Environmental education awareness</a:t>
            </a:r>
          </a:p>
          <a:p>
            <a:r>
              <a:rPr lang="en-US" sz="2000" dirty="0" smtClean="0">
                <a:latin typeface="Arial Black" pitchFamily="34" charset="0"/>
                <a:cs typeface="Times New Roman" pitchFamily="18" charset="0"/>
              </a:rPr>
              <a:t>					Pollution prevention awareness related projects</a:t>
            </a:r>
          </a:p>
        </p:txBody>
      </p:sp>
    </p:spTree>
    <p:extLst>
      <p:ext uri="{BB962C8B-B14F-4D97-AF65-F5344CB8AC3E}">
        <p14:creationId xmlns:p14="http://schemas.microsoft.com/office/powerpoint/2010/main" val="1400165064"/>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13283"/>
            <a:ext cx="8534400" cy="1323439"/>
          </a:xfrm>
          <a:prstGeom prst="rect">
            <a:avLst/>
          </a:prstGeom>
        </p:spPr>
        <p:txBody>
          <a:bodyPr wrap="square">
            <a:spAutoFit/>
          </a:bodyPr>
          <a:lstStyle/>
          <a:p>
            <a:r>
              <a:rPr lang="en-US" sz="8000" b="1" dirty="0" smtClean="0">
                <a:solidFill>
                  <a:srgbClr val="FF0000"/>
                </a:solidFill>
                <a:latin typeface="Times New Roman" pitchFamily="18" charset="0"/>
                <a:cs typeface="Times New Roman" pitchFamily="18" charset="0"/>
              </a:rPr>
              <a:t>END OF SLIDES</a:t>
            </a:r>
            <a:endParaRPr lang="en-US" sz="8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55650418"/>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 y="0"/>
            <a:ext cx="8991600" cy="5940088"/>
          </a:xfrm>
          <a:prstGeom prst="rect">
            <a:avLst/>
          </a:prstGeom>
        </p:spPr>
        <p:txBody>
          <a:bodyPr wrap="square">
            <a:spAutoFit/>
          </a:bodyPr>
          <a:lstStyle/>
          <a:p>
            <a:r>
              <a:rPr lang="en-US" sz="2000" b="1" dirty="0" smtClean="0">
                <a:latin typeface="Times New Roman" pitchFamily="18" charset="0"/>
                <a:cs typeface="Times New Roman" pitchFamily="18" charset="0"/>
              </a:rPr>
              <a:t>PROJECT ESTIMATED TOTAL BUDGET: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REQUESTED AMOUNT FROM CDTF: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PROJECT ACTIVITY COSTS: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M&amp;E: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TOTAL REQUESTED:</a:t>
            </a:r>
            <a:r>
              <a:rPr lang="en-US" sz="2000"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CONTRIBUTIONS FROM THE COMMUNITY:	</a:t>
            </a:r>
            <a:r>
              <a:rPr lang="en-US" sz="2000" dirty="0" smtClean="0">
                <a:latin typeface="Times New Roman" pitchFamily="18" charset="0"/>
                <a:cs typeface="Times New Roman" pitchFamily="18" charset="0"/>
              </a:rPr>
              <a:t>KSHS. </a:t>
            </a:r>
          </a:p>
          <a:p>
            <a:r>
              <a:rPr lang="en-US" sz="2000" b="1" dirty="0" smtClean="0">
                <a:latin typeface="Times New Roman" pitchFamily="18" charset="0"/>
                <a:cs typeface="Times New Roman" pitchFamily="18" charset="0"/>
              </a:rPr>
              <a:t>DURATION F PROJECT:					</a:t>
            </a:r>
            <a:r>
              <a:rPr lang="en-US" sz="2000" dirty="0" smtClean="0">
                <a:latin typeface="Times New Roman" pitchFamily="18" charset="0"/>
                <a:cs typeface="Times New Roman" pitchFamily="18" charset="0"/>
              </a:rPr>
              <a:t>2YEARS</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CONTACT/RESPONSIBLE PERSON</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NAME:</a:t>
            </a:r>
            <a:r>
              <a:rPr lang="en-US" sz="2000" dirty="0" smtClean="0">
                <a:latin typeface="Times New Roman" pitchFamily="18" charset="0"/>
                <a:cs typeface="Times New Roman" pitchFamily="18" charset="0"/>
              </a:rPr>
              <a:t>		JOHN N. MWANGA</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TITLE:</a:t>
            </a:r>
            <a:r>
              <a:rPr lang="en-US" sz="2000" dirty="0" smtClean="0">
                <a:latin typeface="Times New Roman" pitchFamily="18" charset="0"/>
                <a:cs typeface="Times New Roman" pitchFamily="18" charset="0"/>
              </a:rPr>
              <a:t>		EXECUTIVE DIRECTOR</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AGENCY REPRESENTATIVE: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NON-GOVERNMENTAL ORGANIZATION</a:t>
            </a:r>
          </a:p>
          <a:p>
            <a:r>
              <a:rPr lang="en-US" sz="2000" b="1" dirty="0" smtClean="0">
                <a:latin typeface="Times New Roman" pitchFamily="18" charset="0"/>
                <a:cs typeface="Times New Roman" pitchFamily="18" charset="0"/>
              </a:rPr>
              <a:t>ACCOUNT DETAILS: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Bank:	</a:t>
            </a:r>
            <a:r>
              <a:rPr lang="en-US" sz="2000" dirty="0" smtClean="0">
                <a:latin typeface="Times New Roman" pitchFamily="18" charset="0"/>
                <a:cs typeface="Times New Roman" pitchFamily="18" charset="0"/>
              </a:rPr>
              <a:t>	Diamond Trust Bank</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Branch:</a:t>
            </a:r>
            <a:r>
              <a:rPr lang="en-US" sz="2000" dirty="0" smtClean="0">
                <a:latin typeface="Times New Roman" pitchFamily="18" charset="0"/>
                <a:cs typeface="Times New Roman" pitchFamily="18" charset="0"/>
              </a:rPr>
              <a:t>		Kisii Branch</a:t>
            </a:r>
          </a:p>
          <a:p>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93100576"/>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a:bodyPr>
          <a:lstStyle/>
          <a:p>
            <a:pPr lvl="0"/>
            <a:r>
              <a:rPr lang="en-US" b="1" dirty="0">
                <a:solidFill>
                  <a:schemeClr val="tx1">
                    <a:lumMod val="75000"/>
                    <a:lumOff val="25000"/>
                  </a:schemeClr>
                </a:solidFill>
              </a:rPr>
              <a:t>EXECUTIVE SUMMARY</a:t>
            </a:r>
            <a:r>
              <a:rPr lang="en-US" dirty="0"/>
              <a:t/>
            </a:r>
            <a:br>
              <a:rPr lang="en-US" dirty="0"/>
            </a:br>
            <a:endParaRPr lang="en-US" dirty="0"/>
          </a:p>
        </p:txBody>
      </p:sp>
      <p:sp>
        <p:nvSpPr>
          <p:cNvPr id="3" name="Content Placeholder 2"/>
          <p:cNvSpPr>
            <a:spLocks noGrp="1"/>
          </p:cNvSpPr>
          <p:nvPr>
            <p:ph idx="1"/>
          </p:nvPr>
        </p:nvSpPr>
        <p:spPr>
          <a:xfrm>
            <a:off x="457200" y="1371600"/>
            <a:ext cx="8229600" cy="4953000"/>
          </a:xfrm>
        </p:spPr>
        <p:txBody>
          <a:bodyPr>
            <a:noAutofit/>
          </a:bodyPr>
          <a:lstStyle/>
          <a:p>
            <a:r>
              <a:rPr lang="en-US" sz="2000" dirty="0">
                <a:latin typeface="Times New Roman" pitchFamily="18" charset="0"/>
                <a:cs typeface="Times New Roman" pitchFamily="18" charset="0"/>
              </a:rPr>
              <a:t>The project “Public Education for sustainable conversation and Development in the </a:t>
            </a:r>
            <a:r>
              <a:rPr lang="en-US" sz="2000" dirty="0" err="1">
                <a:latin typeface="Times New Roman" pitchFamily="18" charset="0"/>
                <a:cs typeface="Times New Roman" pitchFamily="18" charset="0"/>
              </a:rPr>
              <a:t>Daraja</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Nyakomisaro</a:t>
            </a:r>
            <a:r>
              <a:rPr lang="en-US" sz="2000" dirty="0" smtClean="0">
                <a:latin typeface="Times New Roman" pitchFamily="18" charset="0"/>
                <a:cs typeface="Times New Roman" pitchFamily="18" charset="0"/>
              </a:rPr>
              <a:t> river </a:t>
            </a:r>
            <a:r>
              <a:rPr lang="en-US" sz="2000" dirty="0">
                <a:latin typeface="Times New Roman" pitchFamily="18" charset="0"/>
                <a:cs typeface="Times New Roman" pitchFamily="18" charset="0"/>
              </a:rPr>
              <a:t>Basin” which shall cover Kisii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Nyamira</a:t>
            </a:r>
            <a:r>
              <a:rPr lang="en-US" sz="2000" dirty="0" smtClean="0">
                <a:latin typeface="Times New Roman" pitchFamily="18" charset="0"/>
                <a:cs typeface="Times New Roman" pitchFamily="18" charset="0"/>
              </a:rPr>
              <a:t> County with </a:t>
            </a:r>
            <a:r>
              <a:rPr lang="en-US" sz="2000" dirty="0">
                <a:latin typeface="Times New Roman" pitchFamily="18" charset="0"/>
                <a:cs typeface="Times New Roman" pitchFamily="18" charset="0"/>
              </a:rPr>
              <a:t>the prospects of expansion </a:t>
            </a:r>
            <a:r>
              <a:rPr lang="en-US" sz="2000" dirty="0" smtClean="0">
                <a:latin typeface="Times New Roman" pitchFamily="18" charset="0"/>
                <a:cs typeface="Times New Roman" pitchFamily="18" charset="0"/>
              </a:rPr>
              <a:t>aims </a:t>
            </a:r>
            <a:r>
              <a:rPr lang="en-US" sz="2000" dirty="0">
                <a:latin typeface="Times New Roman" pitchFamily="18" charset="0"/>
                <a:cs typeface="Times New Roman" pitchFamily="18" charset="0"/>
              </a:rPr>
              <a:t>at supporting and building the capacity of the local communities to better manage wetland resources within the </a:t>
            </a:r>
            <a:r>
              <a:rPr lang="en-US" sz="2000" dirty="0" err="1">
                <a:latin typeface="Times New Roman" pitchFamily="18" charset="0"/>
                <a:cs typeface="Times New Roman" pitchFamily="18" charset="0"/>
              </a:rPr>
              <a:t>Daraja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Nyakomisaro</a:t>
            </a:r>
            <a:r>
              <a:rPr lang="en-US" sz="2000" dirty="0">
                <a:latin typeface="Times New Roman" pitchFamily="18" charset="0"/>
                <a:cs typeface="Times New Roman" pitchFamily="18" charset="0"/>
              </a:rPr>
              <a:t> River </a:t>
            </a:r>
            <a:r>
              <a:rPr lang="en-US" sz="2000" dirty="0">
                <a:latin typeface="Times New Roman" pitchFamily="18" charset="0"/>
                <a:cs typeface="Times New Roman" pitchFamily="18" charset="0"/>
              </a:rPr>
              <a:t>Basin. The wetland resources within the basin are crucial in supporting local livelihood systems, yet they are increasingly coming under increasing pressure, poverty and competition.</a:t>
            </a:r>
          </a:p>
          <a:p>
            <a:r>
              <a:rPr lang="en-US" sz="2000" dirty="0">
                <a:latin typeface="Times New Roman" pitchFamily="18" charset="0"/>
                <a:cs typeface="Times New Roman" pitchFamily="18" charset="0"/>
              </a:rPr>
              <a:t>The Daraja river which originates from the </a:t>
            </a:r>
            <a:r>
              <a:rPr lang="en-US" sz="2000" dirty="0">
                <a:latin typeface="Times New Roman" pitchFamily="18" charset="0"/>
                <a:cs typeface="Times New Roman" pitchFamily="18" charset="0"/>
              </a:rPr>
              <a:t>Kisii / </a:t>
            </a:r>
            <a:r>
              <a:rPr lang="en-US" sz="2000" dirty="0" err="1">
                <a:latin typeface="Times New Roman" pitchFamily="18" charset="0"/>
                <a:cs typeface="Times New Roman" pitchFamily="18" charset="0"/>
              </a:rPr>
              <a:t>Nyamira</a:t>
            </a:r>
            <a:r>
              <a:rPr lang="en-US" sz="2000" dirty="0">
                <a:latin typeface="Times New Roman" pitchFamily="18" charset="0"/>
                <a:cs typeface="Times New Roman" pitchFamily="18" charset="0"/>
              </a:rPr>
              <a:t> County and </a:t>
            </a:r>
            <a:r>
              <a:rPr lang="en-US" sz="2000" dirty="0">
                <a:latin typeface="Times New Roman" pitchFamily="18" charset="0"/>
                <a:cs typeface="Times New Roman" pitchFamily="18" charset="0"/>
              </a:rPr>
              <a:t>many of its tributaries significantly contributes towards the Nile river upon which millions of people depend on. Subsequently </a:t>
            </a:r>
            <a:r>
              <a:rPr lang="en-US" sz="2000" dirty="0" err="1">
                <a:latin typeface="Times New Roman" pitchFamily="18" charset="0"/>
                <a:cs typeface="Times New Roman" pitchFamily="18" charset="0"/>
              </a:rPr>
              <a:t>oew</a:t>
            </a:r>
            <a:r>
              <a:rPr lang="en-US" sz="2000" dirty="0">
                <a:latin typeface="Times New Roman" pitchFamily="18" charset="0"/>
                <a:cs typeface="Times New Roman" pitchFamily="18" charset="0"/>
              </a:rPr>
              <a:t> focus is needed towards addressing the threats while at the same time enhance existing positive attributes within the Nile River Basin. The conservation efforts within the Daraja river basin have a direct and significant role towards the conservation of the Nile River. The </a:t>
            </a:r>
            <a:r>
              <a:rPr lang="en-US" sz="2000" dirty="0" err="1">
                <a:latin typeface="Times New Roman" pitchFamily="18" charset="0"/>
                <a:cs typeface="Times New Roman" pitchFamily="18" charset="0"/>
              </a:rPr>
              <a:t>thretas</a:t>
            </a:r>
            <a:r>
              <a:rPr lang="en-US" sz="2000" dirty="0">
                <a:latin typeface="Times New Roman" pitchFamily="18" charset="0"/>
                <a:cs typeface="Times New Roman" pitchFamily="18" charset="0"/>
              </a:rPr>
              <a:t> include deforestation, poor farming practices, inadequate knowledge and skills, encroachment and poverty among others.</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55085140"/>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BACKGROUND INFORMATION</a:t>
            </a:r>
            <a:r>
              <a:rPr lang="en-US" dirty="0"/>
              <a:t/>
            </a:r>
            <a:br>
              <a:rPr lang="en-US" dirty="0"/>
            </a:br>
            <a:endParaRPr lang="en-US" dirty="0"/>
          </a:p>
        </p:txBody>
      </p:sp>
      <p:sp>
        <p:nvSpPr>
          <p:cNvPr id="3" name="Rectangle 2"/>
          <p:cNvSpPr/>
          <p:nvPr/>
        </p:nvSpPr>
        <p:spPr>
          <a:xfrm>
            <a:off x="152400" y="1524000"/>
            <a:ext cx="8686800" cy="4832092"/>
          </a:xfrm>
          <a:prstGeom prst="rect">
            <a:avLst/>
          </a:prstGeom>
        </p:spPr>
        <p:txBody>
          <a:bodyPr wrap="square">
            <a:spAutoFit/>
          </a:bodyPr>
          <a:lstStyle/>
          <a:p>
            <a:r>
              <a:rPr lang="en-US" sz="2800" dirty="0">
                <a:latin typeface="Times New Roman" pitchFamily="18" charset="0"/>
                <a:cs typeface="Times New Roman" pitchFamily="18" charset="0"/>
              </a:rPr>
              <a:t>Action Times Family Care (AT.FAMICA) is a non profit NGO </a:t>
            </a:r>
            <a:r>
              <a:rPr lang="en-US" sz="2800" dirty="0" err="1">
                <a:latin typeface="Times New Roman" pitchFamily="18" charset="0"/>
                <a:cs typeface="Times New Roman" pitchFamily="18" charset="0"/>
              </a:rPr>
              <a:t>Reg</a:t>
            </a:r>
            <a:r>
              <a:rPr lang="en-US" sz="2800" dirty="0">
                <a:latin typeface="Times New Roman" pitchFamily="18" charset="0"/>
                <a:cs typeface="Times New Roman" pitchFamily="18" charset="0"/>
              </a:rPr>
              <a:t> No. OP. 218/05/2005/0168/3629. We are committed to improving people’s participation and involvement in development, in </a:t>
            </a:r>
            <a:r>
              <a:rPr lang="en-US" sz="2800" dirty="0" smtClean="0">
                <a:latin typeface="Times New Roman" pitchFamily="18" charset="0"/>
                <a:cs typeface="Times New Roman" pitchFamily="18" charset="0"/>
              </a:rPr>
              <a:t>Nyanza /western</a:t>
            </a:r>
            <a:r>
              <a:rPr lang="en-US" sz="2800" dirty="0" smtClean="0">
                <a:latin typeface="Times New Roman" pitchFamily="18" charset="0"/>
                <a:cs typeface="Times New Roman" pitchFamily="18" charset="0"/>
              </a:rPr>
              <a:t> , </a:t>
            </a:r>
            <a:r>
              <a:rPr lang="en-US" sz="2800" dirty="0">
                <a:latin typeface="Times New Roman" pitchFamily="18" charset="0"/>
                <a:cs typeface="Times New Roman" pitchFamily="18" charset="0"/>
              </a:rPr>
              <a:t>in Kenya.</a:t>
            </a:r>
          </a:p>
          <a:p>
            <a:r>
              <a:rPr lang="en-US" sz="2800" dirty="0">
                <a:latin typeface="Times New Roman" pitchFamily="18" charset="0"/>
                <a:cs typeface="Times New Roman" pitchFamily="18" charset="0"/>
              </a:rPr>
              <a:t>We are based in </a:t>
            </a:r>
            <a:r>
              <a:rPr lang="en-US" sz="2800" dirty="0" err="1">
                <a:latin typeface="Times New Roman" pitchFamily="18" charset="0"/>
                <a:cs typeface="Times New Roman" pitchFamily="18" charset="0"/>
              </a:rPr>
              <a:t>Kisii</a:t>
            </a:r>
            <a:r>
              <a:rPr lang="en-US" sz="2800" dirty="0">
                <a:latin typeface="Times New Roman" pitchFamily="18" charset="0"/>
                <a:cs typeface="Times New Roman" pitchFamily="18" charset="0"/>
              </a:rPr>
              <a:t> and currently offering services to the communities living within urban and rural set-ups. We are focused at enhancing environmental management and conservation of biodiversity resources through community collaborative-participatory </a:t>
            </a:r>
            <a:r>
              <a:rPr lang="en-US" sz="2800" dirty="0" smtClean="0">
                <a:latin typeface="Times New Roman" pitchFamily="18" charset="0"/>
                <a:cs typeface="Times New Roman" pitchFamily="18" charset="0"/>
              </a:rPr>
              <a:t>involvement.(climate change).</a:t>
            </a:r>
            <a:endParaRPr lang="en-US" sz="2800" dirty="0">
              <a:latin typeface="Times New Roman" pitchFamily="18" charset="0"/>
              <a:cs typeface="Times New Roman" pitchFamily="18" charset="0"/>
            </a:endParaRPr>
          </a:p>
          <a:p>
            <a:r>
              <a:rPr lang="en-US" sz="2800" dirty="0"/>
              <a:t> </a:t>
            </a:r>
          </a:p>
        </p:txBody>
      </p:sp>
    </p:spTree>
    <p:extLst>
      <p:ext uri="{BB962C8B-B14F-4D97-AF65-F5344CB8AC3E}">
        <p14:creationId xmlns:p14="http://schemas.microsoft.com/office/powerpoint/2010/main" val="3120894021"/>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8077200" cy="1295400"/>
          </a:xfrm>
        </p:spPr>
        <p:txBody>
          <a:bodyPr/>
          <a:lstStyle/>
          <a:p>
            <a:pPr lvl="0"/>
            <a:r>
              <a:rPr lang="en-US" dirty="0"/>
              <a:t>PAST EXPERIENCES-ADVOCACY/AWARENESS CREATION</a:t>
            </a:r>
            <a:br>
              <a:rPr lang="en-US" dirty="0"/>
            </a:br>
            <a:endParaRPr lang="en-US" dirty="0"/>
          </a:p>
        </p:txBody>
      </p:sp>
      <p:sp>
        <p:nvSpPr>
          <p:cNvPr id="3" name="Text Placeholder 2"/>
          <p:cNvSpPr>
            <a:spLocks noGrp="1"/>
          </p:cNvSpPr>
          <p:nvPr>
            <p:ph type="body" sz="half" idx="2"/>
          </p:nvPr>
        </p:nvSpPr>
        <p:spPr>
          <a:xfrm>
            <a:off x="457200" y="1447800"/>
            <a:ext cx="7543800" cy="3931920"/>
          </a:xfrm>
          <a:solidFill>
            <a:srgbClr val="FFFF00"/>
          </a:solidFill>
        </p:spPr>
        <p:txBody>
          <a:bodyPr>
            <a:normAutofit fontScale="92500"/>
          </a:bodyPr>
          <a:lstStyle/>
          <a:p>
            <a:r>
              <a:rPr lang="en-US" sz="2400" dirty="0">
                <a:latin typeface="Times New Roman" pitchFamily="18" charset="0"/>
                <a:cs typeface="Times New Roman" pitchFamily="18" charset="0"/>
              </a:rPr>
              <a:t>AT.FAMICA has been able to undertake several projects since its inception at different locations and with different roles in joint effort with donors, collaborating organizations and with beneficiary communities.</a:t>
            </a:r>
          </a:p>
          <a:p>
            <a:r>
              <a:rPr lang="en-US" sz="2400" dirty="0">
                <a:latin typeface="Times New Roman" pitchFamily="18" charset="0"/>
                <a:cs typeface="Times New Roman" pitchFamily="18" charset="0"/>
              </a:rPr>
              <a:t>We have ever been working with community members, groups, and stakeholders and participating in community development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to ensure that the vulnerable and marginalized communities are reached and supported. Our main goal is to improve environmental management capacity, improved living standards and provisions of safe and clean water to the </a:t>
            </a:r>
            <a:r>
              <a:rPr lang="en-US" sz="2400" dirty="0" smtClean="0">
                <a:latin typeface="Times New Roman" pitchFamily="18" charset="0"/>
                <a:cs typeface="Times New Roman" pitchFamily="18" charset="0"/>
              </a:rPr>
              <a:t>communities.</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49718069"/>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7543800" cy="1162050"/>
          </a:xfrm>
        </p:spPr>
        <p:txBody>
          <a:bodyPr/>
          <a:lstStyle/>
          <a:p>
            <a:pPr lvl="0"/>
            <a:r>
              <a:rPr lang="en-US" b="1" dirty="0"/>
              <a:t>PROJECT DESCRIPTION</a:t>
            </a:r>
            <a:r>
              <a:rPr lang="en-US" dirty="0"/>
              <a:t/>
            </a:r>
            <a:br>
              <a:rPr lang="en-US" dirty="0"/>
            </a:br>
            <a:endParaRPr lang="en-US" dirty="0"/>
          </a:p>
        </p:txBody>
      </p:sp>
      <p:sp>
        <p:nvSpPr>
          <p:cNvPr id="4" name="Content Placeholder 3"/>
          <p:cNvSpPr>
            <a:spLocks noGrp="1"/>
          </p:cNvSpPr>
          <p:nvPr>
            <p:ph sz="half" idx="1"/>
          </p:nvPr>
        </p:nvSpPr>
        <p:spPr>
          <a:xfrm>
            <a:off x="228600" y="1676400"/>
            <a:ext cx="8915400" cy="4572000"/>
          </a:xfrm>
        </p:spPr>
        <p:txBody>
          <a:bodyPr>
            <a:noAutofit/>
          </a:bodyPr>
          <a:lstStyle/>
          <a:p>
            <a:r>
              <a:rPr lang="en-US" sz="2000" dirty="0">
                <a:latin typeface="Times New Roman" pitchFamily="18" charset="0"/>
                <a:cs typeface="Times New Roman" pitchFamily="18" charset="0"/>
              </a:rPr>
              <a:t>The project “Public Education for sustainable conversation and Development in the Daraja river Basin” shall cover Kisii </a:t>
            </a:r>
            <a:r>
              <a:rPr lang="en-US" sz="2000" dirty="0" smtClean="0">
                <a:latin typeface="Times New Roman" pitchFamily="18" charset="0"/>
                <a:cs typeface="Times New Roman" pitchFamily="18" charset="0"/>
              </a:rPr>
              <a:t>&amp; </a:t>
            </a:r>
            <a:r>
              <a:rPr lang="en-US" sz="2000" dirty="0" err="1" smtClean="0">
                <a:latin typeface="Times New Roman" pitchFamily="18" charset="0"/>
                <a:cs typeface="Times New Roman" pitchFamily="18" charset="0"/>
              </a:rPr>
              <a:t>Nyamira</a:t>
            </a:r>
            <a:r>
              <a:rPr lang="en-US" sz="2000" dirty="0" smtClean="0">
                <a:latin typeface="Times New Roman" pitchFamily="18" charset="0"/>
                <a:cs typeface="Times New Roman" pitchFamily="18" charset="0"/>
              </a:rPr>
              <a:t> counties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with the prospects of </a:t>
            </a:r>
            <a:r>
              <a:rPr lang="en-US" sz="2000" dirty="0" smtClean="0">
                <a:latin typeface="Times New Roman" pitchFamily="18" charset="0"/>
                <a:cs typeface="Times New Roman" pitchFamily="18" charset="0"/>
              </a:rPr>
              <a:t> aiming at </a:t>
            </a:r>
            <a:r>
              <a:rPr lang="en-US" sz="2000" dirty="0">
                <a:latin typeface="Times New Roman" pitchFamily="18" charset="0"/>
                <a:cs typeface="Times New Roman" pitchFamily="18" charset="0"/>
              </a:rPr>
              <a:t>supporting and building the capacity of the local communities to better manage wetland resources along the </a:t>
            </a:r>
            <a:r>
              <a:rPr lang="en-US" sz="2000" dirty="0" err="1">
                <a:latin typeface="Times New Roman" pitchFamily="18" charset="0"/>
                <a:cs typeface="Times New Roman" pitchFamily="18" charset="0"/>
              </a:rPr>
              <a:t>Daraja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Nyakomisaro</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River Basin. These resources within the basin are crucial in supporting local livelihood systems, yet they are increasingly coming under increasing pressure, poverty and competition for scarce resources.</a:t>
            </a:r>
          </a:p>
          <a:p>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Daraja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Nyakomisaro</a:t>
            </a:r>
            <a:r>
              <a:rPr lang="en-US" sz="2000" dirty="0">
                <a:latin typeface="Times New Roman" pitchFamily="18" charset="0"/>
                <a:cs typeface="Times New Roman" pitchFamily="18" charset="0"/>
              </a:rPr>
              <a:t> River </a:t>
            </a:r>
            <a:r>
              <a:rPr lang="en-US" sz="2000" dirty="0">
                <a:latin typeface="Times New Roman" pitchFamily="18" charset="0"/>
                <a:cs typeface="Times New Roman" pitchFamily="18" charset="0"/>
              </a:rPr>
              <a:t>originates from the </a:t>
            </a:r>
            <a:r>
              <a:rPr lang="en-US" sz="2000" dirty="0" err="1" smtClean="0">
                <a:latin typeface="Times New Roman" pitchFamily="18" charset="0"/>
                <a:cs typeface="Times New Roman" pitchFamily="18" charset="0"/>
              </a:rPr>
              <a:t>Nyamira</a:t>
            </a:r>
            <a:r>
              <a:rPr lang="en-US" sz="2000" dirty="0" smtClean="0">
                <a:latin typeface="Times New Roman" pitchFamily="18" charset="0"/>
                <a:cs typeface="Times New Roman" pitchFamily="18" charset="0"/>
              </a:rPr>
              <a:t> county of </a:t>
            </a:r>
            <a:r>
              <a:rPr lang="en-US" sz="2000" dirty="0">
                <a:latin typeface="Times New Roman" pitchFamily="18" charset="0"/>
                <a:cs typeface="Times New Roman" pitchFamily="18" charset="0"/>
              </a:rPr>
              <a:t>its tributaries significantly contributes the Nile river upon which millions of people depend on.</a:t>
            </a:r>
          </a:p>
          <a:p>
            <a:r>
              <a:rPr lang="en-US" sz="2000" dirty="0">
                <a:latin typeface="Times New Roman" pitchFamily="18" charset="0"/>
                <a:cs typeface="Times New Roman" pitchFamily="18" charset="0"/>
              </a:rPr>
              <a:t>Subsequently more focus is needed towards addressing the threats while at the same time enhance </a:t>
            </a:r>
            <a:r>
              <a:rPr lang="en-US" sz="2000" dirty="0" err="1">
                <a:latin typeface="Times New Roman" pitchFamily="18" charset="0"/>
                <a:cs typeface="Times New Roman" pitchFamily="18" charset="0"/>
              </a:rPr>
              <a:t>exisi</a:t>
            </a:r>
            <a:r>
              <a:rPr lang="en-US" sz="2000" dirty="0">
                <a:latin typeface="Times New Roman" pitchFamily="18" charset="0"/>
                <a:cs typeface="Times New Roman" pitchFamily="18" charset="0"/>
              </a:rPr>
              <a:t>=ting positive attributes within. The conservation efforts within the Daraja river basin have a direct and </a:t>
            </a:r>
            <a:r>
              <a:rPr lang="en-US" sz="2000" dirty="0" smtClean="0">
                <a:latin typeface="Times New Roman" pitchFamily="18" charset="0"/>
                <a:cs typeface="Times New Roman" pitchFamily="18" charset="0"/>
              </a:rPr>
              <a:t>significant </a:t>
            </a:r>
            <a:r>
              <a:rPr lang="en-US" sz="2000" dirty="0">
                <a:latin typeface="Times New Roman" pitchFamily="18" charset="0"/>
                <a:cs typeface="Times New Roman" pitchFamily="18" charset="0"/>
              </a:rPr>
              <a:t>role towards the conservation of the river itself, Lake Victoria and far Nile river. The threats include deforestation, poor farming </a:t>
            </a:r>
            <a:r>
              <a:rPr lang="en-US" sz="2000" dirty="0" err="1">
                <a:latin typeface="Times New Roman" pitchFamily="18" charset="0"/>
                <a:cs typeface="Times New Roman" pitchFamily="18" charset="0"/>
              </a:rPr>
              <a:t>pracices</a:t>
            </a:r>
            <a:r>
              <a:rPr lang="en-US" sz="2000" dirty="0">
                <a:latin typeface="Times New Roman" pitchFamily="18" charset="0"/>
                <a:cs typeface="Times New Roman" pitchFamily="18" charset="0"/>
              </a:rPr>
              <a:t>, inadequate kwoloedge and skills, encroachment and poverty among others.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05925688"/>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PROJECT RATIONALE</a:t>
            </a:r>
            <a:endParaRPr lang="en-US" dirty="0"/>
          </a:p>
        </p:txBody>
      </p:sp>
      <p:sp>
        <p:nvSpPr>
          <p:cNvPr id="3" name="Text Placeholder 2"/>
          <p:cNvSpPr>
            <a:spLocks noGrp="1"/>
          </p:cNvSpPr>
          <p:nvPr>
            <p:ph type="body" idx="4294967295"/>
          </p:nvPr>
        </p:nvSpPr>
        <p:spPr>
          <a:xfrm>
            <a:off x="0" y="2362200"/>
            <a:ext cx="8839200" cy="4191000"/>
          </a:xfrm>
        </p:spPr>
        <p:txBody>
          <a:bodyPr>
            <a:normAutofit/>
          </a:bodyPr>
          <a:lstStyle/>
          <a:p>
            <a:r>
              <a:rPr lang="en-US" sz="2400" dirty="0">
                <a:latin typeface="Times New Roman" pitchFamily="18" charset="0"/>
                <a:cs typeface="Times New Roman" pitchFamily="18" charset="0"/>
              </a:rPr>
              <a:t>The Daraja </a:t>
            </a:r>
            <a:r>
              <a:rPr lang="en-US" sz="2400" dirty="0" err="1">
                <a:latin typeface="Times New Roman" pitchFamily="18" charset="0"/>
                <a:cs typeface="Times New Roman" pitchFamily="18" charset="0"/>
              </a:rPr>
              <a:t>Mbili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Nyakomisaro</a:t>
            </a:r>
            <a:r>
              <a:rPr lang="en-US" sz="2400" dirty="0">
                <a:latin typeface="Times New Roman" pitchFamily="18" charset="0"/>
                <a:cs typeface="Times New Roman" pitchFamily="18" charset="0"/>
              </a:rPr>
              <a:t> River </a:t>
            </a:r>
            <a:r>
              <a:rPr lang="en-US" sz="2400" dirty="0">
                <a:latin typeface="Times New Roman" pitchFamily="18" charset="0"/>
                <a:cs typeface="Times New Roman" pitchFamily="18" charset="0"/>
              </a:rPr>
              <a:t>basin environment is threatened with reduced water flows, lowered water table, los of biodiversity (rare flora &amp; fauna species), uncontrolled pollution, eutrophication, poor farming methods and floods. There is increased ignorance and poverty levels among the community </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Public education for sustainable conservation for development  in the daraja mbili river basin  seeks to  demonstrate , promote  and propagate  best practices o reverse  this negative  alarming  trend.</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37862072"/>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itchFamily="18" charset="0"/>
                <a:cs typeface="Times New Roman" pitchFamily="18" charset="0"/>
              </a:rPr>
              <a:t>LOSS OF NATURAL HABITAT AS WESTLAND ECOSYSTEMS  ARE CONVERTED TO AGRICULTURE </a:t>
            </a:r>
            <a:endParaRPr lang="en-US" sz="4000" b="1" dirty="0">
              <a:latin typeface="Times New Roman" pitchFamily="18" charset="0"/>
              <a:cs typeface="Times New Roman" pitchFamily="18" charset="0"/>
            </a:endParaRPr>
          </a:p>
        </p:txBody>
      </p:sp>
      <p:sp>
        <p:nvSpPr>
          <p:cNvPr id="3" name="Content Placeholder 3"/>
          <p:cNvSpPr txBox="1">
            <a:spLocks/>
          </p:cNvSpPr>
          <p:nvPr/>
        </p:nvSpPr>
        <p:spPr>
          <a:xfrm>
            <a:off x="228600" y="1676400"/>
            <a:ext cx="8915400" cy="457200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400" dirty="0" smtClean="0">
                <a:latin typeface="Times New Roman" pitchFamily="18" charset="0"/>
                <a:cs typeface="Times New Roman" pitchFamily="18" charset="0"/>
              </a:rPr>
              <a:t>The rapid increasing population and poverty spread is impacting negatively on the regions natural resources base and poverty eradication efforts. The impacts of population dynamics and trends are manifested in increasing demand for natural resources and ecological services e.g. land, water, fuel wood and food. The most significant impact is the unsustainable encroachment on key ecosystems like protected forests, wetlands steep slopes and river banks, deforestation, and resources based conflicts over access to critical resources. The wetlands are habitats to rare flora and fauna species. Sustainable activities in the basin should be put in place to reverse the damage that has already been done and to improve on the productivity of wetland resources in order to protect vital biodiversity.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37046124"/>
      </p:ext>
    </p:extLst>
  </p:cSld>
  <p:clrMapOvr>
    <a:masterClrMapping/>
  </p:clrMapOvr>
  <mc:AlternateContent xmlns:mc="http://schemas.openxmlformats.org/markup-compatibility/2006">
    <mc:Choice xmlns:p14="http://schemas.microsoft.com/office/powerpoint/2010/main" Requires="p14">
      <p:transition spd="med" advClick="0" advTm="30000">
        <p14:vortex dir="r"/>
        <p:sndAc>
          <p:stSnd>
            <p:snd r:embed="rId2" name="push.wav"/>
          </p:stSnd>
        </p:sndAc>
      </p:transition>
    </mc:Choice>
    <mc:Fallback>
      <p:transition spd="med" advClick="0" advTm="30000">
        <p:fade/>
        <p:sndAc>
          <p:stSnd>
            <p:snd r:embed="rId2" name="push.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403</TotalTime>
  <Words>1406</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5</vt:i4>
      </vt:variant>
      <vt:variant>
        <vt:lpstr>Slide Titles</vt:lpstr>
      </vt:variant>
      <vt:variant>
        <vt:i4>20</vt:i4>
      </vt:variant>
    </vt:vector>
  </HeadingPairs>
  <TitlesOfParts>
    <vt:vector size="25" baseType="lpstr">
      <vt:lpstr>Flow</vt:lpstr>
      <vt:lpstr>Foundry</vt:lpstr>
      <vt:lpstr>Angles</vt:lpstr>
      <vt:lpstr>Waveform</vt:lpstr>
      <vt:lpstr>Slipstream</vt:lpstr>
      <vt:lpstr>PowerPoint Presentation</vt:lpstr>
      <vt:lpstr>PowerPoint Presentation</vt:lpstr>
      <vt:lpstr>PowerPoint Presentation</vt:lpstr>
      <vt:lpstr>EXECUTIVE SUMMARY </vt:lpstr>
      <vt:lpstr>BACKGROUND INFORMATION </vt:lpstr>
      <vt:lpstr>PAST EXPERIENCES-ADVOCACY/AWARENESS CREATION </vt:lpstr>
      <vt:lpstr>PROJECT DESCRIPTION </vt:lpstr>
      <vt:lpstr>PROJECT RATIONALE</vt:lpstr>
      <vt:lpstr>LOSS OF NATURAL HABITAT AS WESTLAND ECOSYSTEMS  ARE CONVERTED TO AGRICULTURE </vt:lpstr>
      <vt:lpstr>PowerPoint Presentation</vt:lpstr>
      <vt:lpstr>PowerPoint Presentation</vt:lpstr>
      <vt:lpstr>PowerPoint Presentation</vt:lpstr>
      <vt:lpstr>GOAL/PURPOSE OF THE PROJECT </vt:lpstr>
      <vt:lpstr>Target groups Community based group and organizations actively involved in environmental conservation. *Faith Based Organizations (FBOS). *Business Community. *School environmental clubs. *Municipal staff. *School management committee/Boards. *Community living along the Daraja Nyakomisaro River Basin.   </vt:lpstr>
      <vt:lpstr>Activities and Expected results Training of TOTs We  trained twenty environmental clubs, CBOs and school management committees personnel as TOT on natural resources management within Kisii municipality. Mass mobilization by environmental clubs within Kisii municipality and funded them. We have raise awareness through involving school children through tree planting during the World Environment day. The days were  selected to celebrate and create awareness on the objectives of the project. Groups were marched from their Zonal bases to Kisii stadium that was selected by the event organizers. Liaison with other stakeholders were also crucial for the success of these events. </vt:lpstr>
      <vt:lpstr>PLANTING  OF TREES IN SOME INSTITUTIONS </vt:lpstr>
      <vt:lpstr>We managed to come up with by laws of Kisii Municipality for better recourse collection.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47</cp:revision>
  <dcterms:created xsi:type="dcterms:W3CDTF">2022-10-25T06:33:06Z</dcterms:created>
  <dcterms:modified xsi:type="dcterms:W3CDTF">2022-10-26T11:27:35Z</dcterms:modified>
</cp:coreProperties>
</file>