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notesSlides/notesSlide24.xml" ContentType="application/vnd.openxmlformats-officedocument.presentationml.notesSlide+xml"/>
  <Override PartName="/ppt/charts/chart3.xml" ContentType="application/vnd.openxmlformats-officedocument.drawingml.chart+xml"/>
  <Override PartName="/ppt/notesSlides/notesSlide25.xml" ContentType="application/vnd.openxmlformats-officedocument.presentationml.notesSlide+xml"/>
  <Override PartName="/ppt/charts/chart4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9"/>
  </p:notesMasterIdLst>
  <p:handoutMasterIdLst>
    <p:handoutMasterId r:id="rId100"/>
  </p:handoutMasterIdLst>
  <p:sldIdLst>
    <p:sldId id="256" r:id="rId2"/>
    <p:sldId id="1060" r:id="rId3"/>
    <p:sldId id="1044" r:id="rId4"/>
    <p:sldId id="1038" r:id="rId5"/>
    <p:sldId id="1040" r:id="rId6"/>
    <p:sldId id="1041" r:id="rId7"/>
    <p:sldId id="1042" r:id="rId8"/>
    <p:sldId id="867" r:id="rId9"/>
    <p:sldId id="866" r:id="rId10"/>
    <p:sldId id="861" r:id="rId11"/>
    <p:sldId id="864" r:id="rId12"/>
    <p:sldId id="264" r:id="rId13"/>
    <p:sldId id="958" r:id="rId14"/>
    <p:sldId id="1061" r:id="rId15"/>
    <p:sldId id="1022" r:id="rId16"/>
    <p:sldId id="1023" r:id="rId17"/>
    <p:sldId id="1024" r:id="rId18"/>
    <p:sldId id="1076" r:id="rId19"/>
    <p:sldId id="1026" r:id="rId20"/>
    <p:sldId id="1027" r:id="rId21"/>
    <p:sldId id="1028" r:id="rId22"/>
    <p:sldId id="1029" r:id="rId23"/>
    <p:sldId id="1030" r:id="rId24"/>
    <p:sldId id="1031" r:id="rId25"/>
    <p:sldId id="1034" r:id="rId26"/>
    <p:sldId id="1035" r:id="rId27"/>
    <p:sldId id="1036" r:id="rId28"/>
    <p:sldId id="882" r:id="rId29"/>
    <p:sldId id="979" r:id="rId30"/>
    <p:sldId id="977" r:id="rId31"/>
    <p:sldId id="978" r:id="rId32"/>
    <p:sldId id="976" r:id="rId33"/>
    <p:sldId id="975" r:id="rId34"/>
    <p:sldId id="983" r:id="rId35"/>
    <p:sldId id="921" r:id="rId36"/>
    <p:sldId id="931" r:id="rId37"/>
    <p:sldId id="928" r:id="rId38"/>
    <p:sldId id="936" r:id="rId39"/>
    <p:sldId id="1006" r:id="rId40"/>
    <p:sldId id="929" r:id="rId41"/>
    <p:sldId id="932" r:id="rId42"/>
    <p:sldId id="933" r:id="rId43"/>
    <p:sldId id="1045" r:id="rId44"/>
    <p:sldId id="1046" r:id="rId45"/>
    <p:sldId id="905" r:id="rId46"/>
    <p:sldId id="1047" r:id="rId47"/>
    <p:sldId id="1048" r:id="rId48"/>
    <p:sldId id="1051" r:id="rId49"/>
    <p:sldId id="1052" r:id="rId50"/>
    <p:sldId id="1007" r:id="rId51"/>
    <p:sldId id="1053" r:id="rId52"/>
    <p:sldId id="1054" r:id="rId53"/>
    <p:sldId id="1055" r:id="rId54"/>
    <p:sldId id="1056" r:id="rId55"/>
    <p:sldId id="917" r:id="rId56"/>
    <p:sldId id="918" r:id="rId57"/>
    <p:sldId id="919" r:id="rId58"/>
    <p:sldId id="1066" r:id="rId59"/>
    <p:sldId id="1067" r:id="rId60"/>
    <p:sldId id="1068" r:id="rId61"/>
    <p:sldId id="1069" r:id="rId62"/>
    <p:sldId id="1070" r:id="rId63"/>
    <p:sldId id="1071" r:id="rId64"/>
    <p:sldId id="1072" r:id="rId65"/>
    <p:sldId id="1063" r:id="rId66"/>
    <p:sldId id="1057" r:id="rId67"/>
    <p:sldId id="1058" r:id="rId68"/>
    <p:sldId id="1059" r:id="rId69"/>
    <p:sldId id="1064" r:id="rId70"/>
    <p:sldId id="1065" r:id="rId71"/>
    <p:sldId id="967" r:id="rId72"/>
    <p:sldId id="923" r:id="rId73"/>
    <p:sldId id="924" r:id="rId74"/>
    <p:sldId id="900" r:id="rId75"/>
    <p:sldId id="901" r:id="rId76"/>
    <p:sldId id="927" r:id="rId77"/>
    <p:sldId id="938" r:id="rId78"/>
    <p:sldId id="887" r:id="rId79"/>
    <p:sldId id="888" r:id="rId80"/>
    <p:sldId id="1073" r:id="rId81"/>
    <p:sldId id="1074" r:id="rId82"/>
    <p:sldId id="1075" r:id="rId83"/>
    <p:sldId id="889" r:id="rId84"/>
    <p:sldId id="1002" r:id="rId85"/>
    <p:sldId id="1003" r:id="rId86"/>
    <p:sldId id="1004" r:id="rId87"/>
    <p:sldId id="985" r:id="rId88"/>
    <p:sldId id="940" r:id="rId89"/>
    <p:sldId id="941" r:id="rId90"/>
    <p:sldId id="942" r:id="rId91"/>
    <p:sldId id="944" r:id="rId92"/>
    <p:sldId id="945" r:id="rId93"/>
    <p:sldId id="946" r:id="rId94"/>
    <p:sldId id="950" r:id="rId95"/>
    <p:sldId id="952" r:id="rId96"/>
    <p:sldId id="1037" r:id="rId97"/>
    <p:sldId id="956" r:id="rId9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66FF66"/>
    <a:srgbClr val="130F11"/>
    <a:srgbClr val="66FF99"/>
    <a:srgbClr val="5EFA26"/>
    <a:srgbClr val="99FF33"/>
    <a:srgbClr val="006600"/>
    <a:srgbClr val="C40885"/>
    <a:srgbClr val="000099"/>
    <a:srgbClr val="200F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5" autoAdjust="0"/>
    <p:restoredTop sz="90532" autoAdjust="0"/>
  </p:normalViewPr>
  <p:slideViewPr>
    <p:cSldViewPr>
      <p:cViewPr varScale="1">
        <p:scale>
          <a:sx n="62" d="100"/>
          <a:sy n="62" d="100"/>
        </p:scale>
        <p:origin x="151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en-US" dirty="0"/>
              <a:t>INVOLVEMENT</a:t>
            </a:r>
            <a:r>
              <a:rPr lang="en-US" baseline="0" dirty="0"/>
              <a:t> IN SCHOOL’S RECYCLE PROGRAMS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PIBG</c:v>
                </c:pt>
                <c:pt idx="1">
                  <c:v>PELAJAR</c:v>
                </c:pt>
                <c:pt idx="2">
                  <c:v>STAF</c:v>
                </c:pt>
                <c:pt idx="3">
                  <c:v>GURU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8</c:v>
                </c:pt>
                <c:pt idx="2">
                  <c:v>6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FE-443A-8E66-C40AEF61B08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PIBG</c:v>
                </c:pt>
                <c:pt idx="1">
                  <c:v>PELAJAR</c:v>
                </c:pt>
                <c:pt idx="2">
                  <c:v>STAF</c:v>
                </c:pt>
                <c:pt idx="3">
                  <c:v>GURU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FE-443A-8E66-C40AEF61B0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505088"/>
        <c:axId val="140507008"/>
      </c:barChart>
      <c:catAx>
        <c:axId val="140505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 dirty="0"/>
                  <a:t>PARTIES INVOLVED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40507008"/>
        <c:crosses val="autoZero"/>
        <c:auto val="1"/>
        <c:lblAlgn val="ctr"/>
        <c:lblOffset val="100"/>
        <c:noMultiLvlLbl val="0"/>
      </c:catAx>
      <c:valAx>
        <c:axId val="14050700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 dirty="0"/>
                  <a:t>NUMBER</a:t>
                </a:r>
                <a:r>
                  <a:rPr lang="en-US" baseline="0" dirty="0"/>
                  <a:t> OF PEOPLE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4050508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en-US" dirty="0"/>
              <a:t>DO</a:t>
            </a:r>
            <a:r>
              <a:rPr lang="en-US" baseline="0" dirty="0"/>
              <a:t> YOU CARRY OUT RECYCLING AT YOUR HOUSE/RESIDENCE?</a:t>
            </a:r>
            <a:endParaRPr lang="en-US" dirty="0"/>
          </a:p>
        </c:rich>
      </c:tx>
      <c:layout>
        <c:manualLayout>
          <c:xMode val="edge"/>
          <c:yMode val="edge"/>
          <c:x val="0.2331453605064073"/>
          <c:y val="1.4410085698405984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PIBG</c:v>
                </c:pt>
                <c:pt idx="1">
                  <c:v>PELAJAR</c:v>
                </c:pt>
                <c:pt idx="2">
                  <c:v>STAF</c:v>
                </c:pt>
                <c:pt idx="3">
                  <c:v>GURU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8</c:v>
                </c:pt>
                <c:pt idx="2">
                  <c:v>4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D5-4E4F-BE79-288FFE5C3AD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PIBG</c:v>
                </c:pt>
                <c:pt idx="1">
                  <c:v>PELAJAR</c:v>
                </c:pt>
                <c:pt idx="2">
                  <c:v>STAF</c:v>
                </c:pt>
                <c:pt idx="3">
                  <c:v>GURU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</c:v>
                </c:pt>
                <c:pt idx="1">
                  <c:v>2</c:v>
                </c:pt>
                <c:pt idx="2">
                  <c:v>6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D5-4E4F-BE79-288FFE5C3A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1432704"/>
        <c:axId val="141434880"/>
      </c:barChart>
      <c:catAx>
        <c:axId val="1414327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 dirty="0"/>
                  <a:t>PARTIES INVOLVED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41434880"/>
        <c:crosses val="autoZero"/>
        <c:auto val="1"/>
        <c:lblAlgn val="ctr"/>
        <c:lblOffset val="100"/>
        <c:noMultiLvlLbl val="0"/>
      </c:catAx>
      <c:valAx>
        <c:axId val="14143488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 dirty="0"/>
                  <a:t>NUMBER OF PEOPLE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4143270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en-US" dirty="0"/>
              <a:t>DO YOU REALIZE SAVING ELECTRICITY</a:t>
            </a:r>
            <a:r>
              <a:rPr lang="en-US" baseline="0" dirty="0"/>
              <a:t> RELATED TO ENVIRONMENT?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PIBG</c:v>
                </c:pt>
                <c:pt idx="1">
                  <c:v>PELAJAR</c:v>
                </c:pt>
                <c:pt idx="2">
                  <c:v>STAF</c:v>
                </c:pt>
                <c:pt idx="3">
                  <c:v>GURU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</c:v>
                </c:pt>
                <c:pt idx="1">
                  <c:v>5</c:v>
                </c:pt>
                <c:pt idx="2">
                  <c:v>3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C3-4F92-858A-77714FD7AD1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PIBG</c:v>
                </c:pt>
                <c:pt idx="1">
                  <c:v>PELAJAR</c:v>
                </c:pt>
                <c:pt idx="2">
                  <c:v>STAF</c:v>
                </c:pt>
                <c:pt idx="3">
                  <c:v>GURU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C3-4F92-858A-77714FD7AD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1454720"/>
        <c:axId val="141477376"/>
      </c:barChart>
      <c:catAx>
        <c:axId val="1414547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 dirty="0"/>
                  <a:t>PARTIES INVOLVED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41477376"/>
        <c:crosses val="autoZero"/>
        <c:auto val="1"/>
        <c:lblAlgn val="ctr"/>
        <c:lblOffset val="100"/>
        <c:noMultiLvlLbl val="0"/>
      </c:catAx>
      <c:valAx>
        <c:axId val="14147737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 dirty="0"/>
                  <a:t>NUMBER OF PEOPLE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4145472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en-US" dirty="0"/>
              <a:t>HAVE YOU EVER FORGOTTEN</a:t>
            </a:r>
            <a:r>
              <a:rPr lang="en-US" baseline="0" dirty="0"/>
              <a:t> TO TURN OFF  THE SWITCHES IN YOUR HOUSE?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SELALU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4"/>
                <c:pt idx="0">
                  <c:v>PIBG</c:v>
                </c:pt>
                <c:pt idx="1">
                  <c:v>PELAJAR</c:v>
                </c:pt>
                <c:pt idx="2">
                  <c:v>STAF</c:v>
                </c:pt>
                <c:pt idx="3">
                  <c:v>GURU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4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E4-4306-80EA-3EB012A052C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JARANG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Sheet1!$A$2:$A$6</c:f>
              <c:strCache>
                <c:ptCount val="4"/>
                <c:pt idx="0">
                  <c:v>PIBG</c:v>
                </c:pt>
                <c:pt idx="1">
                  <c:v>PELAJAR</c:v>
                </c:pt>
                <c:pt idx="2">
                  <c:v>STAF</c:v>
                </c:pt>
                <c:pt idx="3">
                  <c:v>GURU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6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E4-4306-80EA-3EB012A052C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TIDAK PERNAH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Sheet1!$A$2:$A$6</c:f>
              <c:strCache>
                <c:ptCount val="4"/>
                <c:pt idx="0">
                  <c:v>PIBG</c:v>
                </c:pt>
                <c:pt idx="1">
                  <c:v>PELAJAR</c:v>
                </c:pt>
                <c:pt idx="2">
                  <c:v>STAF</c:v>
                </c:pt>
                <c:pt idx="3">
                  <c:v>GURU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3</c:v>
                </c:pt>
                <c:pt idx="1">
                  <c:v>4</c:v>
                </c:pt>
                <c:pt idx="2">
                  <c:v>6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E4-4306-80EA-3EB012A052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1555968"/>
        <c:axId val="141894016"/>
      </c:barChart>
      <c:catAx>
        <c:axId val="1415559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 dirty="0"/>
                  <a:t>PARTIES INVOLVED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41894016"/>
        <c:crosses val="autoZero"/>
        <c:auto val="1"/>
        <c:lblAlgn val="ctr"/>
        <c:lblOffset val="100"/>
        <c:noMultiLvlLbl val="0"/>
      </c:catAx>
      <c:valAx>
        <c:axId val="1418940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 dirty="0"/>
                  <a:t>NUMBER OF PEOPLE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4155596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218A91-F561-4343-8DAA-6039E6F02790}" type="doc">
      <dgm:prSet loTypeId="urn:microsoft.com/office/officeart/2005/8/layout/hierarchy4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2F40A9-9924-4718-883E-25EB834939A7}">
      <dgm:prSet phldrT="[Text]"/>
      <dgm:spPr/>
      <dgm:t>
        <a:bodyPr/>
        <a:lstStyle/>
        <a:p>
          <a:r>
            <a:rPr lang="en-US" b="1" dirty="0"/>
            <a:t>CURRICULUM</a:t>
          </a:r>
        </a:p>
      </dgm:t>
    </dgm:pt>
    <dgm:pt modelId="{3BC9A0D0-FF09-493B-8EFC-3AB902AD4F92}" type="parTrans" cxnId="{D722C9DB-E98A-430F-BE46-68029B0889F7}">
      <dgm:prSet/>
      <dgm:spPr/>
      <dgm:t>
        <a:bodyPr/>
        <a:lstStyle/>
        <a:p>
          <a:endParaRPr lang="en-US"/>
        </a:p>
      </dgm:t>
    </dgm:pt>
    <dgm:pt modelId="{30A2229D-DC91-464E-B5E4-65722919EE07}" type="sibTrans" cxnId="{D722C9DB-E98A-430F-BE46-68029B0889F7}">
      <dgm:prSet/>
      <dgm:spPr/>
      <dgm:t>
        <a:bodyPr/>
        <a:lstStyle/>
        <a:p>
          <a:endParaRPr lang="en-US"/>
        </a:p>
      </dgm:t>
    </dgm:pt>
    <dgm:pt modelId="{2237E952-AB1D-4E58-91C2-E8BCA4324E6C}">
      <dgm:prSet phldrT="[Text]"/>
      <dgm:spPr/>
      <dgm:t>
        <a:bodyPr/>
        <a:lstStyle/>
        <a:p>
          <a:r>
            <a:rPr lang="en-US" b="1" dirty="0"/>
            <a:t>INFORMAL EDUCATION</a:t>
          </a:r>
        </a:p>
      </dgm:t>
    </dgm:pt>
    <dgm:pt modelId="{103F78E4-F666-413C-94DE-F54A487D182A}" type="parTrans" cxnId="{EFC2FE3E-2A14-461D-8AF7-F8405EDD12C2}">
      <dgm:prSet/>
      <dgm:spPr/>
      <dgm:t>
        <a:bodyPr/>
        <a:lstStyle/>
        <a:p>
          <a:endParaRPr lang="en-US"/>
        </a:p>
      </dgm:t>
    </dgm:pt>
    <dgm:pt modelId="{412B8635-801C-49BC-860B-CED2B4F3C4C6}" type="sibTrans" cxnId="{EFC2FE3E-2A14-461D-8AF7-F8405EDD12C2}">
      <dgm:prSet/>
      <dgm:spPr/>
      <dgm:t>
        <a:bodyPr/>
        <a:lstStyle/>
        <a:p>
          <a:endParaRPr lang="en-US"/>
        </a:p>
      </dgm:t>
    </dgm:pt>
    <dgm:pt modelId="{400FB873-FBAB-4473-9664-C5109C6E17F1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b="1" dirty="0"/>
        </a:p>
      </dgm:t>
    </dgm:pt>
    <dgm:pt modelId="{7B9CADA9-E993-478C-BC44-0F1A3E3ACB23}" type="parTrans" cxnId="{BF0FD7F1-85B8-41BF-A557-85030DA62F0F}">
      <dgm:prSet/>
      <dgm:spPr/>
      <dgm:t>
        <a:bodyPr/>
        <a:lstStyle/>
        <a:p>
          <a:endParaRPr lang="en-US"/>
        </a:p>
      </dgm:t>
    </dgm:pt>
    <dgm:pt modelId="{F4F2E063-F5D4-467D-80C5-500F515F3E92}" type="sibTrans" cxnId="{BF0FD7F1-85B8-41BF-A557-85030DA62F0F}">
      <dgm:prSet/>
      <dgm:spPr/>
      <dgm:t>
        <a:bodyPr/>
        <a:lstStyle/>
        <a:p>
          <a:endParaRPr lang="en-US"/>
        </a:p>
      </dgm:t>
    </dgm:pt>
    <dgm:pt modelId="{27E18455-9132-4CBD-80D5-5E058E3CAE7F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b="1" dirty="0"/>
        </a:p>
      </dgm:t>
    </dgm:pt>
    <dgm:pt modelId="{712716F8-7BAB-45B0-AFE5-AB6B101F9190}" type="parTrans" cxnId="{2A19D6EA-2323-4DFA-8853-7C026309F77A}">
      <dgm:prSet/>
      <dgm:spPr/>
      <dgm:t>
        <a:bodyPr/>
        <a:lstStyle/>
        <a:p>
          <a:endParaRPr lang="en-US"/>
        </a:p>
      </dgm:t>
    </dgm:pt>
    <dgm:pt modelId="{0B462A61-4F17-43C7-B771-945BA8AAAF17}" type="sibTrans" cxnId="{2A19D6EA-2323-4DFA-8853-7C026309F77A}">
      <dgm:prSet/>
      <dgm:spPr/>
      <dgm:t>
        <a:bodyPr/>
        <a:lstStyle/>
        <a:p>
          <a:endParaRPr lang="en-US"/>
        </a:p>
      </dgm:t>
    </dgm:pt>
    <dgm:pt modelId="{57F45615-F416-47D0-B636-FAF042F3D4D9}">
      <dgm:prSet phldrT="[Text]"/>
      <dgm:spPr/>
      <dgm:t>
        <a:bodyPr/>
        <a:lstStyle/>
        <a:p>
          <a:r>
            <a:rPr lang="en-US" b="1" dirty="0"/>
            <a:t> FORMAL</a:t>
          </a:r>
        </a:p>
        <a:p>
          <a:r>
            <a:rPr lang="en-US" b="1" dirty="0"/>
            <a:t>EDUCATION</a:t>
          </a:r>
        </a:p>
      </dgm:t>
    </dgm:pt>
    <dgm:pt modelId="{54E63152-94D3-4A06-8811-91C21316A414}" type="parTrans" cxnId="{05558CD2-35AB-41E9-B6A4-9DC7BDFB3A75}">
      <dgm:prSet/>
      <dgm:spPr/>
      <dgm:t>
        <a:bodyPr/>
        <a:lstStyle/>
        <a:p>
          <a:endParaRPr lang="en-US"/>
        </a:p>
      </dgm:t>
    </dgm:pt>
    <dgm:pt modelId="{36D4FAA9-B857-4BAE-A8C0-BC63E49849CE}" type="sibTrans" cxnId="{05558CD2-35AB-41E9-B6A4-9DC7BDFB3A75}">
      <dgm:prSet/>
      <dgm:spPr/>
      <dgm:t>
        <a:bodyPr/>
        <a:lstStyle/>
        <a:p>
          <a:endParaRPr lang="en-US"/>
        </a:p>
      </dgm:t>
    </dgm:pt>
    <dgm:pt modelId="{3C641A89-ED25-4D6D-B8EE-76B7EA23DD41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b="1" dirty="0"/>
        </a:p>
      </dgm:t>
    </dgm:pt>
    <dgm:pt modelId="{BC386880-B4BB-4985-B327-0EF72807915E}" type="parTrans" cxnId="{AEF169AC-3BF6-4583-B17D-0EF2A7604A61}">
      <dgm:prSet/>
      <dgm:spPr/>
      <dgm:t>
        <a:bodyPr/>
        <a:lstStyle/>
        <a:p>
          <a:endParaRPr lang="en-US"/>
        </a:p>
      </dgm:t>
    </dgm:pt>
    <dgm:pt modelId="{92C4101F-3F8F-4B52-AAEA-41AC34CE7A5A}" type="sibTrans" cxnId="{AEF169AC-3BF6-4583-B17D-0EF2A7604A61}">
      <dgm:prSet/>
      <dgm:spPr/>
      <dgm:t>
        <a:bodyPr/>
        <a:lstStyle/>
        <a:p>
          <a:endParaRPr lang="en-US"/>
        </a:p>
      </dgm:t>
    </dgm:pt>
    <dgm:pt modelId="{881168E0-BB7E-47FE-9D65-F33CFC1D548C}" type="pres">
      <dgm:prSet presAssocID="{98218A91-F561-4343-8DAA-6039E6F0279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320A6D8-8609-40AD-A4D0-AAAC9A50B3F2}" type="pres">
      <dgm:prSet presAssocID="{6E2F40A9-9924-4718-883E-25EB834939A7}" presName="vertOne" presStyleCnt="0"/>
      <dgm:spPr/>
    </dgm:pt>
    <dgm:pt modelId="{ADFEB8E3-A5CC-4063-AC18-721FE498C23D}" type="pres">
      <dgm:prSet presAssocID="{6E2F40A9-9924-4718-883E-25EB834939A7}" presName="txOne" presStyleLbl="node0" presStyleIdx="0" presStyleCnt="1">
        <dgm:presLayoutVars>
          <dgm:chPref val="3"/>
        </dgm:presLayoutVars>
      </dgm:prSet>
      <dgm:spPr/>
    </dgm:pt>
    <dgm:pt modelId="{108E5E97-3BE7-419B-A630-813FF1B0CB8C}" type="pres">
      <dgm:prSet presAssocID="{6E2F40A9-9924-4718-883E-25EB834939A7}" presName="parTransOne" presStyleCnt="0"/>
      <dgm:spPr/>
    </dgm:pt>
    <dgm:pt modelId="{42ED4E8E-FCFF-4362-925C-23B4E92AA4E2}" type="pres">
      <dgm:prSet presAssocID="{6E2F40A9-9924-4718-883E-25EB834939A7}" presName="horzOne" presStyleCnt="0"/>
      <dgm:spPr/>
    </dgm:pt>
    <dgm:pt modelId="{34E45519-20C6-4F1F-B259-1B12AB0B6A6F}" type="pres">
      <dgm:prSet presAssocID="{2237E952-AB1D-4E58-91C2-E8BCA4324E6C}" presName="vertTwo" presStyleCnt="0"/>
      <dgm:spPr/>
    </dgm:pt>
    <dgm:pt modelId="{126531C3-F6F8-47D2-8A92-F5E32FD9FFB4}" type="pres">
      <dgm:prSet presAssocID="{2237E952-AB1D-4E58-91C2-E8BCA4324E6C}" presName="txTwo" presStyleLbl="node2" presStyleIdx="0" presStyleCnt="2">
        <dgm:presLayoutVars>
          <dgm:chPref val="3"/>
        </dgm:presLayoutVars>
      </dgm:prSet>
      <dgm:spPr/>
    </dgm:pt>
    <dgm:pt modelId="{6C0EB3A7-EC71-4137-95EA-3E11C5496A5F}" type="pres">
      <dgm:prSet presAssocID="{2237E952-AB1D-4E58-91C2-E8BCA4324E6C}" presName="parTransTwo" presStyleCnt="0"/>
      <dgm:spPr/>
    </dgm:pt>
    <dgm:pt modelId="{C5BAFCC5-5F14-4099-A001-78E070B7AF20}" type="pres">
      <dgm:prSet presAssocID="{2237E952-AB1D-4E58-91C2-E8BCA4324E6C}" presName="horzTwo" presStyleCnt="0"/>
      <dgm:spPr/>
    </dgm:pt>
    <dgm:pt modelId="{1F95E375-01EA-488A-B825-8A995EEBA100}" type="pres">
      <dgm:prSet presAssocID="{400FB873-FBAB-4473-9664-C5109C6E17F1}" presName="vertThree" presStyleCnt="0"/>
      <dgm:spPr/>
    </dgm:pt>
    <dgm:pt modelId="{C5755AF4-E5D8-4B5A-A496-81AD8635AA7D}" type="pres">
      <dgm:prSet presAssocID="{400FB873-FBAB-4473-9664-C5109C6E17F1}" presName="txThree" presStyleLbl="node3" presStyleIdx="0" presStyleCnt="3">
        <dgm:presLayoutVars>
          <dgm:chPref val="3"/>
        </dgm:presLayoutVars>
      </dgm:prSet>
      <dgm:spPr/>
    </dgm:pt>
    <dgm:pt modelId="{C0673175-1AC5-4E6E-94DF-B9C9BD07F834}" type="pres">
      <dgm:prSet presAssocID="{400FB873-FBAB-4473-9664-C5109C6E17F1}" presName="horzThree" presStyleCnt="0"/>
      <dgm:spPr/>
    </dgm:pt>
    <dgm:pt modelId="{F4A32DA1-EC0D-4EB6-985D-CCE0ADCE1040}" type="pres">
      <dgm:prSet presAssocID="{F4F2E063-F5D4-467D-80C5-500F515F3E92}" presName="sibSpaceThree" presStyleCnt="0"/>
      <dgm:spPr/>
    </dgm:pt>
    <dgm:pt modelId="{5AA5B8A3-D89A-4F15-BE96-6AB2CA4FB06E}" type="pres">
      <dgm:prSet presAssocID="{27E18455-9132-4CBD-80D5-5E058E3CAE7F}" presName="vertThree" presStyleCnt="0"/>
      <dgm:spPr/>
    </dgm:pt>
    <dgm:pt modelId="{534FAACD-6299-4534-8EF1-F63F80E08D3F}" type="pres">
      <dgm:prSet presAssocID="{27E18455-9132-4CBD-80D5-5E058E3CAE7F}" presName="txThree" presStyleLbl="node3" presStyleIdx="1" presStyleCnt="3" custLinFactNeighborX="-3718" custLinFactNeighborY="-2122">
        <dgm:presLayoutVars>
          <dgm:chPref val="3"/>
        </dgm:presLayoutVars>
      </dgm:prSet>
      <dgm:spPr/>
    </dgm:pt>
    <dgm:pt modelId="{474259C5-7D11-4385-9AC4-4EA5B649FA48}" type="pres">
      <dgm:prSet presAssocID="{27E18455-9132-4CBD-80D5-5E058E3CAE7F}" presName="horzThree" presStyleCnt="0"/>
      <dgm:spPr/>
    </dgm:pt>
    <dgm:pt modelId="{8A48CAD2-4FB8-4CF2-8ED8-E7903E3055F9}" type="pres">
      <dgm:prSet presAssocID="{412B8635-801C-49BC-860B-CED2B4F3C4C6}" presName="sibSpaceTwo" presStyleCnt="0"/>
      <dgm:spPr/>
    </dgm:pt>
    <dgm:pt modelId="{35FE2034-776E-49DF-A7A9-E3CD576E728A}" type="pres">
      <dgm:prSet presAssocID="{57F45615-F416-47D0-B636-FAF042F3D4D9}" presName="vertTwo" presStyleCnt="0"/>
      <dgm:spPr/>
    </dgm:pt>
    <dgm:pt modelId="{F75CA687-FB2D-4E5D-8A20-870203975843}" type="pres">
      <dgm:prSet presAssocID="{57F45615-F416-47D0-B636-FAF042F3D4D9}" presName="txTwo" presStyleLbl="node2" presStyleIdx="1" presStyleCnt="2">
        <dgm:presLayoutVars>
          <dgm:chPref val="3"/>
        </dgm:presLayoutVars>
      </dgm:prSet>
      <dgm:spPr/>
    </dgm:pt>
    <dgm:pt modelId="{56D6B8FE-2AF3-4309-9AA9-546965412507}" type="pres">
      <dgm:prSet presAssocID="{57F45615-F416-47D0-B636-FAF042F3D4D9}" presName="parTransTwo" presStyleCnt="0"/>
      <dgm:spPr/>
    </dgm:pt>
    <dgm:pt modelId="{628788AC-AC0B-4B5E-9E88-4BFB7AC9ED7C}" type="pres">
      <dgm:prSet presAssocID="{57F45615-F416-47D0-B636-FAF042F3D4D9}" presName="horzTwo" presStyleCnt="0"/>
      <dgm:spPr/>
    </dgm:pt>
    <dgm:pt modelId="{FF2253AC-FC0A-41F9-8A0E-9C9CA1CC7D80}" type="pres">
      <dgm:prSet presAssocID="{3C641A89-ED25-4D6D-B8EE-76B7EA23DD41}" presName="vertThree" presStyleCnt="0"/>
      <dgm:spPr/>
    </dgm:pt>
    <dgm:pt modelId="{D3E6B27B-64C4-4898-8453-21442B05D27E}" type="pres">
      <dgm:prSet presAssocID="{3C641A89-ED25-4D6D-B8EE-76B7EA23DD41}" presName="txThree" presStyleLbl="node3" presStyleIdx="2" presStyleCnt="3" custLinFactNeighborX="8274" custLinFactNeighborY="-354">
        <dgm:presLayoutVars>
          <dgm:chPref val="3"/>
        </dgm:presLayoutVars>
      </dgm:prSet>
      <dgm:spPr/>
    </dgm:pt>
    <dgm:pt modelId="{D8834987-6355-4960-BDBB-5A32FA706B2F}" type="pres">
      <dgm:prSet presAssocID="{3C641A89-ED25-4D6D-B8EE-76B7EA23DD41}" presName="horzThree" presStyleCnt="0"/>
      <dgm:spPr/>
    </dgm:pt>
  </dgm:ptLst>
  <dgm:cxnLst>
    <dgm:cxn modelId="{0F7BCE34-0470-4E32-B207-0BDEFCCE8D30}" type="presOf" srcId="{27E18455-9132-4CBD-80D5-5E058E3CAE7F}" destId="{534FAACD-6299-4534-8EF1-F63F80E08D3F}" srcOrd="0" destOrd="0" presId="urn:microsoft.com/office/officeart/2005/8/layout/hierarchy4"/>
    <dgm:cxn modelId="{EFC2FE3E-2A14-461D-8AF7-F8405EDD12C2}" srcId="{6E2F40A9-9924-4718-883E-25EB834939A7}" destId="{2237E952-AB1D-4E58-91C2-E8BCA4324E6C}" srcOrd="0" destOrd="0" parTransId="{103F78E4-F666-413C-94DE-F54A487D182A}" sibTransId="{412B8635-801C-49BC-860B-CED2B4F3C4C6}"/>
    <dgm:cxn modelId="{55697F6F-1133-4A11-B8B9-B248D9C70E8B}" type="presOf" srcId="{2237E952-AB1D-4E58-91C2-E8BCA4324E6C}" destId="{126531C3-F6F8-47D2-8A92-F5E32FD9FFB4}" srcOrd="0" destOrd="0" presId="urn:microsoft.com/office/officeart/2005/8/layout/hierarchy4"/>
    <dgm:cxn modelId="{1EAED757-34D4-4A6D-8116-596A922CFA23}" type="presOf" srcId="{400FB873-FBAB-4473-9664-C5109C6E17F1}" destId="{C5755AF4-E5D8-4B5A-A496-81AD8635AA7D}" srcOrd="0" destOrd="0" presId="urn:microsoft.com/office/officeart/2005/8/layout/hierarchy4"/>
    <dgm:cxn modelId="{E78E3781-5075-49CF-88FF-0DE056C9C202}" type="presOf" srcId="{6E2F40A9-9924-4718-883E-25EB834939A7}" destId="{ADFEB8E3-A5CC-4063-AC18-721FE498C23D}" srcOrd="0" destOrd="0" presId="urn:microsoft.com/office/officeart/2005/8/layout/hierarchy4"/>
    <dgm:cxn modelId="{AEF169AC-3BF6-4583-B17D-0EF2A7604A61}" srcId="{57F45615-F416-47D0-B636-FAF042F3D4D9}" destId="{3C641A89-ED25-4D6D-B8EE-76B7EA23DD41}" srcOrd="0" destOrd="0" parTransId="{BC386880-B4BB-4985-B327-0EF72807915E}" sibTransId="{92C4101F-3F8F-4B52-AAEA-41AC34CE7A5A}"/>
    <dgm:cxn modelId="{10640CB7-B0C6-412F-842D-A76D66CE9DF8}" type="presOf" srcId="{57F45615-F416-47D0-B636-FAF042F3D4D9}" destId="{F75CA687-FB2D-4E5D-8A20-870203975843}" srcOrd="0" destOrd="0" presId="urn:microsoft.com/office/officeart/2005/8/layout/hierarchy4"/>
    <dgm:cxn modelId="{5E4201C3-FC1C-4AE5-9F1D-939797E9A86A}" type="presOf" srcId="{98218A91-F561-4343-8DAA-6039E6F02790}" destId="{881168E0-BB7E-47FE-9D65-F33CFC1D548C}" srcOrd="0" destOrd="0" presId="urn:microsoft.com/office/officeart/2005/8/layout/hierarchy4"/>
    <dgm:cxn modelId="{05558CD2-35AB-41E9-B6A4-9DC7BDFB3A75}" srcId="{6E2F40A9-9924-4718-883E-25EB834939A7}" destId="{57F45615-F416-47D0-B636-FAF042F3D4D9}" srcOrd="1" destOrd="0" parTransId="{54E63152-94D3-4A06-8811-91C21316A414}" sibTransId="{36D4FAA9-B857-4BAE-A8C0-BC63E49849CE}"/>
    <dgm:cxn modelId="{D722C9DB-E98A-430F-BE46-68029B0889F7}" srcId="{98218A91-F561-4343-8DAA-6039E6F02790}" destId="{6E2F40A9-9924-4718-883E-25EB834939A7}" srcOrd="0" destOrd="0" parTransId="{3BC9A0D0-FF09-493B-8EFC-3AB902AD4F92}" sibTransId="{30A2229D-DC91-464E-B5E4-65722919EE07}"/>
    <dgm:cxn modelId="{2A19D6EA-2323-4DFA-8853-7C026309F77A}" srcId="{2237E952-AB1D-4E58-91C2-E8BCA4324E6C}" destId="{27E18455-9132-4CBD-80D5-5E058E3CAE7F}" srcOrd="1" destOrd="0" parTransId="{712716F8-7BAB-45B0-AFE5-AB6B101F9190}" sibTransId="{0B462A61-4F17-43C7-B771-945BA8AAAF17}"/>
    <dgm:cxn modelId="{BF0FD7F1-85B8-41BF-A557-85030DA62F0F}" srcId="{2237E952-AB1D-4E58-91C2-E8BCA4324E6C}" destId="{400FB873-FBAB-4473-9664-C5109C6E17F1}" srcOrd="0" destOrd="0" parTransId="{7B9CADA9-E993-478C-BC44-0F1A3E3ACB23}" sibTransId="{F4F2E063-F5D4-467D-80C5-500F515F3E92}"/>
    <dgm:cxn modelId="{215FB4FB-10F8-4159-827B-91B9AE6F3458}" type="presOf" srcId="{3C641A89-ED25-4D6D-B8EE-76B7EA23DD41}" destId="{D3E6B27B-64C4-4898-8453-21442B05D27E}" srcOrd="0" destOrd="0" presId="urn:microsoft.com/office/officeart/2005/8/layout/hierarchy4"/>
    <dgm:cxn modelId="{A54796AD-D72B-4D7D-BDDF-FA2D6B2117F3}" type="presParOf" srcId="{881168E0-BB7E-47FE-9D65-F33CFC1D548C}" destId="{D320A6D8-8609-40AD-A4D0-AAAC9A50B3F2}" srcOrd="0" destOrd="0" presId="urn:microsoft.com/office/officeart/2005/8/layout/hierarchy4"/>
    <dgm:cxn modelId="{9FF53A6D-1F85-42EF-BF8A-9A348A677FA6}" type="presParOf" srcId="{D320A6D8-8609-40AD-A4D0-AAAC9A50B3F2}" destId="{ADFEB8E3-A5CC-4063-AC18-721FE498C23D}" srcOrd="0" destOrd="0" presId="urn:microsoft.com/office/officeart/2005/8/layout/hierarchy4"/>
    <dgm:cxn modelId="{1EF44F89-7374-4FDC-A4A9-B3FEBF85A750}" type="presParOf" srcId="{D320A6D8-8609-40AD-A4D0-AAAC9A50B3F2}" destId="{108E5E97-3BE7-419B-A630-813FF1B0CB8C}" srcOrd="1" destOrd="0" presId="urn:microsoft.com/office/officeart/2005/8/layout/hierarchy4"/>
    <dgm:cxn modelId="{FBBFA3B0-DA08-436D-A1AE-34088843778D}" type="presParOf" srcId="{D320A6D8-8609-40AD-A4D0-AAAC9A50B3F2}" destId="{42ED4E8E-FCFF-4362-925C-23B4E92AA4E2}" srcOrd="2" destOrd="0" presId="urn:microsoft.com/office/officeart/2005/8/layout/hierarchy4"/>
    <dgm:cxn modelId="{797BA6F0-5B88-4C7B-B01F-F90ABF72A5EC}" type="presParOf" srcId="{42ED4E8E-FCFF-4362-925C-23B4E92AA4E2}" destId="{34E45519-20C6-4F1F-B259-1B12AB0B6A6F}" srcOrd="0" destOrd="0" presId="urn:microsoft.com/office/officeart/2005/8/layout/hierarchy4"/>
    <dgm:cxn modelId="{C126104F-8534-42CB-BBD7-6E9DEE665221}" type="presParOf" srcId="{34E45519-20C6-4F1F-B259-1B12AB0B6A6F}" destId="{126531C3-F6F8-47D2-8A92-F5E32FD9FFB4}" srcOrd="0" destOrd="0" presId="urn:microsoft.com/office/officeart/2005/8/layout/hierarchy4"/>
    <dgm:cxn modelId="{8DC6D971-3E15-4285-BB31-B8970D8574AA}" type="presParOf" srcId="{34E45519-20C6-4F1F-B259-1B12AB0B6A6F}" destId="{6C0EB3A7-EC71-4137-95EA-3E11C5496A5F}" srcOrd="1" destOrd="0" presId="urn:microsoft.com/office/officeart/2005/8/layout/hierarchy4"/>
    <dgm:cxn modelId="{2AEBC709-C4FD-4AA8-8C42-F3BB078A9DA3}" type="presParOf" srcId="{34E45519-20C6-4F1F-B259-1B12AB0B6A6F}" destId="{C5BAFCC5-5F14-4099-A001-78E070B7AF20}" srcOrd="2" destOrd="0" presId="urn:microsoft.com/office/officeart/2005/8/layout/hierarchy4"/>
    <dgm:cxn modelId="{072E8FB9-5E00-4D48-AA10-BFDBEAC4970F}" type="presParOf" srcId="{C5BAFCC5-5F14-4099-A001-78E070B7AF20}" destId="{1F95E375-01EA-488A-B825-8A995EEBA100}" srcOrd="0" destOrd="0" presId="urn:microsoft.com/office/officeart/2005/8/layout/hierarchy4"/>
    <dgm:cxn modelId="{D1C692C9-8017-43B1-82E7-563DB9AB5C53}" type="presParOf" srcId="{1F95E375-01EA-488A-B825-8A995EEBA100}" destId="{C5755AF4-E5D8-4B5A-A496-81AD8635AA7D}" srcOrd="0" destOrd="0" presId="urn:microsoft.com/office/officeart/2005/8/layout/hierarchy4"/>
    <dgm:cxn modelId="{50275947-5E8C-4BBE-BB2B-7FA911D212D8}" type="presParOf" srcId="{1F95E375-01EA-488A-B825-8A995EEBA100}" destId="{C0673175-1AC5-4E6E-94DF-B9C9BD07F834}" srcOrd="1" destOrd="0" presId="urn:microsoft.com/office/officeart/2005/8/layout/hierarchy4"/>
    <dgm:cxn modelId="{C4BE8E79-ECB3-47E2-B811-56D3D1E67579}" type="presParOf" srcId="{C5BAFCC5-5F14-4099-A001-78E070B7AF20}" destId="{F4A32DA1-EC0D-4EB6-985D-CCE0ADCE1040}" srcOrd="1" destOrd="0" presId="urn:microsoft.com/office/officeart/2005/8/layout/hierarchy4"/>
    <dgm:cxn modelId="{B36D0E71-6985-459C-A00E-47A112A7D524}" type="presParOf" srcId="{C5BAFCC5-5F14-4099-A001-78E070B7AF20}" destId="{5AA5B8A3-D89A-4F15-BE96-6AB2CA4FB06E}" srcOrd="2" destOrd="0" presId="urn:microsoft.com/office/officeart/2005/8/layout/hierarchy4"/>
    <dgm:cxn modelId="{8B80A0E1-C7E3-42EE-8C3E-210BF1134A20}" type="presParOf" srcId="{5AA5B8A3-D89A-4F15-BE96-6AB2CA4FB06E}" destId="{534FAACD-6299-4534-8EF1-F63F80E08D3F}" srcOrd="0" destOrd="0" presId="urn:microsoft.com/office/officeart/2005/8/layout/hierarchy4"/>
    <dgm:cxn modelId="{934F9CE4-FF77-40B8-AFDC-ED5E58420D44}" type="presParOf" srcId="{5AA5B8A3-D89A-4F15-BE96-6AB2CA4FB06E}" destId="{474259C5-7D11-4385-9AC4-4EA5B649FA48}" srcOrd="1" destOrd="0" presId="urn:microsoft.com/office/officeart/2005/8/layout/hierarchy4"/>
    <dgm:cxn modelId="{06C0CA8A-AA25-4906-B44B-400EA577B640}" type="presParOf" srcId="{42ED4E8E-FCFF-4362-925C-23B4E92AA4E2}" destId="{8A48CAD2-4FB8-4CF2-8ED8-E7903E3055F9}" srcOrd="1" destOrd="0" presId="urn:microsoft.com/office/officeart/2005/8/layout/hierarchy4"/>
    <dgm:cxn modelId="{34DACE27-D2F0-4DCB-9EE2-63CC159601C9}" type="presParOf" srcId="{42ED4E8E-FCFF-4362-925C-23B4E92AA4E2}" destId="{35FE2034-776E-49DF-A7A9-E3CD576E728A}" srcOrd="2" destOrd="0" presId="urn:microsoft.com/office/officeart/2005/8/layout/hierarchy4"/>
    <dgm:cxn modelId="{24F7917B-9C4C-4CD9-A7EE-C596E193CD82}" type="presParOf" srcId="{35FE2034-776E-49DF-A7A9-E3CD576E728A}" destId="{F75CA687-FB2D-4E5D-8A20-870203975843}" srcOrd="0" destOrd="0" presId="urn:microsoft.com/office/officeart/2005/8/layout/hierarchy4"/>
    <dgm:cxn modelId="{51F8FDAD-4198-4566-9B53-2232D1883750}" type="presParOf" srcId="{35FE2034-776E-49DF-A7A9-E3CD576E728A}" destId="{56D6B8FE-2AF3-4309-9AA9-546965412507}" srcOrd="1" destOrd="0" presId="urn:microsoft.com/office/officeart/2005/8/layout/hierarchy4"/>
    <dgm:cxn modelId="{E6A7AD9A-6468-4540-835C-07CCF83451D8}" type="presParOf" srcId="{35FE2034-776E-49DF-A7A9-E3CD576E728A}" destId="{628788AC-AC0B-4B5E-9E88-4BFB7AC9ED7C}" srcOrd="2" destOrd="0" presId="urn:microsoft.com/office/officeart/2005/8/layout/hierarchy4"/>
    <dgm:cxn modelId="{E7D67C3F-A631-4938-AE0D-3337C3C7D32A}" type="presParOf" srcId="{628788AC-AC0B-4B5E-9E88-4BFB7AC9ED7C}" destId="{FF2253AC-FC0A-41F9-8A0E-9C9CA1CC7D80}" srcOrd="0" destOrd="0" presId="urn:microsoft.com/office/officeart/2005/8/layout/hierarchy4"/>
    <dgm:cxn modelId="{114F66B5-4F6B-4253-B775-A186144A3B52}" type="presParOf" srcId="{FF2253AC-FC0A-41F9-8A0E-9C9CA1CC7D80}" destId="{D3E6B27B-64C4-4898-8453-21442B05D27E}" srcOrd="0" destOrd="0" presId="urn:microsoft.com/office/officeart/2005/8/layout/hierarchy4"/>
    <dgm:cxn modelId="{CBFA3FA7-5367-4B5C-B4A7-837140C77DBB}" type="presParOf" srcId="{FF2253AC-FC0A-41F9-8A0E-9C9CA1CC7D80}" destId="{D8834987-6355-4960-BDBB-5A32FA706B2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FEB8E3-A5CC-4063-AC18-721FE498C23D}">
      <dsp:nvSpPr>
        <dsp:cNvPr id="0" name=""/>
        <dsp:cNvSpPr/>
      </dsp:nvSpPr>
      <dsp:spPr>
        <a:xfrm>
          <a:off x="804" y="2457"/>
          <a:ext cx="7008791" cy="17439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/>
            <a:t>CURRICULUM</a:t>
          </a:r>
        </a:p>
      </dsp:txBody>
      <dsp:txXfrm>
        <a:off x="51883" y="53536"/>
        <a:ext cx="6906633" cy="1641809"/>
      </dsp:txXfrm>
    </dsp:sp>
    <dsp:sp modelId="{126531C3-F6F8-47D2-8A92-F5E32FD9FFB4}">
      <dsp:nvSpPr>
        <dsp:cNvPr id="0" name=""/>
        <dsp:cNvSpPr/>
      </dsp:nvSpPr>
      <dsp:spPr>
        <a:xfrm>
          <a:off x="804" y="1871216"/>
          <a:ext cx="4578359" cy="17439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INFORMAL EDUCATION</a:t>
          </a:r>
        </a:p>
      </dsp:txBody>
      <dsp:txXfrm>
        <a:off x="51883" y="1922295"/>
        <a:ext cx="4476201" cy="1641809"/>
      </dsp:txXfrm>
    </dsp:sp>
    <dsp:sp modelId="{C5755AF4-E5D8-4B5A-A496-81AD8635AA7D}">
      <dsp:nvSpPr>
        <dsp:cNvPr id="0" name=""/>
        <dsp:cNvSpPr/>
      </dsp:nvSpPr>
      <dsp:spPr>
        <a:xfrm>
          <a:off x="804" y="3739974"/>
          <a:ext cx="2242095" cy="17439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b="1" kern="1200" dirty="0"/>
        </a:p>
      </dsp:txBody>
      <dsp:txXfrm>
        <a:off x="51883" y="3791053"/>
        <a:ext cx="2139937" cy="1641809"/>
      </dsp:txXfrm>
    </dsp:sp>
    <dsp:sp modelId="{534FAACD-6299-4534-8EF1-F63F80E08D3F}">
      <dsp:nvSpPr>
        <dsp:cNvPr id="0" name=""/>
        <dsp:cNvSpPr/>
      </dsp:nvSpPr>
      <dsp:spPr>
        <a:xfrm>
          <a:off x="2253707" y="3702967"/>
          <a:ext cx="2242095" cy="17439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b="1" kern="1200" dirty="0"/>
        </a:p>
      </dsp:txBody>
      <dsp:txXfrm>
        <a:off x="2304786" y="3754046"/>
        <a:ext cx="2139937" cy="1641809"/>
      </dsp:txXfrm>
    </dsp:sp>
    <dsp:sp modelId="{F75CA687-FB2D-4E5D-8A20-870203975843}">
      <dsp:nvSpPr>
        <dsp:cNvPr id="0" name=""/>
        <dsp:cNvSpPr/>
      </dsp:nvSpPr>
      <dsp:spPr>
        <a:xfrm>
          <a:off x="4767499" y="1871216"/>
          <a:ext cx="2242095" cy="17439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 FORMAL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EDUCATION</a:t>
          </a:r>
        </a:p>
      </dsp:txBody>
      <dsp:txXfrm>
        <a:off x="4818578" y="1922295"/>
        <a:ext cx="2139937" cy="1641809"/>
      </dsp:txXfrm>
    </dsp:sp>
    <dsp:sp modelId="{D3E6B27B-64C4-4898-8453-21442B05D27E}">
      <dsp:nvSpPr>
        <dsp:cNvPr id="0" name=""/>
        <dsp:cNvSpPr/>
      </dsp:nvSpPr>
      <dsp:spPr>
        <a:xfrm>
          <a:off x="4768304" y="3733800"/>
          <a:ext cx="2242095" cy="17439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b="1" kern="1200" dirty="0"/>
        </a:p>
      </dsp:txBody>
      <dsp:txXfrm>
        <a:off x="4819383" y="3784879"/>
        <a:ext cx="2139937" cy="16418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6D24F-EAB2-4ADB-87B9-2E58F88BFD62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DC196-EBAC-48E4-8A26-0D097C41C2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20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D76D5E4-88EE-46CE-980F-BD5948B5A428}" type="datetimeFigureOut">
              <a:rPr lang="en-MY"/>
              <a:pPr>
                <a:defRPr/>
              </a:pPr>
              <a:t>21/9/2021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MY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MY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46A3746-01DA-4EEF-8F2D-AF98DDEE6034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000232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62044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BF7FE2-7BE7-4377-8CE9-47AF0072AC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56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18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84718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2ECE9-B048-4B48-A4FF-6F52E5B0B2D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29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2ECE9-B048-4B48-A4FF-6F52E5B0B2D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34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2ECE9-B048-4B48-A4FF-6F52E5B0B2D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5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2ECE9-B048-4B48-A4FF-6F52E5B0B2D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67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2ECE9-B048-4B48-A4FF-6F52E5B0B2D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49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2ECE9-B048-4B48-A4FF-6F52E5B0B2D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87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2ECE9-B048-4B48-A4FF-6F52E5B0B2D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05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2ECE9-B048-4B48-A4FF-6F52E5B0B2D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17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04903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2ECE9-B048-4B48-A4FF-6F52E5B0B2D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296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28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761562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29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37064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30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981118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31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356792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32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32712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33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930791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34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103878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35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13108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36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61101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54616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37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269393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38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493079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39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950686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40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600546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41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944354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42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484498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45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699554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50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985747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55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488019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56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42000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10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147198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57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629691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58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199647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59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199014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60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194330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61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582754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62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615525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63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113079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64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318846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71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351829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72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94724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11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131976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73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682033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74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438214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75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630040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76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148578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77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32303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78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266119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79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23387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80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085991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81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5237564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82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02624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12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50821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83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139362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84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724231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85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439506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86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5088853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87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3126107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88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0180617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89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9094109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90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298008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91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9147946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92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10229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13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5865127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93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437377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94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8224798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95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5766472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A3746-01DA-4EEF-8F2D-AF98DDEE6034}" type="slidenum">
              <a:rPr lang="en-MY" smtClean="0"/>
              <a:pPr>
                <a:defRPr/>
              </a:pPr>
              <a:t>97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08078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2ECE9-B048-4B48-A4FF-6F52E5B0B2D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23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2ECE9-B048-4B48-A4FF-6F52E5B0B2D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34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905000"/>
            <a:ext cx="8382000" cy="704850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2590800"/>
            <a:ext cx="8382000" cy="685800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MY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24600" y="808038"/>
            <a:ext cx="1828800" cy="4983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808038"/>
            <a:ext cx="5334000" cy="4983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MY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808038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315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5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26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26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pn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package" Target="../embeddings/Microsoft_Word_Document.docx"/><Relationship Id="rId7" Type="http://schemas.openxmlformats.org/officeDocument/2006/relationships/package" Target="../embeddings/Microsoft_Word_Document5.docx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emf"/><Relationship Id="rId5" Type="http://schemas.openxmlformats.org/officeDocument/2006/relationships/package" Target="../embeddings/Microsoft_Word_Document4.docx"/><Relationship Id="rId4" Type="http://schemas.openxmlformats.org/officeDocument/2006/relationships/image" Target="../media/image8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7.jpeg"/><Relationship Id="rId4" Type="http://schemas.openxmlformats.org/officeDocument/2006/relationships/image" Target="../media/image9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jpeg"/><Relationship Id="rId4" Type="http://schemas.openxmlformats.org/officeDocument/2006/relationships/image" Target="../media/image151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3" Type="http://schemas.openxmlformats.org/officeDocument/2006/relationships/image" Target="../media/image188.png"/><Relationship Id="rId7" Type="http://schemas.openxmlformats.org/officeDocument/2006/relationships/image" Target="../media/image19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png"/><Relationship Id="rId9" Type="http://schemas.openxmlformats.org/officeDocument/2006/relationships/image" Target="../media/image19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8.png"/><Relationship Id="rId7" Type="http://schemas.openxmlformats.org/officeDocument/2006/relationships/image" Target="../media/image19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13" Type="http://schemas.openxmlformats.org/officeDocument/2006/relationships/image" Target="../media/image218.png"/><Relationship Id="rId3" Type="http://schemas.openxmlformats.org/officeDocument/2006/relationships/image" Target="../media/image208.png"/><Relationship Id="rId7" Type="http://schemas.openxmlformats.org/officeDocument/2006/relationships/image" Target="../media/image212.png"/><Relationship Id="rId12" Type="http://schemas.openxmlformats.org/officeDocument/2006/relationships/image" Target="../media/image217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11" Type="http://schemas.openxmlformats.org/officeDocument/2006/relationships/image" Target="../media/image216.png"/><Relationship Id="rId5" Type="http://schemas.openxmlformats.org/officeDocument/2006/relationships/image" Target="../media/image210.png"/><Relationship Id="rId10" Type="http://schemas.openxmlformats.org/officeDocument/2006/relationships/image" Target="../media/image215.png"/><Relationship Id="rId4" Type="http://schemas.openxmlformats.org/officeDocument/2006/relationships/image" Target="../media/image209.png"/><Relationship Id="rId9" Type="http://schemas.openxmlformats.org/officeDocument/2006/relationships/image" Target="../media/image21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220.png"/><Relationship Id="rId7" Type="http://schemas.openxmlformats.org/officeDocument/2006/relationships/image" Target="../media/image224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10" Type="http://schemas.openxmlformats.org/officeDocument/2006/relationships/image" Target="../media/image227.png"/><Relationship Id="rId4" Type="http://schemas.openxmlformats.org/officeDocument/2006/relationships/image" Target="../media/image221.png"/><Relationship Id="rId9" Type="http://schemas.openxmlformats.org/officeDocument/2006/relationships/image" Target="../media/image22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7" Type="http://schemas.openxmlformats.org/officeDocument/2006/relationships/image" Target="../media/image233.emf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5" Type="http://schemas.openxmlformats.org/officeDocument/2006/relationships/image" Target="../media/image231.emf"/><Relationship Id="rId4" Type="http://schemas.openxmlformats.org/officeDocument/2006/relationships/image" Target="../media/image23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7.png"/><Relationship Id="rId4" Type="http://schemas.openxmlformats.org/officeDocument/2006/relationships/image" Target="../media/image236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jpeg"/><Relationship Id="rId5" Type="http://schemas.openxmlformats.org/officeDocument/2006/relationships/image" Target="../media/image242.jpeg"/><Relationship Id="rId4" Type="http://schemas.openxmlformats.org/officeDocument/2006/relationships/image" Target="../media/image24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jpeg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jpeg"/><Relationship Id="rId5" Type="http://schemas.openxmlformats.org/officeDocument/2006/relationships/image" Target="../media/image250.jpeg"/><Relationship Id="rId4" Type="http://schemas.openxmlformats.org/officeDocument/2006/relationships/image" Target="../media/image24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4.jpeg"/><Relationship Id="rId4" Type="http://schemas.openxmlformats.org/officeDocument/2006/relationships/image" Target="../media/image25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7.jpeg"/><Relationship Id="rId4" Type="http://schemas.openxmlformats.org/officeDocument/2006/relationships/image" Target="../media/image25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0.jpeg"/><Relationship Id="rId4" Type="http://schemas.openxmlformats.org/officeDocument/2006/relationships/image" Target="../media/image25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jpeg"/><Relationship Id="rId5" Type="http://schemas.openxmlformats.org/officeDocument/2006/relationships/image" Target="../media/image263.jpeg"/><Relationship Id="rId4" Type="http://schemas.openxmlformats.org/officeDocument/2006/relationships/image" Target="../media/image26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jpeg"/><Relationship Id="rId3" Type="http://schemas.openxmlformats.org/officeDocument/2006/relationships/image" Target="../media/image265.jpeg"/><Relationship Id="rId7" Type="http://schemas.openxmlformats.org/officeDocument/2006/relationships/image" Target="../media/image26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jpeg"/><Relationship Id="rId5" Type="http://schemas.openxmlformats.org/officeDocument/2006/relationships/image" Target="../media/image267.jpeg"/><Relationship Id="rId4" Type="http://schemas.openxmlformats.org/officeDocument/2006/relationships/image" Target="../media/image26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4.jpeg"/><Relationship Id="rId5" Type="http://schemas.openxmlformats.org/officeDocument/2006/relationships/image" Target="../media/image273.jpeg"/><Relationship Id="rId4" Type="http://schemas.openxmlformats.org/officeDocument/2006/relationships/image" Target="../media/image27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jpeg"/><Relationship Id="rId5" Type="http://schemas.openxmlformats.org/officeDocument/2006/relationships/image" Target="../media/image277.jpeg"/><Relationship Id="rId4" Type="http://schemas.openxmlformats.org/officeDocument/2006/relationships/image" Target="../media/image27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0.jpeg"/><Relationship Id="rId4" Type="http://schemas.openxmlformats.org/officeDocument/2006/relationships/image" Target="../media/image15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3.jpeg"/><Relationship Id="rId4" Type="http://schemas.openxmlformats.org/officeDocument/2006/relationships/image" Target="../media/image28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jpeg"/><Relationship Id="rId5" Type="http://schemas.openxmlformats.org/officeDocument/2006/relationships/image" Target="../media/image286.jpeg"/><Relationship Id="rId4" Type="http://schemas.openxmlformats.org/officeDocument/2006/relationships/image" Target="../media/image28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4.jpeg"/><Relationship Id="rId5" Type="http://schemas.openxmlformats.org/officeDocument/2006/relationships/image" Target="../media/image293.jpeg"/><Relationship Id="rId4" Type="http://schemas.openxmlformats.org/officeDocument/2006/relationships/image" Target="../media/image29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5.jpeg"/><Relationship Id="rId5" Type="http://schemas.openxmlformats.org/officeDocument/2006/relationships/image" Target="../media/image304.jpeg"/><Relationship Id="rId4" Type="http://schemas.openxmlformats.org/officeDocument/2006/relationships/image" Target="../media/image303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0.jpeg"/><Relationship Id="rId4" Type="http://schemas.openxmlformats.org/officeDocument/2006/relationships/image" Target="../media/image30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e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4.png"/><Relationship Id="rId4" Type="http://schemas.openxmlformats.org/officeDocument/2006/relationships/image" Target="../media/image31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-25401" y="466725"/>
            <a:ext cx="9169401" cy="1871663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130F11"/>
                </a:solidFill>
                <a:latin typeface="Arial Black" pitchFamily="34" charset="0"/>
              </a:rPr>
              <a:t> DATUK ONN SECONDARY SCHOOL</a:t>
            </a:r>
            <a:br>
              <a:rPr lang="en-US" sz="3200" dirty="0">
                <a:solidFill>
                  <a:srgbClr val="130F11"/>
                </a:solidFill>
                <a:latin typeface="Arial Black" pitchFamily="34" charset="0"/>
              </a:rPr>
            </a:br>
            <a:r>
              <a:rPr lang="en-US" sz="3200" dirty="0">
                <a:solidFill>
                  <a:srgbClr val="130F11"/>
                </a:solidFill>
                <a:latin typeface="Arial Black" pitchFamily="34" charset="0"/>
              </a:rPr>
              <a:t>THE CLUSTER SCHOOL OF EXCELLENCE</a:t>
            </a:r>
            <a:br>
              <a:rPr lang="en-US" sz="3200" dirty="0">
                <a:solidFill>
                  <a:srgbClr val="130F11"/>
                </a:solidFill>
                <a:latin typeface="Arial Black" pitchFamily="34" charset="0"/>
              </a:rPr>
            </a:br>
            <a:endParaRPr lang="en-MY" sz="3200" dirty="0">
              <a:solidFill>
                <a:srgbClr val="130F11"/>
              </a:solidFill>
              <a:latin typeface="Arial Black" pitchFamily="34" charset="0"/>
            </a:endParaRPr>
          </a:p>
        </p:txBody>
      </p:sp>
      <p:sp>
        <p:nvSpPr>
          <p:cNvPr id="4099" name="Subtitle 4"/>
          <p:cNvSpPr>
            <a:spLocks noGrp="1"/>
          </p:cNvSpPr>
          <p:nvPr>
            <p:ph type="subTitle" idx="1"/>
          </p:nvPr>
        </p:nvSpPr>
        <p:spPr>
          <a:xfrm>
            <a:off x="12915" y="3707485"/>
            <a:ext cx="9144000" cy="2667000"/>
          </a:xfrm>
        </p:spPr>
        <p:txBody>
          <a:bodyPr/>
          <a:lstStyle/>
          <a:p>
            <a:pPr eaLnBrk="1" hangingPunct="1"/>
            <a:r>
              <a:rPr lang="en-MY" sz="3600" dirty="0">
                <a:solidFill>
                  <a:srgbClr val="002060"/>
                </a:solidFill>
                <a:latin typeface="Arial Black" pitchFamily="34" charset="0"/>
              </a:rPr>
              <a:t>SHARING OF BEST PRACTICES</a:t>
            </a:r>
          </a:p>
          <a:p>
            <a:pPr eaLnBrk="1" hangingPunct="1"/>
            <a:r>
              <a:rPr lang="en-US" sz="2800" dirty="0">
                <a:solidFill>
                  <a:srgbClr val="002060"/>
                </a:solidFill>
                <a:latin typeface="Arial Black" pitchFamily="34" charset="0"/>
              </a:rPr>
              <a:t>     BEFORE  &amp;  DURING PANDEMIC</a:t>
            </a:r>
          </a:p>
          <a:p>
            <a:pPr eaLnBrk="1" hangingPunct="1"/>
            <a:r>
              <a:rPr lang="en-US" sz="2800" dirty="0">
                <a:solidFill>
                  <a:srgbClr val="002060"/>
                </a:solidFill>
                <a:latin typeface="Arial Black" pitchFamily="34" charset="0"/>
              </a:rPr>
              <a:t>PRACTICE GREEN</a:t>
            </a:r>
          </a:p>
          <a:p>
            <a:pPr eaLnBrk="1" hangingPunct="1"/>
            <a:r>
              <a:rPr lang="en-US" sz="2800" dirty="0">
                <a:solidFill>
                  <a:srgbClr val="002060"/>
                </a:solidFill>
                <a:latin typeface="Arial Black" pitchFamily="34" charset="0"/>
              </a:rPr>
              <a:t>SAVE LIFE</a:t>
            </a:r>
          </a:p>
          <a:p>
            <a:pPr eaLnBrk="1" hangingPunct="1"/>
            <a:r>
              <a:rPr lang="en-US" sz="2800" dirty="0">
                <a:solidFill>
                  <a:srgbClr val="002060"/>
                </a:solidFill>
                <a:latin typeface="Arial Black" pitchFamily="34" charset="0"/>
              </a:rPr>
              <a:t>SUSTAINABILITY</a:t>
            </a:r>
            <a:endParaRPr lang="en-MY" sz="2800" dirty="0">
              <a:solidFill>
                <a:srgbClr val="002060"/>
              </a:solidFill>
              <a:latin typeface="Arial Black" pitchFamily="34" charset="0"/>
            </a:endParaRPr>
          </a:p>
          <a:p>
            <a:pPr eaLnBrk="1" hangingPunct="1"/>
            <a:endParaRPr lang="en-MY" sz="32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" name="Picture 3" descr="Lencana Dato' Onn copy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78819"/>
            <a:ext cx="1447800" cy="127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895600"/>
            <a:ext cx="7315200" cy="715962"/>
          </a:xfrm>
        </p:spPr>
        <p:txBody>
          <a:bodyPr/>
          <a:lstStyle/>
          <a:p>
            <a:r>
              <a:rPr lang="en-US" dirty="0"/>
              <a:t>A. </a:t>
            </a:r>
            <a:r>
              <a:rPr lang="en-US" sz="2800" dirty="0"/>
              <a:t>PERANCANGAN DAN PENGURUSAN</a:t>
            </a:r>
          </a:p>
        </p:txBody>
      </p:sp>
      <p:pic>
        <p:nvPicPr>
          <p:cNvPr id="4" name="Picture 3" descr="2950x2094_GreenLeafs_1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1200" y="264110"/>
            <a:ext cx="6032421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ECO COMMITTEE</a:t>
            </a:r>
          </a:p>
        </p:txBody>
      </p:sp>
      <p:pic>
        <p:nvPicPr>
          <p:cNvPr id="6" name="Picture 5" descr="H:\logo green dob copy.png"/>
          <p:cNvPicPr/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3317875" y="3541930"/>
            <a:ext cx="3041650" cy="3216583"/>
          </a:xfrm>
          <a:prstGeom prst="ellipse">
            <a:avLst/>
          </a:prstGeom>
          <a:ln w="762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609600" y="1972270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 Black" pitchFamily="34" charset="0"/>
              </a:rPr>
              <a:t>GREEN MANAGEMENT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 Black" pitchFamily="34" charset="0"/>
              </a:rPr>
              <a:t> &amp;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 Black" pitchFamily="34" charset="0"/>
              </a:rPr>
              <a:t>ORGANIZING COMMITEE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851" name="Group 19"/>
          <p:cNvGrpSpPr>
            <a:grpSpLocks/>
          </p:cNvGrpSpPr>
          <p:nvPr/>
        </p:nvGrpSpPr>
        <p:grpSpPr bwMode="auto">
          <a:xfrm>
            <a:off x="228600" y="104614"/>
            <a:ext cx="8458200" cy="6340811"/>
            <a:chOff x="697" y="2268"/>
            <a:chExt cx="10926" cy="11944"/>
          </a:xfrm>
        </p:grpSpPr>
        <p:sp>
          <p:nvSpPr>
            <p:cNvPr id="376852" name="Rounded Rectangle 6"/>
            <p:cNvSpPr>
              <a:spLocks noChangeArrowheads="1"/>
            </p:cNvSpPr>
            <p:nvPr/>
          </p:nvSpPr>
          <p:spPr bwMode="auto">
            <a:xfrm>
              <a:off x="1070" y="9294"/>
              <a:ext cx="4955" cy="84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rgbClr val="4579B8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  <a:p>
              <a:pPr lvl="0" algn="ctr"/>
              <a:r>
                <a:rPr lang="en-US" sz="1100" b="1" dirty="0">
                  <a:solidFill>
                    <a:schemeClr val="bg1">
                      <a:lumMod val="10000"/>
                    </a:schemeClr>
                  </a:solidFill>
                  <a:latin typeface="Calibri" pitchFamily="34" charset="0"/>
                </a:rPr>
                <a:t>CURRICULUM COMMITTEE
TN </a:t>
              </a:r>
              <a:r>
                <a:rPr kumimoji="0" lang="en-US" sz="11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latin typeface="Calibri" pitchFamily="34" charset="0"/>
                  <a:cs typeface="Arial" pitchFamily="34" charset="0"/>
                </a:rPr>
                <a:t>HJ</a:t>
              </a:r>
              <a:r>
                <a:rPr kumimoji="0" lang="en-US" sz="1100" b="1" i="0" u="none" strike="noStrike" cap="none" normalizeH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latin typeface="Calibri" pitchFamily="34" charset="0"/>
                  <a:cs typeface="Arial" pitchFamily="34" charset="0"/>
                </a:rPr>
                <a:t> RAHIM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Calibri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76853" name="Group 21"/>
            <p:cNvGrpSpPr>
              <a:grpSpLocks/>
            </p:cNvGrpSpPr>
            <p:nvPr/>
          </p:nvGrpSpPr>
          <p:grpSpPr bwMode="auto">
            <a:xfrm>
              <a:off x="697" y="2268"/>
              <a:ext cx="10926" cy="11944"/>
              <a:chOff x="697" y="2268"/>
              <a:chExt cx="10926" cy="11944"/>
            </a:xfrm>
          </p:grpSpPr>
          <p:sp>
            <p:nvSpPr>
              <p:cNvPr id="376854" name="Rounded Rectangle 1"/>
              <p:cNvSpPr>
                <a:spLocks noChangeArrowheads="1"/>
              </p:cNvSpPr>
              <p:nvPr/>
            </p:nvSpPr>
            <p:spPr bwMode="auto">
              <a:xfrm>
                <a:off x="3686" y="2268"/>
                <a:ext cx="4563" cy="78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A3C4FF"/>
                  </a:gs>
                  <a:gs pos="35001">
                    <a:srgbClr val="BFD5FF"/>
                  </a:gs>
                  <a:gs pos="100000">
                    <a:srgbClr val="E5EEFF"/>
                  </a:gs>
                </a:gsLst>
                <a:lin ang="16200000" scaled="1"/>
              </a:gradFill>
              <a:ln w="9525">
                <a:solidFill>
                  <a:srgbClr val="4579B8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US" sz="1100" dirty="0">
                  <a:latin typeface="Calibri" pitchFamily="34" charset="0"/>
                </a:endParaRPr>
              </a:p>
              <a:p>
                <a:pPr lvl="0" algn="ctr"/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CHAIRMAN
PN </a:t>
                </a:r>
                <a:r>
                  <a:rPr kumimoji="0" lang="en-US" sz="1100" b="1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10000"/>
                      </a:schemeClr>
                    </a:solidFill>
                    <a:effectLst/>
                    <a:latin typeface="Calibri" pitchFamily="34" charset="0"/>
                    <a:cs typeface="Arial" pitchFamily="34" charset="0"/>
                  </a:rPr>
                  <a:t>NOORHAYATI ABDUL HALIM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P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6855" name="Rounded Rectangle 2"/>
              <p:cNvSpPr>
                <a:spLocks noChangeArrowheads="1"/>
              </p:cNvSpPr>
              <p:nvPr/>
            </p:nvSpPr>
            <p:spPr bwMode="auto">
              <a:xfrm>
                <a:off x="3686" y="3412"/>
                <a:ext cx="4563" cy="841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A3C4FF"/>
                  </a:gs>
                  <a:gs pos="35001">
                    <a:srgbClr val="BFD5FF"/>
                  </a:gs>
                  <a:gs pos="100000">
                    <a:srgbClr val="E5EEFF"/>
                  </a:gs>
                </a:gsLst>
                <a:lin ang="16200000" scaled="1"/>
              </a:gradFill>
              <a:ln w="9525">
                <a:solidFill>
                  <a:srgbClr val="4579B8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US" sz="1100" dirty="0">
                  <a:latin typeface="Calibri" pitchFamily="34" charset="0"/>
                </a:endParaRPr>
              </a:p>
              <a:p>
                <a:pPr lvl="0" algn="ctr"/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ADVISOR
PTA REPRESENTATIVE + ADMINISTRATOR OF SMK DATUK ONN</a:t>
                </a:r>
                <a:endParaRPr kumimoji="0" lang="en-US" sz="11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6856" name="Rounded Rectangle 3"/>
              <p:cNvSpPr>
                <a:spLocks noChangeArrowheads="1"/>
              </p:cNvSpPr>
              <p:nvPr/>
            </p:nvSpPr>
            <p:spPr bwMode="auto">
              <a:xfrm>
                <a:off x="2434" y="4732"/>
                <a:ext cx="7312" cy="72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A3C4FF"/>
                  </a:gs>
                  <a:gs pos="35001">
                    <a:srgbClr val="BFD5FF"/>
                  </a:gs>
                  <a:gs pos="100000">
                    <a:srgbClr val="E5EEFF"/>
                  </a:gs>
                </a:gsLst>
                <a:lin ang="16200000" scaled="1"/>
              </a:gradFill>
              <a:ln w="9525">
                <a:solidFill>
                  <a:srgbClr val="4579B8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SUSTAINABLE SCHOOL REPORTING COMMITTEE-ENVIRONMENTAL AWARDS
CIK </a:t>
                </a:r>
                <a:r>
                  <a:rPr kumimoji="0" lang="en-US" sz="1100" b="1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10000"/>
                      </a:schemeClr>
                    </a:solidFill>
                    <a:effectLst/>
                    <a:latin typeface="Calibri" pitchFamily="34" charset="0"/>
                    <a:cs typeface="Arial" pitchFamily="34" charset="0"/>
                  </a:rPr>
                  <a:t>FASYA BT ABDULL HAMID</a:t>
                </a: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6857" name="Rounded Rectangle 4"/>
              <p:cNvSpPr>
                <a:spLocks noChangeArrowheads="1"/>
              </p:cNvSpPr>
              <p:nvPr/>
            </p:nvSpPr>
            <p:spPr bwMode="auto">
              <a:xfrm>
                <a:off x="6668" y="6129"/>
                <a:ext cx="4955" cy="72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A3C4FF"/>
                  </a:gs>
                  <a:gs pos="35001">
                    <a:srgbClr val="BFD5FF"/>
                  </a:gs>
                  <a:gs pos="100000">
                    <a:srgbClr val="E5EEFF"/>
                  </a:gs>
                </a:gsLst>
                <a:lin ang="16200000" scaled="1"/>
              </a:gradFill>
              <a:ln w="9525">
                <a:solidFill>
                  <a:srgbClr val="4579B8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CO-CURICULUM COMMITTEE
PN </a:t>
                </a:r>
                <a:r>
                  <a:rPr kumimoji="0" lang="en-US" sz="1100" b="1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10000"/>
                      </a:schemeClr>
                    </a:solidFill>
                    <a:effectLst/>
                    <a:latin typeface="Calibri" pitchFamily="34" charset="0"/>
                    <a:cs typeface="Arial" pitchFamily="34" charset="0"/>
                  </a:rPr>
                  <a:t>MUNIRAH HUSSAIN</a:t>
                </a: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6858" name="Rounded Rectangle 5"/>
              <p:cNvSpPr>
                <a:spLocks noChangeArrowheads="1"/>
              </p:cNvSpPr>
              <p:nvPr/>
            </p:nvSpPr>
            <p:spPr bwMode="auto">
              <a:xfrm>
                <a:off x="697" y="6266"/>
                <a:ext cx="4563" cy="72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A3C4FF"/>
                  </a:gs>
                  <a:gs pos="35001">
                    <a:srgbClr val="BFD5FF"/>
                  </a:gs>
                  <a:gs pos="100000">
                    <a:srgbClr val="E5EEFF"/>
                  </a:gs>
                </a:gsLst>
                <a:lin ang="16200000" scaled="1"/>
              </a:gradFill>
              <a:ln w="9525">
                <a:solidFill>
                  <a:srgbClr val="4579B8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lvl="0" algn="ctr"/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MANAGEMENT AND MONITORING COMMITTEE</a:t>
                </a:r>
                <a:r>
                  <a:rPr lang="en-US" sz="1100" dirty="0">
                    <a:latin typeface="Calibri" pitchFamily="34" charset="0"/>
                  </a:rPr>
                  <a:t>
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6859" name="Rounded Rectangle 7"/>
              <p:cNvSpPr>
                <a:spLocks noChangeArrowheads="1"/>
              </p:cNvSpPr>
              <p:nvPr/>
            </p:nvSpPr>
            <p:spPr bwMode="auto">
              <a:xfrm>
                <a:off x="6478" y="10508"/>
                <a:ext cx="4955" cy="803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A3C4FF"/>
                  </a:gs>
                  <a:gs pos="35001">
                    <a:srgbClr val="BFD5FF"/>
                  </a:gs>
                  <a:gs pos="100000">
                    <a:srgbClr val="E5EEFF"/>
                  </a:gs>
                </a:gsLst>
                <a:lin ang="16200000" scaled="1"/>
              </a:gradFill>
              <a:ln w="9525">
                <a:solidFill>
                  <a:srgbClr val="4579B8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GREEN UNIT COMMITEE</a:t>
                </a:r>
                <a:endParaRPr kumimoji="0" lang="en-US" sz="11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1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10000"/>
                      </a:schemeClr>
                    </a:solidFill>
                    <a:effectLst/>
                    <a:latin typeface="Calibri" pitchFamily="34" charset="0"/>
                    <a:cs typeface="Arial" pitchFamily="34" charset="0"/>
                  </a:rPr>
                  <a:t>EN ZULIDZAM ZAKARIAH/CIK</a:t>
                </a:r>
                <a:r>
                  <a:rPr kumimoji="0" lang="en-US" sz="1100" b="1" i="0" u="none" strike="noStrike" cap="none" normalizeH="0" dirty="0">
                    <a:ln>
                      <a:noFill/>
                    </a:ln>
                    <a:solidFill>
                      <a:schemeClr val="bg1">
                        <a:lumMod val="10000"/>
                      </a:schemeClr>
                    </a:solidFill>
                    <a:effectLst/>
                    <a:latin typeface="Calibri" pitchFamily="34" charset="0"/>
                    <a:cs typeface="Arial" pitchFamily="34" charset="0"/>
                  </a:rPr>
                  <a:t> FASYA ABD HAMID</a:t>
                </a: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376860" name="Straight Arrow Connector 9"/>
              <p:cNvCxnSpPr>
                <a:cxnSpLocks noChangeShapeType="1"/>
              </p:cNvCxnSpPr>
              <p:nvPr/>
            </p:nvCxnSpPr>
            <p:spPr bwMode="auto">
              <a:xfrm rot="5400000">
                <a:off x="5717" y="4485"/>
                <a:ext cx="479" cy="18"/>
              </a:xfrm>
              <a:prstGeom prst="bentConnector3">
                <a:avLst>
                  <a:gd name="adj1" fmla="val 49894"/>
                </a:avLst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>
                <a:outerShdw dist="23000" dir="5400000" rotWithShape="0">
                  <a:srgbClr val="000000">
                    <a:alpha val="34999"/>
                  </a:srgbClr>
                </a:outerShdw>
              </a:effectLst>
            </p:spPr>
          </p:cxnSp>
          <p:cxnSp>
            <p:nvCxnSpPr>
              <p:cNvPr id="376861" name="Straight Arrow Connector 11"/>
              <p:cNvCxnSpPr>
                <a:cxnSpLocks noChangeShapeType="1"/>
              </p:cNvCxnSpPr>
              <p:nvPr/>
            </p:nvCxnSpPr>
            <p:spPr bwMode="auto">
              <a:xfrm rot="5400000">
                <a:off x="5692" y="3233"/>
                <a:ext cx="359" cy="0"/>
              </a:xfrm>
              <a:prstGeom prst="straightConnector1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arrow" w="med" len="med"/>
              </a:ln>
              <a:effectLst>
                <a:outerShdw dist="23000" dir="5400000" rotWithShape="0">
                  <a:srgbClr val="000000">
                    <a:alpha val="34999"/>
                  </a:srgbClr>
                </a:outerShdw>
              </a:effectLst>
            </p:spPr>
          </p:cxnSp>
          <p:sp>
            <p:nvSpPr>
              <p:cNvPr id="376862" name="Rounded Rectangle 14"/>
              <p:cNvSpPr>
                <a:spLocks noChangeArrowheads="1"/>
              </p:cNvSpPr>
              <p:nvPr/>
            </p:nvSpPr>
            <p:spPr bwMode="auto">
              <a:xfrm>
                <a:off x="888" y="6995"/>
                <a:ext cx="4563" cy="194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2DBDB"/>
                  </a:gs>
                  <a:gs pos="100000">
                    <a:srgbClr val="F0F4E6"/>
                  </a:gs>
                </a:gsLst>
                <a:lin ang="5400000" scaled="1"/>
              </a:gradFill>
              <a:ln w="9525">
                <a:solidFill>
                  <a:srgbClr val="F2DBDB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US" sz="1100" dirty="0">
                  <a:latin typeface="Calibri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HEAD OF HUMANITIES DEPARTMENT</a:t>
                </a:r>
                <a:endParaRPr kumimoji="0" lang="en-US" sz="11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HEAD OF LANGUAGE DEPARTMENT</a:t>
                </a:r>
                <a:endParaRPr kumimoji="0" lang="en-US" sz="11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HEAD OF TECHNICAL &amp; VOCATIONAL DEPARTMENT</a:t>
                </a:r>
                <a:r>
                  <a:rPr kumimoji="0" lang="en-US" sz="1100" b="1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10000"/>
                      </a:schemeClr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</a:p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HEAD OF SCIENCE &amp; MATHEMATICS DEPARTMENT</a:t>
                </a:r>
                <a:endParaRPr kumimoji="0" lang="en-US" sz="11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6863" name="Rounded Rectangle 15"/>
              <p:cNvSpPr>
                <a:spLocks noChangeArrowheads="1"/>
              </p:cNvSpPr>
              <p:nvPr/>
            </p:nvSpPr>
            <p:spPr bwMode="auto">
              <a:xfrm>
                <a:off x="1403" y="10135"/>
                <a:ext cx="4563" cy="407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2DBDB"/>
                  </a:gs>
                  <a:gs pos="100000">
                    <a:srgbClr val="F0F4E6"/>
                  </a:gs>
                </a:gsLst>
                <a:lin ang="5400000" scaled="1"/>
              </a:gradFill>
              <a:ln w="9525">
                <a:solidFill>
                  <a:srgbClr val="E5B8B7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HEAD OF DEPARTMENTS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1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10000"/>
                      </a:schemeClr>
                    </a:solidFill>
                    <a:effectLst/>
                    <a:latin typeface="Calibri" pitchFamily="34" charset="0"/>
                    <a:cs typeface="Arial" pitchFamily="34" charset="0"/>
                  </a:rPr>
                  <a:t> BAHASA MELAYU PANEL HEAD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ENGLISH LANGUAGE PANEL HEAD</a:t>
                </a:r>
                <a:endParaRPr kumimoji="0" lang="en-US" sz="11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GEOGRAPHY PANEL HEAD</a:t>
                </a:r>
                <a:endParaRPr kumimoji="0" lang="en-US" sz="11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CIVIC STUDIES PANEL HEAD</a:t>
                </a:r>
                <a:endParaRPr kumimoji="0" lang="en-US" sz="11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ARTS EDUCATION PANEL HEAD</a:t>
                </a:r>
                <a:endParaRPr kumimoji="0" lang="en-US" sz="11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lvl="0"/>
                <a:r>
                  <a:rPr kumimoji="0" lang="en-US" sz="1100" b="1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10000"/>
                      </a:schemeClr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LIVING SKILLS PANEL HEAD</a:t>
                </a:r>
                <a:endParaRPr kumimoji="0" lang="en-US" sz="11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PHYSICAL EDUCATION PANEL HEAD</a:t>
                </a:r>
                <a:endParaRPr kumimoji="0" lang="en-US" sz="11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SCIENCE &amp; MATHS PANEL HEAD</a:t>
                </a:r>
                <a:endParaRPr kumimoji="0" lang="en-US" sz="11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PRE UNIVERSITY</a:t>
                </a:r>
                <a:endParaRPr kumimoji="0" lang="en-US" sz="11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LIBRARY</a:t>
                </a:r>
                <a:endParaRPr kumimoji="0" lang="en-US" sz="11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6864" name="Rounded Rectangle 16"/>
              <p:cNvSpPr>
                <a:spLocks noChangeArrowheads="1"/>
              </p:cNvSpPr>
              <p:nvPr/>
            </p:nvSpPr>
            <p:spPr bwMode="auto">
              <a:xfrm>
                <a:off x="6818" y="6995"/>
                <a:ext cx="4805" cy="353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2DBDB"/>
                  </a:gs>
                  <a:gs pos="100000">
                    <a:srgbClr val="F0F4E6"/>
                  </a:gs>
                </a:gsLst>
                <a:lin ang="5400000" scaled="1"/>
              </a:gradFill>
              <a:ln w="9525">
                <a:solidFill>
                  <a:srgbClr val="F2DBDB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lang="en-US" sz="1200" b="1" dirty="0">
                    <a:solidFill>
                      <a:srgbClr val="FF0000"/>
                    </a:solidFill>
                    <a:latin typeface="Bookman Old Style" pitchFamily="18" charset="0"/>
                  </a:rPr>
                  <a:t>CLUBS &amp; SOCIETIES</a:t>
                </a:r>
                <a:r>
                  <a:rPr lang="en-US" sz="1200" dirty="0">
                    <a:solidFill>
                      <a:srgbClr val="FF0000"/>
                    </a:solidFill>
                    <a:latin typeface="Bookman Old Style" pitchFamily="18" charset="0"/>
                  </a:rPr>
                  <a:t>
</a:t>
                </a:r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ENVIRONMENTAL CLUB, LANGUAGE CLUBS,</a:t>
                </a:r>
                <a:r>
                  <a:rPr kumimoji="0" lang="en-US" sz="1100" b="1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10000"/>
                      </a:schemeClr>
                    </a:solidFill>
                    <a:effectLst/>
                    <a:latin typeface="Calibri" pitchFamily="34" charset="0"/>
                    <a:cs typeface="Arial" pitchFamily="34" charset="0"/>
                  </a:rPr>
                  <a:t> MORAL CLUB,  GEOGRAPHY CLUB, ARTS CLUB, COMPUTER CLUB &amp; CULTURAL CLUB.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Bookman Old Style" pitchFamily="18" charset="0"/>
                    <a:cs typeface="Arial" pitchFamily="34" charset="0"/>
                  </a:rPr>
                  <a:t> UNIFORM UNITS</a:t>
                </a:r>
              </a:p>
              <a:p>
                <a:pPr lvl="0" algn="ctr"/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POLICE CADETS, </a:t>
                </a:r>
                <a:r>
                  <a:rPr kumimoji="0" lang="en-US" sz="1100" b="1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10000"/>
                      </a:schemeClr>
                    </a:solidFill>
                    <a:effectLst/>
                    <a:latin typeface="Calibri" pitchFamily="34" charset="0"/>
                    <a:cs typeface="Arial" pitchFamily="34" charset="0"/>
                  </a:rPr>
                  <a:t>RANGERS, </a:t>
                </a:r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GIRL GUIDES,</a:t>
                </a:r>
                <a:r>
                  <a:rPr kumimoji="0" lang="en-US" sz="1100" b="1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10000"/>
                      </a:schemeClr>
                    </a:solidFill>
                    <a:effectLst/>
                    <a:latin typeface="Calibri" pitchFamily="34" charset="0"/>
                    <a:cs typeface="Arial" pitchFamily="34" charset="0"/>
                  </a:rPr>
                  <a:t>, </a:t>
                </a:r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SCOUTS, </a:t>
                </a:r>
                <a:r>
                  <a:rPr kumimoji="0" lang="en-US" sz="1100" b="1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10000"/>
                      </a:schemeClr>
                    </a:solidFill>
                    <a:effectLst/>
                    <a:latin typeface="Calibri" pitchFamily="34" charset="0"/>
                    <a:cs typeface="Arial" pitchFamily="34" charset="0"/>
                  </a:rPr>
                  <a:t>KRS </a:t>
                </a:r>
              </a:p>
              <a:p>
                <a:pPr lvl="0" algn="ctr"/>
                <a:r>
                  <a:rPr lang="en-US" sz="1200" b="1" dirty="0">
                    <a:solidFill>
                      <a:srgbClr val="FF0000"/>
                    </a:solidFill>
                    <a:latin typeface="Bookman Old Style" pitchFamily="18" charset="0"/>
                  </a:rPr>
                  <a:t>SPORTS AND GAMES
</a:t>
                </a:r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ANNUAL SPORT , CROSS COUNTRY</a:t>
                </a:r>
                <a:r>
                  <a:rPr lang="en-US" sz="1100" dirty="0">
                    <a:latin typeface="Calibri" pitchFamily="34" charset="0"/>
                  </a:rPr>
                  <a:t>, 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376865" name="Straight Arrow Connector 18"/>
              <p:cNvCxnSpPr>
                <a:cxnSpLocks noChangeShapeType="1"/>
              </p:cNvCxnSpPr>
              <p:nvPr/>
            </p:nvCxnSpPr>
            <p:spPr bwMode="auto">
              <a:xfrm rot="5400000">
                <a:off x="8733" y="5809"/>
                <a:ext cx="638" cy="1"/>
              </a:xfrm>
              <a:prstGeom prst="bentConnector3">
                <a:avLst>
                  <a:gd name="adj1" fmla="val 50000"/>
                </a:avLst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>
                <a:outerShdw dist="23000" dir="5400000" rotWithShape="0">
                  <a:srgbClr val="000000">
                    <a:alpha val="34999"/>
                  </a:srgbClr>
                </a:outerShdw>
              </a:effectLst>
            </p:spPr>
          </p:cxnSp>
          <p:sp>
            <p:nvSpPr>
              <p:cNvPr id="376866" name="Rounded Rectangle 20"/>
              <p:cNvSpPr>
                <a:spLocks noChangeArrowheads="1"/>
              </p:cNvSpPr>
              <p:nvPr/>
            </p:nvSpPr>
            <p:spPr bwMode="auto">
              <a:xfrm>
                <a:off x="6649" y="11311"/>
                <a:ext cx="4563" cy="2901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2DBDB"/>
                  </a:gs>
                  <a:gs pos="100000">
                    <a:srgbClr val="F0F4E6"/>
                  </a:gs>
                </a:gsLst>
                <a:lin ang="5400000" scaled="1"/>
              </a:gradFill>
              <a:ln w="9525">
                <a:solidFill>
                  <a:srgbClr val="CCC0D9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lvl="0"/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SCHOOL PARK PROJECT
BUTTERFLY PARK PROJECT</a:t>
                </a:r>
                <a:endParaRPr kumimoji="0" lang="en-US" sz="11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1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10000"/>
                      </a:schemeClr>
                    </a:solidFill>
                    <a:effectLst/>
                    <a:latin typeface="Calibri" pitchFamily="34" charset="0"/>
                    <a:cs typeface="Arial" pitchFamily="34" charset="0"/>
                  </a:rPr>
                  <a:t> REUSE PROJECT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1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10000"/>
                      </a:schemeClr>
                    </a:solidFill>
                    <a:effectLst/>
                    <a:latin typeface="Calibri" pitchFamily="34" charset="0"/>
                    <a:cs typeface="Arial" pitchFamily="34" charset="0"/>
                  </a:rPr>
                  <a:t> REDUCE PROJECT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1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10000"/>
                      </a:schemeClr>
                    </a:solidFill>
                    <a:effectLst/>
                    <a:latin typeface="Calibri" pitchFamily="34" charset="0"/>
                    <a:cs typeface="Arial" pitchFamily="34" charset="0"/>
                  </a:rPr>
                  <a:t>RECYCLE PROJECT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1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10000"/>
                      </a:schemeClr>
                    </a:solidFill>
                    <a:effectLst/>
                    <a:latin typeface="Calibri" pitchFamily="34" charset="0"/>
                    <a:cs typeface="Arial" pitchFamily="34" charset="0"/>
                  </a:rPr>
                  <a:t> 3K PROJECT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HOSTEL ,</a:t>
                </a:r>
                <a:r>
                  <a:rPr kumimoji="0" lang="en-US" sz="1100" b="1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10000"/>
                      </a:schemeClr>
                    </a:solidFill>
                    <a:effectLst/>
                    <a:latin typeface="Calibri" pitchFamily="34" charset="0"/>
                    <a:cs typeface="Arial" pitchFamily="34" charset="0"/>
                  </a:rPr>
                  <a:t> BCCC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NETWORKING PROGRAM</a:t>
                </a:r>
                <a:endParaRPr kumimoji="0" lang="en-US" sz="11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>
                        <a:lumMod val="10000"/>
                      </a:schemeClr>
                    </a:solidFill>
                    <a:latin typeface="Calibri" pitchFamily="34" charset="0"/>
                  </a:rPr>
                  <a:t>ASSISTED BY SCHOOL COMMUNITY</a:t>
                </a: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376867" name="AutoShape 35"/>
              <p:cNvCxnSpPr>
                <a:cxnSpLocks noChangeShapeType="1"/>
              </p:cNvCxnSpPr>
              <p:nvPr/>
            </p:nvCxnSpPr>
            <p:spPr bwMode="auto">
              <a:xfrm rot="5400000">
                <a:off x="3278" y="7120"/>
                <a:ext cx="3832" cy="515"/>
              </a:xfrm>
              <a:prstGeom prst="bentConnector3">
                <a:avLst>
                  <a:gd name="adj1" fmla="val 91361"/>
                </a:avLst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>
                <a:outerShdw dist="23000" dir="5400000" rotWithShape="0">
                  <a:srgbClr val="000000">
                    <a:alpha val="34999"/>
                  </a:srgbClr>
                </a:outerShdw>
              </a:effectLst>
            </p:spPr>
          </p:cxnSp>
          <p:cxnSp>
            <p:nvCxnSpPr>
              <p:cNvPr id="376868" name="AutoShape 36"/>
              <p:cNvCxnSpPr>
                <a:cxnSpLocks noChangeShapeType="1"/>
              </p:cNvCxnSpPr>
              <p:nvPr/>
            </p:nvCxnSpPr>
            <p:spPr bwMode="auto">
              <a:xfrm rot="16200000" flipH="1">
                <a:off x="3722" y="7434"/>
                <a:ext cx="5017" cy="1175"/>
              </a:xfrm>
              <a:prstGeom prst="bentConnector3">
                <a:avLst>
                  <a:gd name="adj1" fmla="val 28958"/>
                </a:avLst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>
                <a:outerShdw dist="23000" dir="5400000" rotWithShape="0">
                  <a:srgbClr val="000000">
                    <a:alpha val="34999"/>
                  </a:srgbClr>
                </a:outerShdw>
              </a:effectLst>
            </p:spPr>
          </p:cxnSp>
          <p:cxnSp>
            <p:nvCxnSpPr>
              <p:cNvPr id="376869" name="AutoShape 37"/>
              <p:cNvCxnSpPr>
                <a:cxnSpLocks noChangeShapeType="1"/>
              </p:cNvCxnSpPr>
              <p:nvPr/>
            </p:nvCxnSpPr>
            <p:spPr bwMode="auto">
              <a:xfrm rot="5400000">
                <a:off x="2685" y="5849"/>
                <a:ext cx="775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arrow" w="med" len="med"/>
              </a:ln>
              <a:effectLst>
                <a:outerShdw dist="23000" dir="5400000" rotWithShape="0">
                  <a:srgbClr val="000000">
                    <a:alpha val="34999"/>
                  </a:srgbClr>
                </a:outerShdw>
              </a:effectLst>
            </p:spPr>
          </p:cxn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23850" y="304800"/>
            <a:ext cx="8820150" cy="7159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5">
                    <a:lumMod val="10000"/>
                  </a:schemeClr>
                </a:solidFill>
                <a:latin typeface="Berlin Sans FB Demi" pitchFamily="34" charset="0"/>
              </a:rPr>
              <a:t>WAYS OF IMPLEMENTATION
</a:t>
            </a:r>
            <a:endParaRPr lang="en-MY" dirty="0">
              <a:solidFill>
                <a:schemeClr val="accent5">
                  <a:lumMod val="10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981200" y="1066800"/>
            <a:ext cx="7467600" cy="4751388"/>
          </a:xfrm>
        </p:spPr>
        <p:txBody>
          <a:bodyPr/>
          <a:lstStyle/>
          <a:p>
            <a:pPr marL="182880" indent="-457200" eaLnBrk="1" hangingPunct="1">
              <a:spcBef>
                <a:spcPts val="0"/>
              </a:spcBef>
              <a:buFont typeface="Microsoft Sans Serif" pitchFamily="34" charset="0"/>
              <a:buAutoNum type="arabicPeriod"/>
              <a:defRPr/>
            </a:pPr>
            <a:r>
              <a:rPr lang="en-US" sz="2400" dirty="0">
                <a:solidFill>
                  <a:srgbClr val="200F02"/>
                </a:solidFill>
                <a:latin typeface="Berlin Sans FB" pitchFamily="34" charset="0"/>
              </a:rPr>
              <a:t>Planning &amp; Management
Briefing</a:t>
            </a:r>
          </a:p>
          <a:p>
            <a:pPr marL="182880" indent="-457200" eaLnBrk="1" hangingPunct="1">
              <a:spcBef>
                <a:spcPts val="0"/>
              </a:spcBef>
              <a:buFont typeface="Microsoft Sans Serif" pitchFamily="34" charset="0"/>
              <a:buAutoNum type="arabicPeriod"/>
              <a:defRPr/>
            </a:pPr>
            <a:r>
              <a:rPr lang="en-US" sz="2400" dirty="0">
                <a:solidFill>
                  <a:srgbClr val="200F02"/>
                </a:solidFill>
                <a:latin typeface="Berlin Sans FB" pitchFamily="34" charset="0"/>
              </a:rPr>
              <a:t>Teaching &amp; Learning 
Co curriculum</a:t>
            </a:r>
          </a:p>
          <a:p>
            <a:pPr marL="182880" indent="-457200" eaLnBrk="1" hangingPunct="1">
              <a:spcBef>
                <a:spcPts val="0"/>
              </a:spcBef>
              <a:buFont typeface="Microsoft Sans Serif" pitchFamily="34" charset="0"/>
              <a:buAutoNum type="arabicPeriod"/>
              <a:defRPr/>
            </a:pPr>
            <a:r>
              <a:rPr lang="en-US" sz="2400" dirty="0">
                <a:solidFill>
                  <a:srgbClr val="200F02"/>
                </a:solidFill>
                <a:latin typeface="Berlin Sans FB" pitchFamily="34" charset="0"/>
              </a:rPr>
              <a:t>Demonstrations and School Policy
Pledge</a:t>
            </a:r>
          </a:p>
          <a:p>
            <a:pPr marL="182880" indent="-457200" eaLnBrk="1" hangingPunct="1">
              <a:spcBef>
                <a:spcPts val="0"/>
              </a:spcBef>
              <a:buFont typeface="Microsoft Sans Serif" pitchFamily="34" charset="0"/>
              <a:buAutoNum type="arabicPeriod"/>
              <a:defRPr/>
            </a:pPr>
            <a:r>
              <a:rPr lang="en-US" sz="2400" dirty="0">
                <a:solidFill>
                  <a:srgbClr val="200F02"/>
                </a:solidFill>
                <a:latin typeface="Berlin Sans FB" pitchFamily="34" charset="0"/>
              </a:rPr>
              <a:t>Green School Promotion
Campaign</a:t>
            </a:r>
          </a:p>
          <a:p>
            <a:pPr marL="182880" indent="-457200" eaLnBrk="1" hangingPunct="1">
              <a:spcBef>
                <a:spcPts val="0"/>
              </a:spcBef>
              <a:buFont typeface="Microsoft Sans Serif" pitchFamily="34" charset="0"/>
              <a:buAutoNum type="arabicPeriod"/>
              <a:defRPr/>
            </a:pPr>
            <a:r>
              <a:rPr lang="en-US" sz="2400" dirty="0">
                <a:solidFill>
                  <a:srgbClr val="200F02"/>
                </a:solidFill>
                <a:latin typeface="Berlin Sans FB" pitchFamily="34" charset="0"/>
              </a:rPr>
              <a:t>Visits
Sharing of information through the school's website</a:t>
            </a:r>
          </a:p>
          <a:p>
            <a:pPr marL="182880" indent="-457200" eaLnBrk="1" hangingPunct="1">
              <a:spcBef>
                <a:spcPts val="0"/>
              </a:spcBef>
              <a:buFont typeface="Microsoft Sans Serif" pitchFamily="34" charset="0"/>
              <a:buAutoNum type="arabicPeriod"/>
              <a:defRPr/>
            </a:pPr>
            <a:r>
              <a:rPr lang="en-US" sz="2400" dirty="0">
                <a:solidFill>
                  <a:srgbClr val="200F02"/>
                </a:solidFill>
                <a:latin typeface="Berlin Sans FB" pitchFamily="34" charset="0"/>
              </a:rPr>
              <a:t>School Open Day
Projects</a:t>
            </a:r>
          </a:p>
          <a:p>
            <a:pPr marL="182880" indent="-457200" eaLnBrk="1" hangingPunct="1">
              <a:spcBef>
                <a:spcPts val="0"/>
              </a:spcBef>
              <a:buFont typeface="Microsoft Sans Serif" pitchFamily="34" charset="0"/>
              <a:buAutoNum type="arabicPeriod"/>
              <a:defRPr/>
            </a:pPr>
            <a:r>
              <a:rPr lang="en-US" sz="2400" dirty="0">
                <a:solidFill>
                  <a:srgbClr val="200F02"/>
                </a:solidFill>
                <a:latin typeface="Berlin Sans FB" pitchFamily="34" charset="0"/>
              </a:rPr>
              <a:t>Competition</a:t>
            </a:r>
          </a:p>
          <a:p>
            <a:pPr marL="182880" indent="-457200" eaLnBrk="1" hangingPunct="1">
              <a:spcBef>
                <a:spcPts val="0"/>
              </a:spcBef>
              <a:buFont typeface="Microsoft Sans Serif" pitchFamily="34" charset="0"/>
              <a:buAutoNum type="arabicPeriod"/>
              <a:defRPr/>
            </a:pPr>
            <a:r>
              <a:rPr lang="en-US" sz="2400" dirty="0">
                <a:solidFill>
                  <a:srgbClr val="200F02"/>
                </a:solidFill>
                <a:latin typeface="Berlin Sans FB" pitchFamily="34" charset="0"/>
              </a:rPr>
              <a:t>Daily tasks
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Berlin Sans FB" pitchFamily="34" charset="0"/>
              </a:rPr>
              <a:t>Green Ambassador</a:t>
            </a:r>
          </a:p>
          <a:p>
            <a:pPr marL="182880" indent="-457200" eaLnBrk="1" hangingPunct="1">
              <a:spcBef>
                <a:spcPts val="0"/>
              </a:spcBef>
              <a:buFont typeface="Microsoft Sans Serif" pitchFamily="34" charset="0"/>
              <a:buAutoNum type="arabicPeriod"/>
              <a:defRPr/>
            </a:pPr>
            <a:endParaRPr lang="en-US" sz="2400" dirty="0">
              <a:solidFill>
                <a:srgbClr val="200F02"/>
              </a:solidFill>
              <a:latin typeface="Berlin Sans FB" pitchFamily="34" charset="0"/>
            </a:endParaRPr>
          </a:p>
          <a:p>
            <a:pPr marL="457200" indent="-457200" eaLnBrk="1" hangingPunct="1">
              <a:buFont typeface="Microsoft Sans Serif" pitchFamily="34" charset="0"/>
              <a:buAutoNum type="arabicPeriod"/>
              <a:defRPr/>
            </a:pPr>
            <a:endParaRPr lang="en-MY" sz="2400" dirty="0">
              <a:latin typeface="Berlin Sans FB" pitchFamily="34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715963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rgbClr val="200F02"/>
                </a:solidFill>
                <a:latin typeface="Berlin Sans FB Demi" pitchFamily="34" charset="0"/>
              </a:rPr>
              <a:t>MEETING FREQUENCY
</a:t>
            </a:r>
            <a:endParaRPr lang="en-MY" dirty="0">
              <a:solidFill>
                <a:srgbClr val="200F02"/>
              </a:solidFill>
              <a:latin typeface="Berlin Sans FB Demi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9603020"/>
              </p:ext>
            </p:extLst>
          </p:nvPr>
        </p:nvGraphicFramePr>
        <p:xfrm>
          <a:off x="228600" y="1600200"/>
          <a:ext cx="8458199" cy="459763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20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4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2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</a:t>
                      </a:r>
                      <a:endParaRPr lang="en-MY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MEETING
</a:t>
                      </a:r>
                      <a:endParaRPr lang="en-MY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800" dirty="0"/>
                        <a:t>ACTION BY
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1</a:t>
                      </a:r>
                      <a:endParaRPr lang="en-MY" sz="18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1st meeting                                            : JANUARY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TEACHERS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2</a:t>
                      </a:r>
                      <a:endParaRPr lang="en-MY" sz="18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kern="1200" baseline="300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meeting                                            : JANUARY</a:t>
                      </a:r>
                      <a:endParaRPr lang="en-MY" sz="18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8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STUDENTS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3</a:t>
                      </a:r>
                      <a:endParaRPr lang="en-MY" sz="18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kern="1200" baseline="300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sz="1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meeting                                             :  MARCH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PARENTS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4</a:t>
                      </a:r>
                      <a:endParaRPr lang="en-MY" sz="18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4</a:t>
                      </a:r>
                      <a:r>
                        <a:rPr lang="en-US" sz="1800" baseline="30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th</a:t>
                      </a:r>
                      <a:r>
                        <a:rPr lang="en-US" sz="18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meeting                                             : </a:t>
                      </a:r>
                      <a:r>
                        <a:rPr lang="en-US" sz="1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MAY</a:t>
                      </a:r>
                      <a:endParaRPr lang="en-MY" sz="18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8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TEACHERS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5</a:t>
                      </a:r>
                      <a:endParaRPr lang="en-MY" sz="18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800" kern="1200" baseline="300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meeting 0-waste &amp; E-waste, 7R      : JUNE</a:t>
                      </a:r>
                      <a:endParaRPr lang="en-MY" sz="18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8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TEACHERS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6</a:t>
                      </a:r>
                      <a:endParaRPr lang="en-MY" sz="18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6</a:t>
                      </a:r>
                      <a:r>
                        <a:rPr lang="en-US" sz="1800" baseline="30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th</a:t>
                      </a:r>
                      <a:r>
                        <a:rPr lang="en-US" sz="18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meeting                                             : </a:t>
                      </a:r>
                      <a:r>
                        <a:rPr lang="en-US" sz="1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JUNE</a:t>
                      </a:r>
                      <a:endParaRPr lang="en-MY" sz="18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8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TEACHERS &amp; STUDENTS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7</a:t>
                      </a:r>
                      <a:endParaRPr lang="en-MY" sz="18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Briefing &amp; Assignment delegations      : DECEMBER</a:t>
                      </a:r>
                    </a:p>
                    <a:p>
                      <a:pPr algn="l"/>
                      <a:r>
                        <a:rPr lang="en-US" sz="18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to new teachers  </a:t>
                      </a:r>
                      <a:endParaRPr lang="en-MY" sz="18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8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TEACHERS, PTA,</a:t>
                      </a:r>
                      <a:r>
                        <a:rPr lang="en-MY" sz="18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SCHOOL STAFFS, STUDENTS, NGO, JAS,TOWN COUNCIL</a:t>
                      </a:r>
                      <a:endParaRPr lang="en-MY" sz="18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1" y="-12592"/>
            <a:ext cx="9271000" cy="6953250"/>
          </a:xfrm>
        </p:spPr>
      </p:pic>
      <p:sp>
        <p:nvSpPr>
          <p:cNvPr id="5" name="TextBox 4"/>
          <p:cNvSpPr txBox="1"/>
          <p:nvPr/>
        </p:nvSpPr>
        <p:spPr>
          <a:xfrm>
            <a:off x="1663484" y="552868"/>
            <a:ext cx="7467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SUSTAINABLE GREEN PRACTICES </a:t>
            </a:r>
          </a:p>
          <a:p>
            <a:pPr algn="ctr"/>
            <a:r>
              <a:rPr lang="en-US" sz="4400" b="1" dirty="0"/>
              <a:t>BEFORE COVID 19 PANDEMIC</a:t>
            </a:r>
            <a:endParaRPr lang="en-MY" sz="4400" dirty="0"/>
          </a:p>
        </p:txBody>
      </p:sp>
      <p:pic>
        <p:nvPicPr>
          <p:cNvPr id="6" name="Picture 5" descr="H:\logo green dob copy.png"/>
          <p:cNvPicPr/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380999"/>
            <a:ext cx="2057399" cy="1941113"/>
          </a:xfrm>
          <a:prstGeom prst="ellipse">
            <a:avLst/>
          </a:prstGeom>
          <a:ln w="762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20150917_180727.jpg"/>
          <p:cNvPicPr>
            <a:picLocks noChangeAspect="1"/>
          </p:cNvPicPr>
          <p:nvPr/>
        </p:nvPicPr>
        <p:blipFill>
          <a:blip r:embed="rId4" cstate="print">
            <a:lum/>
          </a:blip>
          <a:srcRect l="13598" r="6672"/>
          <a:stretch>
            <a:fillRect/>
          </a:stretch>
        </p:blipFill>
        <p:spPr>
          <a:xfrm rot="5400000">
            <a:off x="2924174" y="4260989"/>
            <a:ext cx="2666999" cy="2514600"/>
          </a:xfrm>
          <a:prstGeom prst="rect">
            <a:avLst/>
          </a:prstGeom>
        </p:spPr>
      </p:pic>
      <p:pic>
        <p:nvPicPr>
          <p:cNvPr id="8" name="Content Placeholder 3" descr="DSC_0014.JPG"/>
          <p:cNvPicPr>
            <a:picLocks noChangeAspect="1"/>
          </p:cNvPicPr>
          <p:nvPr/>
        </p:nvPicPr>
        <p:blipFill>
          <a:blip r:embed="rId5" cstate="print">
            <a:lum/>
          </a:blip>
          <a:stretch>
            <a:fillRect/>
          </a:stretch>
        </p:blipFill>
        <p:spPr bwMode="auto">
          <a:xfrm>
            <a:off x="5810249" y="4384576"/>
            <a:ext cx="2981325" cy="22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IMG-20150826-WA00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51" y="4495800"/>
            <a:ext cx="2803524" cy="2322111"/>
          </a:xfrm>
          <a:prstGeom prst="rect">
            <a:avLst/>
          </a:prstGeom>
          <a:noFill/>
          <a:ln w="12700" algn="in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39687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439680"/>
            <a:ext cx="8229600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/>
              <a:t>OBJECTIVES ACHIEVED THROUGH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983" y="3621844"/>
            <a:ext cx="3886200" cy="707886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/>
              <a:t>CURRICULUM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01418" y="3621844"/>
            <a:ext cx="4572000" cy="707886"/>
          </a:xfrm>
          <a:prstGeom prst="rect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/>
              <a:t>CO CURRICULUM</a:t>
            </a:r>
          </a:p>
        </p:txBody>
      </p:sp>
      <p:sp>
        <p:nvSpPr>
          <p:cNvPr id="8" name="Left Arrow 7"/>
          <p:cNvSpPr/>
          <p:nvPr/>
        </p:nvSpPr>
        <p:spPr>
          <a:xfrm rot="19500479">
            <a:off x="3200195" y="3007556"/>
            <a:ext cx="6096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Left Arrow 8"/>
          <p:cNvSpPr/>
          <p:nvPr/>
        </p:nvSpPr>
        <p:spPr>
          <a:xfrm rot="13509348">
            <a:off x="4946015" y="3045642"/>
            <a:ext cx="6096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132" name="Picture 12" descr="C:\Users\fasya\Desktop\gambar kem hijau\DSC_02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4360" y="4597344"/>
            <a:ext cx="1746530" cy="1574638"/>
          </a:xfrm>
          <a:prstGeom prst="rect">
            <a:avLst/>
          </a:prstGeom>
          <a:noFill/>
        </p:spPr>
      </p:pic>
      <p:pic>
        <p:nvPicPr>
          <p:cNvPr id="5133" name="Picture 13" descr="C:\Users\fasya\Desktop\gambar kem hijau\DSC_0201.JPG"/>
          <p:cNvPicPr>
            <a:picLocks noChangeAspect="1" noChangeArrowheads="1"/>
          </p:cNvPicPr>
          <p:nvPr/>
        </p:nvPicPr>
        <p:blipFill>
          <a:blip r:embed="rId4" cstate="print"/>
          <a:srcRect t="24684" b="31434"/>
          <a:stretch>
            <a:fillRect/>
          </a:stretch>
        </p:blipFill>
        <p:spPr bwMode="auto">
          <a:xfrm>
            <a:off x="3651583" y="4597344"/>
            <a:ext cx="2444417" cy="1542350"/>
          </a:xfrm>
          <a:prstGeom prst="rect">
            <a:avLst/>
          </a:prstGeom>
          <a:noFill/>
        </p:spPr>
      </p:pic>
      <p:pic>
        <p:nvPicPr>
          <p:cNvPr id="1026" name="Picture 2" descr="C:\Users\fasya\Desktop\gambar kem hijau\DSC_02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279" y="4629632"/>
            <a:ext cx="2587421" cy="1542350"/>
          </a:xfrm>
          <a:prstGeom prst="rect">
            <a:avLst/>
          </a:prstGeom>
          <a:noFill/>
        </p:spPr>
      </p:pic>
      <p:pic>
        <p:nvPicPr>
          <p:cNvPr id="11" name="Picture 6" descr="http://1.bp.blogspot.com/--rHU8eRD3PI/TkkcMbdssWI/AAAAAAAAACQ/jbdw5396gU0/s320/Go-green.jpg">
            <a:extLst>
              <a:ext uri="{FF2B5EF4-FFF2-40B4-BE49-F238E27FC236}">
                <a16:creationId xmlns:a16="http://schemas.microsoft.com/office/drawing/2014/main" id="{CB0AD550-617C-4FC2-B135-29AAC54C1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983" y="34996"/>
            <a:ext cx="167577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331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g7.png"/>
          <p:cNvPicPr>
            <a:picLocks noChangeAspect="1"/>
          </p:cNvPicPr>
          <p:nvPr/>
        </p:nvPicPr>
        <p:blipFill>
          <a:blip r:embed="rId3"/>
          <a:srcRect t="11067" b="11462"/>
          <a:stretch>
            <a:fillRect/>
          </a:stretch>
        </p:blipFill>
        <p:spPr bwMode="auto">
          <a:xfrm>
            <a:off x="0" y="-225425"/>
            <a:ext cx="9144000" cy="708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1238795"/>
            <a:ext cx="8534400" cy="41549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/>
              <a:t>HOW WERE THE SUSTAINABLE GREEN PRACTICES EXECUTED THROUGH CURRICULUM AMONG DATUK ONN STUDENTS???</a:t>
            </a:r>
          </a:p>
        </p:txBody>
      </p:sp>
    </p:spTree>
    <p:extLst>
      <p:ext uri="{BB962C8B-B14F-4D97-AF65-F5344CB8AC3E}">
        <p14:creationId xmlns:p14="http://schemas.microsoft.com/office/powerpoint/2010/main" val="2750878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C:\Users\fasya\Desktop\picture\670_examp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17820782"/>
              </p:ext>
            </p:extLst>
          </p:nvPr>
        </p:nvGraphicFramePr>
        <p:xfrm>
          <a:off x="1371600" y="609600"/>
          <a:ext cx="70104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Down Arrow 4"/>
          <p:cNvSpPr/>
          <p:nvPr/>
        </p:nvSpPr>
        <p:spPr>
          <a:xfrm>
            <a:off x="3352800" y="2133600"/>
            <a:ext cx="762000" cy="6096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6781800" y="2133600"/>
            <a:ext cx="762000" cy="6096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Left-Up Arrow 6"/>
          <p:cNvSpPr/>
          <p:nvPr/>
        </p:nvSpPr>
        <p:spPr>
          <a:xfrm rot="13484551">
            <a:off x="3116263" y="3802063"/>
            <a:ext cx="1066800" cy="1066800"/>
          </a:xfrm>
          <a:prstGeom prst="lef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6781800" y="4038600"/>
            <a:ext cx="762000" cy="6096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0" y="5410200"/>
            <a:ext cx="20574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/>
              <a:t>INFRASTRUCTURE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0" y="5334000"/>
            <a:ext cx="20574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/>
              <a:t>LEARNING STATIONS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553200" y="5486400"/>
            <a:ext cx="1524000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/>
              <a:t>SUBJECTS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118278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104959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br>
              <a:rPr lang="en-US" sz="3200" b="1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ECO-Curriculum Mapping for Secondary School</a:t>
            </a:r>
            <a:br>
              <a:rPr lang="en-US" sz="3200" b="1" dirty="0">
                <a:solidFill>
                  <a:schemeClr val="bg1">
                    <a:lumMod val="10000"/>
                  </a:schemeClr>
                </a:solidFill>
              </a:rPr>
            </a:br>
            <a:endParaRPr lang="en-US" sz="32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2242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914400"/>
            <a:ext cx="494287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914400"/>
            <a:ext cx="3352800" cy="2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4038600"/>
            <a:ext cx="3864836" cy="263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27923" y="3287963"/>
            <a:ext cx="4212553" cy="281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 bwMode="auto">
          <a:xfrm>
            <a:off x="3733800" y="3505200"/>
            <a:ext cx="1828800" cy="990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SCIENCE</a:t>
            </a:r>
            <a:endParaRPr kumimoji="0" lang="en-MY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781425" y="4533900"/>
            <a:ext cx="1828800" cy="990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ENGLISH</a:t>
            </a:r>
            <a:endParaRPr kumimoji="0" lang="en-MY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743325" y="5638799"/>
            <a:ext cx="2133600" cy="114300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GEOGRAPHY</a:t>
            </a:r>
            <a:endParaRPr kumimoji="0" lang="en-MY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367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C:\Users\fasya\Desktop\picture\go-gre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200150"/>
            <a:ext cx="34290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fasya\Desktop\Pictur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066800"/>
            <a:ext cx="2579442" cy="19341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9762"/>
            <a:ext cx="8458200" cy="787014"/>
          </a:xfrm>
          <a:solidFill>
            <a:srgbClr val="FFFF00"/>
          </a:solidFill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</a:rPr>
              <a:t>SUSTAINABLE EDUCATION ACROSS THE CURRICULUM </a:t>
            </a:r>
          </a:p>
        </p:txBody>
      </p:sp>
      <p:pic>
        <p:nvPicPr>
          <p:cNvPr id="9221" name="Content Placeholder 3" descr="G:\SEKOLAH HIJAU\LESTARI 2011\LESTARI 2011  PHOTOS\2011\Image0421.jpg"/>
          <p:cNvPicPr>
            <a:picLocks noGrp="1"/>
          </p:cNvPicPr>
          <p:nvPr>
            <p:ph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336398" y="1543861"/>
            <a:ext cx="1600200" cy="1219200"/>
          </a:xfrm>
        </p:spPr>
      </p:pic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0" y="3124200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Civic &amp; Moral Education – School Gardens, ‘Gotong Royong’/ Clean up </a:t>
            </a:r>
          </a:p>
        </p:txBody>
      </p:sp>
      <p:pic>
        <p:nvPicPr>
          <p:cNvPr id="7" name="Content Placeholder 3" descr="Image0546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324600" y="1600200"/>
            <a:ext cx="2133600" cy="121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4572000" y="32004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MUET-Sketch, Writing, Procedure Speaking</a:t>
            </a:r>
          </a:p>
        </p:txBody>
      </p:sp>
      <p:pic>
        <p:nvPicPr>
          <p:cNvPr id="10" name="Content Placeholder 3" descr="G:\BRITISH COUNCIL\2010 ACTIVITIES\PHOTOS\BCCC Art Project 2010\29062010150.jpg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4114800"/>
            <a:ext cx="2133600" cy="1676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226" name="Rectangle 11"/>
          <p:cNvSpPr>
            <a:spLocks noChangeArrowheads="1"/>
          </p:cNvSpPr>
          <p:nvPr/>
        </p:nvSpPr>
        <p:spPr bwMode="auto">
          <a:xfrm>
            <a:off x="0" y="6019800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Art Education-Recycling cards, Poster Drawing Competitions</a:t>
            </a:r>
          </a:p>
        </p:txBody>
      </p:sp>
      <p:sp>
        <p:nvSpPr>
          <p:cNvPr id="9227" name="Rectangle 14"/>
          <p:cNvSpPr>
            <a:spLocks noChangeArrowheads="1"/>
          </p:cNvSpPr>
          <p:nvPr/>
        </p:nvSpPr>
        <p:spPr bwMode="auto">
          <a:xfrm>
            <a:off x="4267200" y="58674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Form 6 Colloquium-Environmental Issues</a:t>
            </a:r>
          </a:p>
        </p:txBody>
      </p:sp>
      <p:pic>
        <p:nvPicPr>
          <p:cNvPr id="1027" name="Picture 3" descr="C:\Users\fasya\Desktop\2011\green school\2011-07-06 KekAS 2011\KekAS 2011 11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4114800"/>
            <a:ext cx="2471738" cy="18540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 descr="C:\Users\fasya\Desktop\2011\green school\COMPETITION PHOTOS\04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24400" y="4038600"/>
            <a:ext cx="2446591" cy="18351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Content Placeholder 3" descr="G:\PPU\PPU PHOTOS\Image0288.jpg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553200" y="3733800"/>
            <a:ext cx="2286000" cy="182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0" name="Picture 2" descr="C:\Users\fasya\Desktop\bahan powerpoint lestari\gambar mcm2\DSCN031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68306" y="704226"/>
            <a:ext cx="2058091" cy="1543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7" descr="kompos picture 00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83957" y="1743670"/>
            <a:ext cx="1447800" cy="1128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689924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7315200" cy="715962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SCHOOL LOCATION</a:t>
            </a:r>
            <a:endParaRPr lang="en-MY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81" y="2438400"/>
            <a:ext cx="8227238" cy="426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1238071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WELCOME TO DATUK ONN SECONDARY SCHOOL</a:t>
            </a:r>
          </a:p>
          <a:p>
            <a:pPr algn="ctr"/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WELCOME TO PENANG, MALAYSIA!! </a:t>
            </a:r>
          </a:p>
          <a:p>
            <a:endParaRPr lang="en-MY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33600"/>
            <a:ext cx="2878912" cy="1439456"/>
          </a:xfrm>
          <a:prstGeom prst="rect">
            <a:avLst/>
          </a:prstGeom>
        </p:spPr>
      </p:pic>
      <p:pic>
        <p:nvPicPr>
          <p:cNvPr id="9218" name="Picture 2" descr="Flag of Malaysia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314" y="2195692"/>
            <a:ext cx="2886074" cy="144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187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C:\Users\fasya\Desktop\picture\go-gre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200150"/>
            <a:ext cx="34290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Content Placeholder 3" descr="G:\SEKOLAH HIJAU\SEKOLAH HIJAU 2010\SEK HIJAU 2010 FOTO\IMG_5983.jpg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57200" y="1447800"/>
            <a:ext cx="1981200" cy="1447800"/>
          </a:xfrm>
        </p:spPr>
      </p:pic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0" y="30480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English Language-Producing, Organic, Enzyme, Descriptive, Writing</a:t>
            </a:r>
          </a:p>
        </p:txBody>
      </p:sp>
      <p:pic>
        <p:nvPicPr>
          <p:cNvPr id="7" name="Picture 6" descr="C:\Users\Yip Kim Ean\Pictures\LESTARI 2011\2011\Image07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838200"/>
            <a:ext cx="2362200" cy="1600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246" name="Rectangle 7"/>
          <p:cNvSpPr>
            <a:spLocks noChangeArrowheads="1"/>
          </p:cNvSpPr>
          <p:nvPr/>
        </p:nvSpPr>
        <p:spPr bwMode="auto">
          <a:xfrm>
            <a:off x="4572000" y="30480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Science-Solar Cooking dan SOLAR CAR</a:t>
            </a:r>
          </a:p>
        </p:txBody>
      </p:sp>
      <p:sp>
        <p:nvSpPr>
          <p:cNvPr id="10247" name="Rectangle 9"/>
          <p:cNvSpPr>
            <a:spLocks noChangeArrowheads="1"/>
          </p:cNvSpPr>
          <p:nvPr/>
        </p:nvSpPr>
        <p:spPr bwMode="auto">
          <a:xfrm>
            <a:off x="228600" y="594360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Living Skills- Food Compost, School Gardens</a:t>
            </a:r>
          </a:p>
        </p:txBody>
      </p:sp>
      <p:pic>
        <p:nvPicPr>
          <p:cNvPr id="10248" name="Picture 10" descr="C:\Users\Yip Kim Ean\Pictures\SMKDOB\sdob2\Image015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4038600"/>
            <a:ext cx="22098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9" name="Rectangle 11"/>
          <p:cNvSpPr>
            <a:spLocks noChangeArrowheads="1"/>
          </p:cNvSpPr>
          <p:nvPr/>
        </p:nvSpPr>
        <p:spPr bwMode="auto">
          <a:xfrm>
            <a:off x="4572000" y="60198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Physical Education- Aerobics</a:t>
            </a:r>
          </a:p>
        </p:txBody>
      </p:sp>
      <p:pic>
        <p:nvPicPr>
          <p:cNvPr id="10250" name="Picture 2" descr="C:\Users\fasya\Desktop\2011\green school\2011-07-06 KekAS 2011\KekAS 2011 04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5000" y="990600"/>
            <a:ext cx="2141538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fasya\Desktop\2011\green school\2011-07-06 KekAS 2011\KekAS 2011 0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6400" y="4191000"/>
            <a:ext cx="2286000" cy="17146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G:\BRITISH COUNCIL\2010 ACTIVITIES\PHOTOS\Bccc Cookery\Image022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4648200"/>
            <a:ext cx="1752600" cy="1295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C:\Users\fasya\Desktop\DSC0227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1219200"/>
            <a:ext cx="2482557" cy="16520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54" name="Picture 4" descr="C:\Users\fasya\Desktop\2011\G MERENTAS DESA 26 FEB 2011\IMG_0072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29400" y="4114800"/>
            <a:ext cx="22288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614571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encrypted-tbn3.gstatic.com/images?q=tbn:ANd9GcRfDbtTBeSLbwwLogUllkchmjCfNX4y98RlnYhY0oSoRMrjTPsWF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685800"/>
            <a:ext cx="244316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219200" y="723900"/>
            <a:ext cx="7924800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Arial Black" panose="020B0A04020102020204" pitchFamily="34" charset="0"/>
              </a:rPr>
              <a:t>NON FORMAL LEARNING</a:t>
            </a:r>
          </a:p>
          <a:p>
            <a:pPr algn="ctr"/>
            <a:endParaRPr lang="en-US" sz="2800" b="1" dirty="0">
              <a:latin typeface="Calibri" pitchFamily="34" charset="0"/>
            </a:endParaRPr>
          </a:p>
          <a:p>
            <a:pPr algn="ctr"/>
            <a:r>
              <a:rPr lang="en-US" sz="2800" b="1" dirty="0">
                <a:latin typeface="Berlin Sans FB" panose="020E0602020502020306" pitchFamily="34" charset="0"/>
              </a:rPr>
              <a:t>    </a:t>
            </a:r>
            <a:r>
              <a:rPr lang="en-US" sz="5400" b="1" dirty="0">
                <a:latin typeface="Berlin Sans FB" panose="020E0602020502020306" pitchFamily="34" charset="0"/>
              </a:rPr>
              <a:t>LEARNING STATIONS AROUND SCHOOL GROUND</a:t>
            </a:r>
          </a:p>
          <a:p>
            <a:endParaRPr lang="en-US" sz="2800" dirty="0">
              <a:latin typeface="Calibri" pitchFamily="34" charset="0"/>
            </a:endParaRPr>
          </a:p>
        </p:txBody>
      </p:sp>
      <p:pic>
        <p:nvPicPr>
          <p:cNvPr id="11268" name="Picture 5" descr="Animated-glittering-three-leaf-clover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914400"/>
            <a:ext cx="10096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4" descr="https://encrypted-tbn3.gstatic.com/images?q=tbn:ANd9GcTW-_VFNync8dcsrtHGfrb83UYbwYCTB-3-YT6wPBddJrUDe6B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45414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664282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3600" b="1" dirty="0"/>
              <a:t>INFRASTRUCTURE AND LEARNING STATIONS IN SMKDOB</a:t>
            </a:r>
          </a:p>
        </p:txBody>
      </p:sp>
      <p:pic>
        <p:nvPicPr>
          <p:cNvPr id="12292" name="Picture 3" descr="Animated-glittering-three-leaf-clover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52600"/>
            <a:ext cx="10096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" descr="E:\2010\gambar\Gambar Sekolah'\Picture 0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1575" y="1657350"/>
            <a:ext cx="29321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Yip Kim Ean\Pictures\SEK HIJAU 2012\Lestari 2012\Image0894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03688" y="1609725"/>
            <a:ext cx="2252663" cy="2200275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  <p:pic>
        <p:nvPicPr>
          <p:cNvPr id="12298" name="Picture 1" descr="E:\DSCN043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24250" y="4343400"/>
            <a:ext cx="2793531" cy="209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Content Placeholder 3" descr="Image043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4419600"/>
            <a:ext cx="3276600" cy="2133600"/>
          </a:xfrm>
          <a:prstGeom prst="rect">
            <a:avLst/>
          </a:prstGeom>
          <a:noFill/>
          <a:ln w="3175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2827013" y="5053052"/>
            <a:ext cx="3276600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RAIN HARVESTING SYSTEM</a:t>
            </a:r>
          </a:p>
        </p:txBody>
      </p:sp>
      <p:pic>
        <p:nvPicPr>
          <p:cNvPr id="16" name="Picture 15" descr="C:\Users\Yip Kim Ean\Pictures\SEK HIJAU 2012\Lestari 2012\Image089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4606" y="1643062"/>
            <a:ext cx="2514600" cy="2133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" name="Rectangle 12"/>
          <p:cNvSpPr/>
          <p:nvPr/>
        </p:nvSpPr>
        <p:spPr>
          <a:xfrm>
            <a:off x="3276600" y="3165455"/>
            <a:ext cx="3839513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LIBRARY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GREEN RESOURCES</a:t>
            </a:r>
          </a:p>
        </p:txBody>
      </p:sp>
    </p:spTree>
    <p:extLst>
      <p:ext uri="{BB962C8B-B14F-4D97-AF65-F5344CB8AC3E}">
        <p14:creationId xmlns:p14="http://schemas.microsoft.com/office/powerpoint/2010/main" val="111182154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 descr="C:\Users\fasya\Desktop\picture\go-gre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200150"/>
            <a:ext cx="34290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2" descr="C:\Users\fasya\Desktop\bahan powerpoint lestari\gambar mcm2\DSCN03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5902" y="4261366"/>
            <a:ext cx="28321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:\Pictures\Image0405.jpg"/>
          <p:cNvPicPr/>
          <p:nvPr/>
        </p:nvPicPr>
        <p:blipFill>
          <a:blip r:embed="rId5">
            <a:lum bright="-10000"/>
          </a:blip>
          <a:stretch>
            <a:fillRect/>
          </a:stretch>
        </p:blipFill>
        <p:spPr bwMode="auto">
          <a:xfrm>
            <a:off x="685800" y="2209800"/>
            <a:ext cx="1574800" cy="2171700"/>
          </a:xfrm>
          <a:prstGeom prst="rect">
            <a:avLst/>
          </a:prstGeom>
          <a:noFill/>
          <a:ln w="3175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Content Placeholder 4" descr="D:\Pictures\Image0595.jpg"/>
          <p:cNvPicPr>
            <a:picLocks noGrp="1"/>
          </p:cNvPicPr>
          <p:nvPr>
            <p:ph idx="1"/>
          </p:nvPr>
        </p:nvPicPr>
        <p:blipFill>
          <a:blip r:embed="rId6" cstate="print">
            <a:lum bright="-10000"/>
          </a:blip>
          <a:srcRect/>
          <a:stretch>
            <a:fillRect/>
          </a:stretch>
        </p:blipFill>
        <p:spPr>
          <a:xfrm>
            <a:off x="5715000" y="1221999"/>
            <a:ext cx="3429000" cy="23035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6550328" y="3103602"/>
            <a:ext cx="187423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HERB GARDEN</a:t>
            </a:r>
          </a:p>
        </p:txBody>
      </p:sp>
      <p:pic>
        <p:nvPicPr>
          <p:cNvPr id="12" name="Picture 11" descr="D:\Pictures\Image0432.jpg"/>
          <p:cNvPicPr/>
          <p:nvPr/>
        </p:nvPicPr>
        <p:blipFill>
          <a:blip r:embed="rId7" cstate="print">
            <a:lum bright="-10000"/>
          </a:blip>
          <a:srcRect/>
          <a:stretch>
            <a:fillRect/>
          </a:stretch>
        </p:blipFill>
        <p:spPr bwMode="auto">
          <a:xfrm>
            <a:off x="5534025" y="3463409"/>
            <a:ext cx="2735946" cy="1836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5734050" y="5686425"/>
            <a:ext cx="233589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COMPOSTING SITE</a:t>
            </a:r>
          </a:p>
        </p:txBody>
      </p:sp>
      <p:pic>
        <p:nvPicPr>
          <p:cNvPr id="13324" name="Picture 2" descr="E:\2010\gambar\Gambar Sekolah'\Picture 01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70844" y="2300514"/>
            <a:ext cx="2705100" cy="257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5" name="Picture 4" descr="E:\2012\BAZILAH (TAMAN RAMA-RAMA)\GAMBAR IPAD 11.2.12 1035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1300" y="318403"/>
            <a:ext cx="233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6" name="Picture 3" descr="E:\2012\BAZILAH (TAMAN RAMA-RAMA)\GAMBAR IPAD 11.2.12 93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33637" y="635794"/>
            <a:ext cx="2403475" cy="1802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560638" y="236429"/>
            <a:ext cx="25908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MINI BUTTERFLY FARM</a:t>
            </a:r>
          </a:p>
        </p:txBody>
      </p:sp>
      <p:sp>
        <p:nvSpPr>
          <p:cNvPr id="7" name="Rectangle 6"/>
          <p:cNvSpPr/>
          <p:nvPr/>
        </p:nvSpPr>
        <p:spPr>
          <a:xfrm>
            <a:off x="3056560" y="2561333"/>
            <a:ext cx="2282997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ECO-FRENZ CENTRE</a:t>
            </a:r>
          </a:p>
        </p:txBody>
      </p:sp>
      <p:pic>
        <p:nvPicPr>
          <p:cNvPr id="17" name="Picture 2" descr="C:\Users\fasya\Desktop\gmbr montaj\DSC_0096 (2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6648" y="163474"/>
            <a:ext cx="3049780" cy="2046326"/>
          </a:xfrm>
          <a:prstGeom prst="rect">
            <a:avLst/>
          </a:prstGeom>
          <a:noFill/>
        </p:spPr>
      </p:pic>
      <p:pic>
        <p:nvPicPr>
          <p:cNvPr id="18" name="Picture 17" descr="C:\Users\Yip Kim Ean\Pictures\LESTARI 2011\2011\DSC01552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9700" y="4381500"/>
            <a:ext cx="2667000" cy="21907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" name="Picture 19" descr="C:\Users\Yip Kim Ean\Pictures\LESTARI 2011\2011\DSC01558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88394" y="4953579"/>
            <a:ext cx="2296319" cy="18233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800430" y="6262431"/>
            <a:ext cx="4155526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ART ROOM : SOAP MAKING</a:t>
            </a:r>
          </a:p>
        </p:txBody>
      </p:sp>
    </p:spTree>
    <p:extLst>
      <p:ext uri="{BB962C8B-B14F-4D97-AF65-F5344CB8AC3E}">
        <p14:creationId xmlns:p14="http://schemas.microsoft.com/office/powerpoint/2010/main" val="3090467745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C:\Users\fasya\Desktop\picture\go-gre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200150"/>
            <a:ext cx="34290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 descr="C:\Users\Yip Kim Ean\Pictures\LESTARI 2011\2011\Image06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04800"/>
            <a:ext cx="1485900" cy="17240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1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6050" y="100289"/>
            <a:ext cx="2590800" cy="28857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7010400" y="304800"/>
            <a:ext cx="17526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MUDBALL STORAGE</a:t>
            </a:r>
            <a:endParaRPr lang="en-US" b="1" spc="50" dirty="0">
              <a:ln w="11430"/>
              <a:solidFill>
                <a:srgbClr val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8" name="Picture 17" descr="C:\Users\Yip Kim Ean\Pictures\LESTARI 2011\2011\Image0174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37088" y="4349234"/>
            <a:ext cx="2239862" cy="236692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DSC00003"/>
          <p:cNvPicPr/>
          <p:nvPr/>
        </p:nvPicPr>
        <p:blipFill>
          <a:blip r:embed="rId7"/>
          <a:srcRect t="16453" b="32692"/>
          <a:stretch>
            <a:fillRect/>
          </a:stretch>
        </p:blipFill>
        <p:spPr bwMode="auto">
          <a:xfrm>
            <a:off x="352425" y="4349234"/>
            <a:ext cx="3048000" cy="23622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20"/>
          <p:cNvSpPr/>
          <p:nvPr/>
        </p:nvSpPr>
        <p:spPr>
          <a:xfrm>
            <a:off x="1596118" y="4693473"/>
            <a:ext cx="289386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Recycle Centre</a:t>
            </a:r>
          </a:p>
        </p:txBody>
      </p:sp>
      <p:pic>
        <p:nvPicPr>
          <p:cNvPr id="14349" name="Picture 21" descr="D:\Pictures\Image051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17761" y="2915523"/>
            <a:ext cx="2428875" cy="286742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5285751" y="3157656"/>
            <a:ext cx="2410663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pc="50" dirty="0">
                <a:ln w="11430"/>
                <a:solidFill>
                  <a:schemeClr val="bg1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CANTEEN TABLES</a:t>
            </a:r>
          </a:p>
        </p:txBody>
      </p:sp>
      <p:pic>
        <p:nvPicPr>
          <p:cNvPr id="14351" name="Picture 1" descr="C:\Users\fasya\Desktop\2011\G mudball smkdob\180412_190978590931282_100000574268845_598733_7550422_n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25446" y="148739"/>
            <a:ext cx="2455333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2" name="Picture 3" descr="C:\Users\fasya\Desktop\gmbr yasarah\DCIM\104CANON\IMG_570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19200" y="406400"/>
            <a:ext cx="28194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3" name="Picture 4" descr="C:\Users\fasya\Desktop\gmbr yasarah\DCIM\104CANON\IMG_5689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6700" y="2387600"/>
            <a:ext cx="33528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C:\Users\fasya\Desktop\gmbr yasarah\DCIM\104CANON\IMG_549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51188" y="5285234"/>
            <a:ext cx="2284974" cy="1523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577595" y="228600"/>
            <a:ext cx="212750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‘Info Green Centre</a:t>
            </a:r>
            <a:r>
              <a:rPr lang="en-US" dirty="0"/>
              <a:t>’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05000" y="2438400"/>
            <a:ext cx="277832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Organic Enzyme storage </a:t>
            </a:r>
          </a:p>
        </p:txBody>
      </p:sp>
    </p:spTree>
    <p:extLst>
      <p:ext uri="{BB962C8B-B14F-4D97-AF65-F5344CB8AC3E}">
        <p14:creationId xmlns:p14="http://schemas.microsoft.com/office/powerpoint/2010/main" val="347823982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C:\Users\fasya\Desktop\picture\670_examp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09987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itle 5"/>
          <p:cNvSpPr>
            <a:spLocks noGrp="1"/>
          </p:cNvSpPr>
          <p:nvPr>
            <p:ph type="title"/>
          </p:nvPr>
        </p:nvSpPr>
        <p:spPr>
          <a:xfrm>
            <a:off x="457200" y="3124200"/>
            <a:ext cx="3581400" cy="400050"/>
          </a:xfrm>
        </p:spPr>
        <p:txBody>
          <a:bodyPr/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VERMICOMPOST</a:t>
            </a:r>
          </a:p>
        </p:txBody>
      </p:sp>
      <p:pic>
        <p:nvPicPr>
          <p:cNvPr id="17414" name="Picture 8" descr="E:\KOKU\KOKU PHOTOS\2011-07-17 hari koku 2011\hari koku 2011 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685800"/>
            <a:ext cx="3429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5"/>
          <p:cNvSpPr txBox="1">
            <a:spLocks/>
          </p:cNvSpPr>
          <p:nvPr/>
        </p:nvSpPr>
        <p:spPr>
          <a:xfrm>
            <a:off x="5257800" y="3124200"/>
            <a:ext cx="3581400" cy="400050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NOTICE BOARDS</a:t>
            </a:r>
          </a:p>
        </p:txBody>
      </p:sp>
      <p:pic>
        <p:nvPicPr>
          <p:cNvPr id="2050" name="Picture 2" descr="C:\Users\fasya\Desktop\gmbr montaj\20150204_0959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685800"/>
            <a:ext cx="3657600" cy="2514600"/>
          </a:xfrm>
          <a:prstGeom prst="rect">
            <a:avLst/>
          </a:prstGeom>
          <a:noFill/>
        </p:spPr>
      </p:pic>
      <p:pic>
        <p:nvPicPr>
          <p:cNvPr id="2051" name="Picture 3" descr="C:\Users\fasya\Desktop\gmbr montaj\DSC_0100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581400"/>
            <a:ext cx="3733800" cy="2101660"/>
          </a:xfrm>
          <a:prstGeom prst="rect">
            <a:avLst/>
          </a:prstGeom>
          <a:noFill/>
        </p:spPr>
      </p:pic>
      <p:pic>
        <p:nvPicPr>
          <p:cNvPr id="2052" name="Picture 4" descr="C:\Users\fasya\Desktop\gmbr montaj\DSC_0142 - Cop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10199" y="3657600"/>
            <a:ext cx="3429001" cy="2133600"/>
          </a:xfrm>
          <a:prstGeom prst="rect">
            <a:avLst/>
          </a:prstGeom>
          <a:noFill/>
        </p:spPr>
      </p:pic>
      <p:sp>
        <p:nvSpPr>
          <p:cNvPr id="17" name="Title 5"/>
          <p:cNvSpPr txBox="1">
            <a:spLocks/>
          </p:cNvSpPr>
          <p:nvPr/>
        </p:nvSpPr>
        <p:spPr>
          <a:xfrm>
            <a:off x="6248400" y="5644960"/>
            <a:ext cx="1981200" cy="4000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bIns="0" anchor="b">
            <a:normAutofit fontScale="85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STINGLESS BEES</a:t>
            </a: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1524000" y="5483035"/>
            <a:ext cx="1981200" cy="4000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bIns="0"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WETLAND</a:t>
            </a:r>
          </a:p>
        </p:txBody>
      </p:sp>
    </p:spTree>
    <p:extLst>
      <p:ext uri="{BB962C8B-B14F-4D97-AF65-F5344CB8AC3E}">
        <p14:creationId xmlns:p14="http://schemas.microsoft.com/office/powerpoint/2010/main" val="143781325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C:\Users\fasya\Desktop\picture\imagesCALSZXA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5218570"/>
            <a:ext cx="172402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E:\SEKOLAH HIJAU\LESTARI 2011\LESTARI 2011  PHOTOS\2011\DSC017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73149"/>
            <a:ext cx="3352800" cy="228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228600" y="2307126"/>
            <a:ext cx="8077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Living Skill Room : Innovations from recycled 			     items</a:t>
            </a:r>
          </a:p>
        </p:txBody>
      </p:sp>
      <p:sp>
        <p:nvSpPr>
          <p:cNvPr id="18440" name="Rectangle 1"/>
          <p:cNvSpPr>
            <a:spLocks noChangeArrowheads="1"/>
          </p:cNvSpPr>
          <p:nvPr/>
        </p:nvSpPr>
        <p:spPr bwMode="auto">
          <a:xfrm>
            <a:off x="609600" y="5699611"/>
            <a:ext cx="2514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 dirty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Composting Site 2</a:t>
            </a:r>
          </a:p>
        </p:txBody>
      </p:sp>
      <p:pic>
        <p:nvPicPr>
          <p:cNvPr id="9" name="Picture 8" descr="C:\Users\Yip Kim Ean\Pictures\SEK HIJAU 2012\solar butterfly\smkdo 2012 06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143250"/>
            <a:ext cx="3886200" cy="2514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42" name="Rectangle 9"/>
          <p:cNvSpPr>
            <a:spLocks noChangeArrowheads="1"/>
          </p:cNvSpPr>
          <p:nvPr/>
        </p:nvSpPr>
        <p:spPr bwMode="auto">
          <a:xfrm>
            <a:off x="4572000" y="6019800"/>
            <a:ext cx="441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Classroom  Green Corners</a:t>
            </a:r>
          </a:p>
          <a:p>
            <a:endParaRPr lang="en-US" b="1" dirty="0">
              <a:latin typeface="Arial Black" panose="020B0A04020102020204" pitchFamily="34" charset="0"/>
            </a:endParaRPr>
          </a:p>
        </p:txBody>
      </p:sp>
      <p:pic>
        <p:nvPicPr>
          <p:cNvPr id="18444" name="Picture 3" descr="C:\Users\fasya\Desktop\gmbr yasarah\DCIM\104CANON\IMG_568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9800" y="4216400"/>
            <a:ext cx="26670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4" descr="C:\Users\fasya\Desktop\gmbr yasarah\DCIM\104CANON\IMG_552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9600" y="380279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fasya\Desktop\gmbr montaj\PHYTO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3200400"/>
            <a:ext cx="3200400" cy="2400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9434109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g7.png"/>
          <p:cNvPicPr>
            <a:picLocks noChangeAspect="1"/>
          </p:cNvPicPr>
          <p:nvPr/>
        </p:nvPicPr>
        <p:blipFill>
          <a:blip r:embed="rId3"/>
          <a:srcRect t="11067" b="11462"/>
          <a:stretch>
            <a:fillRect/>
          </a:stretch>
        </p:blipFill>
        <p:spPr bwMode="auto">
          <a:xfrm>
            <a:off x="0" y="-225425"/>
            <a:ext cx="9144000" cy="708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1066800"/>
            <a:ext cx="8229600" cy="52629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bg1">
                    <a:lumMod val="10000"/>
                  </a:schemeClr>
                </a:solidFill>
              </a:rPr>
              <a:t>HOW WERE THE SUSTAINABLE GREEN PRACTICES EXECUTED THROUGH CO-CURRICULUM AMONG DATUK ONN STUDENTS???</a:t>
            </a:r>
          </a:p>
        </p:txBody>
      </p:sp>
    </p:spTree>
    <p:extLst>
      <p:ext uri="{BB962C8B-B14F-4D97-AF65-F5344CB8AC3E}">
        <p14:creationId xmlns:p14="http://schemas.microsoft.com/office/powerpoint/2010/main" val="2653881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868362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3200" b="1" dirty="0"/>
              <a:t>NETWORKING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990600"/>
            <a:ext cx="4648201" cy="868362"/>
          </a:xfrm>
        </p:spPr>
        <p:txBody>
          <a:bodyPr/>
          <a:lstStyle/>
          <a:p>
            <a:r>
              <a:rPr lang="en-US" sz="2000" b="0" dirty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OUTREACH ORGANIZATIONS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025" y="1858962"/>
            <a:ext cx="4040188" cy="4724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UNIVERSITI  SAINS MALAYSIA, EDUCATION FACULTY</a:t>
            </a:r>
          </a:p>
          <a:p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CEMACS,USM</a:t>
            </a:r>
          </a:p>
          <a:p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ENVIRONMENTAL DEPARTMENT</a:t>
            </a:r>
          </a:p>
          <a:p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MPSP</a:t>
            </a:r>
          </a:p>
          <a:p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BERTAM PROPERTIES</a:t>
            </a:r>
          </a:p>
          <a:p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JPAM</a:t>
            </a:r>
          </a:p>
          <a:p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KPDNKK</a:t>
            </a:r>
          </a:p>
          <a:p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UNIVERSITI SAINS MALAYSIA (RSEN)</a:t>
            </a:r>
          </a:p>
          <a:p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YONSEI UNIVERSITY KOREA</a:t>
            </a:r>
          </a:p>
          <a:p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MINISTRY OF EDUCATION (KPM)</a:t>
            </a:r>
          </a:p>
          <a:p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PENANG BUTTERFLY FARM</a:t>
            </a:r>
          </a:p>
          <a:p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TEACHING INSTITUTES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295400"/>
            <a:ext cx="4041775" cy="639762"/>
          </a:xfrm>
        </p:spPr>
        <p:txBody>
          <a:bodyPr/>
          <a:lstStyle/>
          <a:p>
            <a:pPr algn="ctr"/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COMMUNITY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81200"/>
            <a:ext cx="4041775" cy="4724400"/>
          </a:xfrm>
          <a:solidFill>
            <a:srgbClr val="66FF99"/>
          </a:solidFill>
        </p:spPr>
        <p:txBody>
          <a:bodyPr/>
          <a:lstStyle/>
          <a:p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SMK  BAKTI</a:t>
            </a:r>
          </a:p>
          <a:p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SMK SG ACHEH</a:t>
            </a:r>
          </a:p>
          <a:p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COMMUNITY IN BAGAN AJAM</a:t>
            </a:r>
          </a:p>
          <a:p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COMMUNITY IN BERTAM</a:t>
            </a:r>
          </a:p>
          <a:p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COMMUNITY IN USM</a:t>
            </a:r>
          </a:p>
          <a:p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COMMUNITY IN GELUGOR</a:t>
            </a:r>
          </a:p>
          <a:p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COMMUNITY AROUND ESPLANADE</a:t>
            </a:r>
          </a:p>
          <a:p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SMK  KOTA TINGGI JOHOR</a:t>
            </a:r>
          </a:p>
          <a:p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COMMUNITY AROUND KUALA LUMPUR</a:t>
            </a:r>
          </a:p>
          <a:p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SCHOOLS IN PENANG AND OUTSIDE OF PENANG ISLAND</a:t>
            </a:r>
          </a:p>
          <a:p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1000 COMMUNITIES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295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/>
              <a:t>SCHOOL ENVIRONMENTAL STUDIES</a:t>
            </a:r>
          </a:p>
        </p:txBody>
      </p:sp>
      <p:graphicFrame>
        <p:nvGraphicFramePr>
          <p:cNvPr id="4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51375778"/>
              </p:ext>
            </p:extLst>
          </p:nvPr>
        </p:nvGraphicFramePr>
        <p:xfrm>
          <a:off x="838200" y="1809751"/>
          <a:ext cx="7467600" cy="5029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150"/>
            <a:ext cx="9067800" cy="6800850"/>
          </a:xfrm>
        </p:spPr>
      </p:pic>
      <p:sp>
        <p:nvSpPr>
          <p:cNvPr id="7" name="TextBox 6"/>
          <p:cNvSpPr txBox="1"/>
          <p:nvPr/>
        </p:nvSpPr>
        <p:spPr>
          <a:xfrm>
            <a:off x="55536" y="3180427"/>
            <a:ext cx="899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4000" b="1" dirty="0">
                <a:latin typeface="Baskerville Old Face" panose="02020602080505020303" pitchFamily="18" charset="0"/>
              </a:rPr>
              <a:t>  INTRODUCTION TO SUSTAINABLE </a:t>
            </a:r>
          </a:p>
          <a:p>
            <a:pPr algn="ctr"/>
            <a:r>
              <a:rPr lang="en-MY" sz="4000" b="1" dirty="0">
                <a:latin typeface="Baskerville Old Face" panose="02020602080505020303" pitchFamily="18" charset="0"/>
              </a:rPr>
              <a:t>GREEN INITIATIVES IN </a:t>
            </a:r>
          </a:p>
          <a:p>
            <a:pPr algn="ctr"/>
            <a:r>
              <a:rPr lang="en-MY" sz="4000" b="1" dirty="0">
                <a:latin typeface="Baskerville Old Face" panose="02020602080505020303" pitchFamily="18" charset="0"/>
              </a:rPr>
              <a:t>DATUK ONN SECONDARY SCHOOL</a:t>
            </a:r>
          </a:p>
        </p:txBody>
      </p:sp>
      <p:pic>
        <p:nvPicPr>
          <p:cNvPr id="9" name="Picture 8" descr="H:\logo green dob copy.png">
            <a:extLst>
              <a:ext uri="{FF2B5EF4-FFF2-40B4-BE49-F238E27FC236}">
                <a16:creationId xmlns:a16="http://schemas.microsoft.com/office/drawing/2014/main" id="{3CB0F249-48B3-43D1-A625-58DCEF4D9CD3}"/>
              </a:ext>
            </a:extLst>
          </p:cNvPr>
          <p:cNvPicPr/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2819400" y="705171"/>
            <a:ext cx="2819400" cy="2190429"/>
          </a:xfrm>
          <a:prstGeom prst="ellipse">
            <a:avLst/>
          </a:prstGeom>
          <a:ln w="762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61131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25569832"/>
              </p:ext>
            </p:extLst>
          </p:nvPr>
        </p:nvGraphicFramePr>
        <p:xfrm>
          <a:off x="457200" y="838200"/>
          <a:ext cx="7772400" cy="5287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91610731"/>
              </p:ext>
            </p:extLst>
          </p:nvPr>
        </p:nvGraphicFramePr>
        <p:xfrm>
          <a:off x="457200" y="838200"/>
          <a:ext cx="7772400" cy="5287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75680106"/>
              </p:ext>
            </p:extLst>
          </p:nvPr>
        </p:nvGraphicFramePr>
        <p:xfrm>
          <a:off x="457200" y="838200"/>
          <a:ext cx="7772400" cy="5287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229600" cy="1447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/>
              <a:t>ACTION PLAN</a:t>
            </a:r>
          </a:p>
        </p:txBody>
      </p:sp>
      <p:graphicFrame>
        <p:nvGraphicFramePr>
          <p:cNvPr id="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113735"/>
              </p:ext>
            </p:extLst>
          </p:nvPr>
        </p:nvGraphicFramePr>
        <p:xfrm>
          <a:off x="228600" y="2057400"/>
          <a:ext cx="368971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8256491" imgH="6130021" progId="Word.Document.12">
                  <p:embed/>
                </p:oleObj>
              </mc:Choice>
              <mc:Fallback>
                <p:oleObj name="Document" r:id="rId3" imgW="8256491" imgH="6130021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057400"/>
                        <a:ext cx="3689710" cy="2819400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 bwMode="auto">
          <a:xfrm>
            <a:off x="457200" y="1905000"/>
            <a:ext cx="2743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RECYCLE UNIT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502763"/>
              </p:ext>
            </p:extLst>
          </p:nvPr>
        </p:nvGraphicFramePr>
        <p:xfrm>
          <a:off x="3429000" y="2095500"/>
          <a:ext cx="5665326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8374774" imgH="2253082" progId="Word.Document.12">
                  <p:embed/>
                </p:oleObj>
              </mc:Choice>
              <mc:Fallback>
                <p:oleObj name="Document" r:id="rId5" imgW="8374774" imgH="2253082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095500"/>
                        <a:ext cx="5665326" cy="1524000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le 6"/>
          <p:cNvSpPr/>
          <p:nvPr/>
        </p:nvSpPr>
        <p:spPr bwMode="auto">
          <a:xfrm>
            <a:off x="4953000" y="1600200"/>
            <a:ext cx="2286000" cy="762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REUSE UNIT</a:t>
            </a: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671018"/>
              </p:ext>
            </p:extLst>
          </p:nvPr>
        </p:nvGraphicFramePr>
        <p:xfrm>
          <a:off x="838200" y="3831849"/>
          <a:ext cx="8001000" cy="2988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8661320" imgH="3127444" progId="Word.Document.12">
                  <p:embed/>
                </p:oleObj>
              </mc:Choice>
              <mc:Fallback>
                <p:oleObj name="Document" r:id="rId7" imgW="8661320" imgH="3127444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831849"/>
                        <a:ext cx="8001000" cy="2988051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le 8"/>
          <p:cNvSpPr/>
          <p:nvPr/>
        </p:nvSpPr>
        <p:spPr bwMode="auto">
          <a:xfrm>
            <a:off x="3695700" y="3390900"/>
            <a:ext cx="2286000" cy="762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3K UNIT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6705600" cy="16002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/>
              <a:t>MONITORING &amp; EVALUATION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81000" y="4343400"/>
            <a:ext cx="2667000" cy="14478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DATA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3581400" y="3200400"/>
            <a:ext cx="2971800" cy="16764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REPORTS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457200" y="2438400"/>
            <a:ext cx="2590800" cy="14478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ACTIVITIES</a:t>
            </a:r>
          </a:p>
        </p:txBody>
      </p:sp>
      <p:pic>
        <p:nvPicPr>
          <p:cNvPr id="6" name="Picture 2" descr="C:\Users\Bazilah\Pictures\2012-09-29 IPAD 29.9.2012\IPAD 29.9.2012 28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2895600"/>
            <a:ext cx="2286000" cy="31520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-20150930-WA0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3154362"/>
            <a:ext cx="1752600" cy="233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752600"/>
            <a:ext cx="7315200" cy="14017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/>
              <a:t>`0`-WASTE</a:t>
            </a:r>
          </a:p>
        </p:txBody>
      </p:sp>
      <p:pic>
        <p:nvPicPr>
          <p:cNvPr id="4" name="Picture 3" descr="O WAS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352800"/>
            <a:ext cx="1729740" cy="1691640"/>
          </a:xfrm>
          <a:prstGeom prst="rect">
            <a:avLst/>
          </a:prstGeom>
        </p:spPr>
      </p:pic>
      <p:pic>
        <p:nvPicPr>
          <p:cNvPr id="7" name="Picture 6" descr="20150917_184316.jpg"/>
          <p:cNvPicPr>
            <a:picLocks noChangeAspect="1"/>
          </p:cNvPicPr>
          <p:nvPr/>
        </p:nvPicPr>
        <p:blipFill>
          <a:blip r:embed="rId5" cstate="print"/>
          <a:srcRect l="15833" t="31111" r="15000"/>
          <a:stretch>
            <a:fillRect/>
          </a:stretch>
        </p:blipFill>
        <p:spPr>
          <a:xfrm>
            <a:off x="5334000" y="3357562"/>
            <a:ext cx="3570749" cy="2000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1800" y="304800"/>
            <a:ext cx="39624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/>
              <a:t>ACTIVITIES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48768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/>
              <a:t>REUSE</a:t>
            </a:r>
          </a:p>
        </p:txBody>
      </p:sp>
      <p:pic>
        <p:nvPicPr>
          <p:cNvPr id="4" name="Content Placeholder 3" descr="IMG-20150929-WA00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3400" y="4343400"/>
            <a:ext cx="2743200" cy="2057400"/>
          </a:xfrm>
        </p:spPr>
      </p:pic>
      <p:pic>
        <p:nvPicPr>
          <p:cNvPr id="5" name="Picture 4" descr="IMG-20150929-WA0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0" y="1752600"/>
            <a:ext cx="2072425" cy="2218213"/>
          </a:xfrm>
          <a:prstGeom prst="rect">
            <a:avLst/>
          </a:prstGeom>
        </p:spPr>
      </p:pic>
      <p:pic>
        <p:nvPicPr>
          <p:cNvPr id="6" name="Picture 5" descr="IMG-20150929-WA0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8400" y="381000"/>
            <a:ext cx="2514600" cy="1885950"/>
          </a:xfrm>
          <a:prstGeom prst="rect">
            <a:avLst/>
          </a:prstGeom>
        </p:spPr>
      </p:pic>
      <p:pic>
        <p:nvPicPr>
          <p:cNvPr id="7" name="Picture 6" descr="D:\PICTURE 2013\KELAB REUSE PD 2 MAC DAN JUALAN DI KOOP DAN LAWATAN\SAM_115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4419600"/>
            <a:ext cx="2286000" cy="1905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IMG-20150930-WA00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2743200"/>
            <a:ext cx="2628900" cy="3505200"/>
          </a:xfrm>
          <a:prstGeom prst="rect">
            <a:avLst/>
          </a:prstGeom>
        </p:spPr>
      </p:pic>
      <p:pic>
        <p:nvPicPr>
          <p:cNvPr id="9" name="Picture 8" descr="H:\hp 24 april 2015\IMG-20150225-WA0000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0" y="1676400"/>
            <a:ext cx="3124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315200" cy="71596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/>
              <a:t>RECYCLE</a:t>
            </a:r>
          </a:p>
        </p:txBody>
      </p:sp>
      <p:pic>
        <p:nvPicPr>
          <p:cNvPr id="4" name="Picture 5" descr="H:\hp julai 2014\DSC_0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200"/>
            <a:ext cx="2971800" cy="2086583"/>
          </a:xfrm>
          <a:prstGeom prst="rect">
            <a:avLst/>
          </a:prstGeom>
          <a:noFill/>
        </p:spPr>
      </p:pic>
      <p:pic>
        <p:nvPicPr>
          <p:cNvPr id="5" name="Picture 2" descr="C:\Users\fasya\Desktop\FOLDER  PPT HIJAU\sekolah hijau TERBARU2014\DSC_00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038600"/>
            <a:ext cx="2971800" cy="1938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200" y="1523999"/>
            <a:ext cx="2590800" cy="2219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H:\hp 24 april 2015\IMG-20150225-WA0000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2400" y="4038600"/>
            <a:ext cx="266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 bwMode="auto">
          <a:xfrm>
            <a:off x="6629400" y="1143000"/>
            <a:ext cx="2438400" cy="1066800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OLD NEWSPAPERS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COLLECTION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6781800" y="2362200"/>
            <a:ext cx="2057400" cy="1066800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PAPERS/BOXES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baseline="0" dirty="0">
                <a:latin typeface="Arial" charset="0"/>
              </a:rPr>
              <a:t>COLLECTION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858000" y="3581400"/>
            <a:ext cx="2209800" cy="1066800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COLLECTIONS OF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E-WASTE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6661688" y="5203556"/>
            <a:ext cx="2362200" cy="1219200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INNOVATIONS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latin typeface="Arial" charset="0"/>
              </a:rPr>
              <a:t>&amp;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charset="0"/>
              </a:rPr>
              <a:t>CLASS DECORATIONS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7696200" y="4648200"/>
            <a:ext cx="457200" cy="5334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9445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600" b="1" dirty="0"/>
              <a:t>RETHINK-INNOVATION FROM RECYCLED ITEMS</a:t>
            </a:r>
          </a:p>
        </p:txBody>
      </p:sp>
      <p:pic>
        <p:nvPicPr>
          <p:cNvPr id="4" name="Picture 3" descr="IMG-20150930-WA0000.jpg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28600" y="1066800"/>
            <a:ext cx="2628900" cy="4953000"/>
          </a:xfrm>
          <a:prstGeom prst="rect">
            <a:avLst/>
          </a:prstGeom>
        </p:spPr>
      </p:pic>
      <p:pic>
        <p:nvPicPr>
          <p:cNvPr id="5" name="Picture 4" descr="H:\hp 24 april 2015\IMG-20150225-WA0000.jpg"/>
          <p:cNvPicPr/>
          <p:nvPr/>
        </p:nvPicPr>
        <p:blipFill>
          <a:blip r:embed="rId4">
            <a:lum/>
          </a:blip>
          <a:srcRect/>
          <a:stretch>
            <a:fillRect/>
          </a:stretch>
        </p:blipFill>
        <p:spPr bwMode="auto">
          <a:xfrm>
            <a:off x="2971800" y="10668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7" descr="FB_IMG_1433041881615.jpg"/>
          <p:cNvPicPr>
            <a:picLocks noChangeAspect="1"/>
          </p:cNvPicPr>
          <p:nvPr/>
        </p:nvPicPr>
        <p:blipFill>
          <a:blip r:embed="rId5">
            <a:lum/>
          </a:blip>
          <a:srcRect b="41073"/>
          <a:stretch>
            <a:fillRect/>
          </a:stretch>
        </p:blipFill>
        <p:spPr>
          <a:xfrm>
            <a:off x="3048000" y="3352800"/>
            <a:ext cx="2848270" cy="2514600"/>
          </a:xfrm>
          <a:prstGeom prst="rect">
            <a:avLst/>
          </a:prstGeom>
        </p:spPr>
      </p:pic>
      <p:pic>
        <p:nvPicPr>
          <p:cNvPr id="8" name="Picture 7" descr="20150917_180727.jpg"/>
          <p:cNvPicPr>
            <a:picLocks noChangeAspect="1"/>
          </p:cNvPicPr>
          <p:nvPr/>
        </p:nvPicPr>
        <p:blipFill>
          <a:blip r:embed="rId6" cstate="print">
            <a:lum/>
          </a:blip>
          <a:srcRect l="13598" r="6672"/>
          <a:stretch>
            <a:fillRect/>
          </a:stretch>
        </p:blipFill>
        <p:spPr>
          <a:xfrm rot="5400000">
            <a:off x="6019799" y="1143001"/>
            <a:ext cx="2666999" cy="2514600"/>
          </a:xfrm>
          <a:prstGeom prst="rect">
            <a:avLst/>
          </a:prstGeom>
        </p:spPr>
      </p:pic>
      <p:pic>
        <p:nvPicPr>
          <p:cNvPr id="9" name="Picture 8" descr="DSC_0001.JPG"/>
          <p:cNvPicPr>
            <a:picLocks noChangeAspect="1"/>
          </p:cNvPicPr>
          <p:nvPr/>
        </p:nvPicPr>
        <p:blipFill>
          <a:blip r:embed="rId7" cstate="print">
            <a:lum/>
          </a:blip>
          <a:srcRect l="18333" r="19167"/>
          <a:stretch>
            <a:fillRect/>
          </a:stretch>
        </p:blipFill>
        <p:spPr>
          <a:xfrm>
            <a:off x="6096000" y="3886200"/>
            <a:ext cx="2514600" cy="253630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4724400" cy="71596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E-WASTE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14" y="1676400"/>
            <a:ext cx="5028962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:\Users\user\Pictures\20120914_1031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600200"/>
            <a:ext cx="345078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743200" y="5334000"/>
            <a:ext cx="6019800" cy="715962"/>
          </a:xfrm>
          <a:prstGeom prst="rect">
            <a:avLst/>
          </a:prstGeom>
          <a:ln w="25400" cap="flat" cmpd="sng" algn="ctr">
            <a:solidFill>
              <a:schemeClr val="accent2"/>
            </a:solidFill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EVALUATION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E-WASTE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305800" cy="10668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b="1" dirty="0">
                <a:solidFill>
                  <a:schemeClr val="bg1">
                    <a:lumMod val="10000"/>
                  </a:schemeClr>
                </a:solidFill>
              </a:rPr>
              <a:t>6 ASPECTS IN GREEN PRACTICES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533400" y="2057400"/>
            <a:ext cx="2514600" cy="175260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PLANNING &amp; MANAGEMENT</a:t>
            </a:r>
            <a:r>
              <a:rPr kumimoji="0" lang="en-US" sz="1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	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352800" y="2057400"/>
            <a:ext cx="2362200" cy="160020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INNOVATION &amp; CREATIVITY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6172200" y="2057400"/>
            <a:ext cx="2362200" cy="160020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latin typeface="Arial" charset="0"/>
              </a:rPr>
              <a:t>ZERO WASTE PRACTICE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533400" y="4114800"/>
            <a:ext cx="2438400" cy="175260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latin typeface="Arial" charset="0"/>
              </a:rPr>
              <a:t>CLEANING &amp; GREENING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429000" y="4114800"/>
            <a:ext cx="2362200" cy="160020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COMMUNITY INVOLVEMENT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6172200" y="4191000"/>
            <a:ext cx="2362200" cy="160020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latin typeface="Arial" charset="0"/>
              </a:rPr>
              <a:t>PRESENTATION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7790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315200" cy="71596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/>
              <a:t>REDUCE</a:t>
            </a:r>
          </a:p>
        </p:txBody>
      </p:sp>
      <p:sp>
        <p:nvSpPr>
          <p:cNvPr id="6" name="Pentagon 5"/>
          <p:cNvSpPr/>
          <p:nvPr/>
        </p:nvSpPr>
        <p:spPr bwMode="auto">
          <a:xfrm>
            <a:off x="533400" y="1143000"/>
            <a:ext cx="3352800" cy="1371600"/>
          </a:xfrm>
          <a:prstGeom prst="homePlat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Arial" charset="0"/>
              </a:rPr>
              <a:t>PLASTIC SAVING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Pentagon 6"/>
          <p:cNvSpPr/>
          <p:nvPr/>
        </p:nvSpPr>
        <p:spPr bwMode="auto">
          <a:xfrm>
            <a:off x="4876800" y="952500"/>
            <a:ext cx="3810000" cy="1295400"/>
          </a:xfrm>
          <a:prstGeom prst="homePlat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STUDENTS BRING THEIR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OWN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FOOD CONTAINERS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57200" y="3581400"/>
            <a:ext cx="3352800" cy="1524000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‘0’-FLOWER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POTS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Left Arrow Callout 8"/>
          <p:cNvSpPr/>
          <p:nvPr/>
        </p:nvSpPr>
        <p:spPr bwMode="auto">
          <a:xfrm>
            <a:off x="3810000" y="2895600"/>
            <a:ext cx="4724400" cy="2819400"/>
          </a:xfrm>
          <a:prstGeom prst="leftArrowCallou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FLOWER POTS REPLACED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WITH RECYCLED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BOTTLES/SHOES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 descr="C:\Users\fasya\Desktop\HIJAU 2015\IMG-20150829-WA0015.jpg"/>
          <p:cNvPicPr/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5867400" y="4953000"/>
            <a:ext cx="2133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C:\Users\fasya\Desktop\laporan\laporan skk fasya edit\DSC_0067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 l="39901" t="22581"/>
          <a:stretch>
            <a:fillRect/>
          </a:stretch>
        </p:blipFill>
        <p:spPr bwMode="auto">
          <a:xfrm>
            <a:off x="838200" y="4724400"/>
            <a:ext cx="2524973" cy="1828800"/>
          </a:xfrm>
          <a:prstGeom prst="rect">
            <a:avLst/>
          </a:prstGeom>
          <a:noFill/>
        </p:spPr>
      </p:pic>
      <p:pic>
        <p:nvPicPr>
          <p:cNvPr id="12" name="Content Placeholder 5" descr="http://t1.gstatic.com/images?q=tbn:ANd9GcROsEwPYVuzLTIGsxeigK5KpMR8nz65mlOm-kBvjaa8tZvQoZw6sQ"/>
          <p:cNvPicPr>
            <a:picLocks noGrp="1"/>
          </p:cNvPicPr>
          <p:nvPr>
            <p:ph idx="1"/>
          </p:nvPr>
        </p:nvPicPr>
        <p:blipFill>
          <a:blip r:embed="rId5" cstate="print">
            <a:lum/>
          </a:blip>
          <a:srcRect l="18089" r="20897" b="21930"/>
          <a:stretch>
            <a:fillRect/>
          </a:stretch>
        </p:blipFill>
        <p:spPr bwMode="auto">
          <a:xfrm>
            <a:off x="3048000" y="2057400"/>
            <a:ext cx="2438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8038"/>
            <a:ext cx="7467600" cy="71596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600" dirty="0"/>
              <a:t>INNOVATIONS OF COMPOSTING</a:t>
            </a:r>
          </a:p>
        </p:txBody>
      </p:sp>
      <p:pic>
        <p:nvPicPr>
          <p:cNvPr id="4" name="Content Placeholder 3" descr="DSC_0014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57200" y="1905000"/>
            <a:ext cx="3306323" cy="2514600"/>
          </a:xfrm>
        </p:spPr>
      </p:pic>
      <p:pic>
        <p:nvPicPr>
          <p:cNvPr id="5" name="Picture 4" descr="DSC_0018.JP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0" y="1905000"/>
            <a:ext cx="3505200" cy="2133600"/>
          </a:xfrm>
          <a:prstGeom prst="rect">
            <a:avLst/>
          </a:prstGeom>
        </p:spPr>
      </p:pic>
      <p:pic>
        <p:nvPicPr>
          <p:cNvPr id="6" name="Picture 5" descr="DSC_0021.JPG"/>
          <p:cNvPicPr>
            <a:picLocks noChangeAspect="1"/>
          </p:cNvPicPr>
          <p:nvPr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76800" y="4419600"/>
            <a:ext cx="3429000" cy="2057400"/>
          </a:xfrm>
          <a:prstGeom prst="rect">
            <a:avLst/>
          </a:prstGeom>
        </p:spPr>
      </p:pic>
      <p:pic>
        <p:nvPicPr>
          <p:cNvPr id="7" name="Picture 6" descr="DSC_0025.JPG"/>
          <p:cNvPicPr>
            <a:picLocks noChangeAspect="1"/>
          </p:cNvPicPr>
          <p:nvPr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381000" y="4724400"/>
            <a:ext cx="3276600" cy="1842252"/>
          </a:xfrm>
          <a:prstGeom prst="rect">
            <a:avLst/>
          </a:prstGeom>
        </p:spPr>
      </p:pic>
      <p:pic>
        <p:nvPicPr>
          <p:cNvPr id="8" name="Picture 7" descr="DSC_002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38400" y="3429000"/>
            <a:ext cx="3276600" cy="18422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200" dirty="0"/>
              <a:t>INNOVATIONS OF VERMICOMPOST</a:t>
            </a:r>
          </a:p>
        </p:txBody>
      </p:sp>
      <p:pic>
        <p:nvPicPr>
          <p:cNvPr id="6" name="Picture 5" descr="C:\Users\fasya\Desktop\HIJAU 2015\IMG-20150829-WA0019.jpg"/>
          <p:cNvPicPr/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609600" y="1676400"/>
            <a:ext cx="3048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fasya\Desktop\HIJAU 2015\IMG-20150829-WA0026.jpg"/>
          <p:cNvPicPr/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5181600" y="1524000"/>
            <a:ext cx="310261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fasya\Desktop\HIJAU 2015\IMG-20150829-WA0023.jpg"/>
          <p:cNvPicPr/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533400" y="4267200"/>
            <a:ext cx="3124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fasya\Desktop\HIJAU 2015\IMG-20150829-WA0018.jpg"/>
          <p:cNvPicPr/>
          <p:nvPr/>
        </p:nvPicPr>
        <p:blipFill>
          <a:blip r:embed="rId6">
            <a:lum/>
          </a:blip>
          <a:srcRect/>
          <a:stretch>
            <a:fillRect/>
          </a:stretch>
        </p:blipFill>
        <p:spPr bwMode="auto">
          <a:xfrm>
            <a:off x="5181600" y="3962400"/>
            <a:ext cx="342519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3429000" y="1905000"/>
            <a:ext cx="2057400" cy="14478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COMPOST DRAWERS</a:t>
            </a:r>
          </a:p>
        </p:txBody>
      </p:sp>
      <p:sp>
        <p:nvSpPr>
          <p:cNvPr id="11" name="Oval 10"/>
          <p:cNvSpPr/>
          <p:nvPr/>
        </p:nvSpPr>
        <p:spPr>
          <a:xfrm>
            <a:off x="3581400" y="3581400"/>
            <a:ext cx="1981200" cy="14478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VERMITEA</a:t>
            </a:r>
          </a:p>
        </p:txBody>
      </p:sp>
      <p:sp>
        <p:nvSpPr>
          <p:cNvPr id="12" name="Oval 11"/>
          <p:cNvSpPr/>
          <p:nvPr/>
        </p:nvSpPr>
        <p:spPr>
          <a:xfrm>
            <a:off x="3581400" y="5219700"/>
            <a:ext cx="1905000" cy="1295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COMPOST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7159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CLEANING LIQUID-BIM</a:t>
            </a:r>
          </a:p>
        </p:txBody>
      </p:sp>
      <p:pic>
        <p:nvPicPr>
          <p:cNvPr id="2050" name="Picture 2" descr="20150121_0822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828800"/>
            <a:ext cx="3276600" cy="2228850"/>
          </a:xfrm>
          <a:prstGeom prst="rect">
            <a:avLst/>
          </a:prstGeom>
          <a:noFill/>
          <a:ln w="28575" algn="in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6" name="Picture 5" descr="DSC_006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05400" y="1828800"/>
            <a:ext cx="3429000" cy="2438400"/>
          </a:xfrm>
          <a:prstGeom prst="rect">
            <a:avLst/>
          </a:prstGeom>
        </p:spPr>
      </p:pic>
      <p:pic>
        <p:nvPicPr>
          <p:cNvPr id="7" name="Picture 6" descr="DSC_0068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29200" y="4419600"/>
            <a:ext cx="3486150" cy="2209800"/>
          </a:xfrm>
          <a:prstGeom prst="rect">
            <a:avLst/>
          </a:prstGeom>
        </p:spPr>
      </p:pic>
      <p:pic>
        <p:nvPicPr>
          <p:cNvPr id="8" name="Picture 7" descr="20150121_080742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5800" y="4419600"/>
            <a:ext cx="3124200" cy="2057400"/>
          </a:xfrm>
          <a:prstGeom prst="rect">
            <a:avLst/>
          </a:prstGeom>
        </p:spPr>
      </p:pic>
      <p:pic>
        <p:nvPicPr>
          <p:cNvPr id="9" name="Picture 8" descr="IMG_20150121_09101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3048000"/>
            <a:ext cx="2971800" cy="228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621582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315200" cy="1371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en-US" sz="2800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SOAP MAKING ACTIVITY ORGANIZED BY 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MATHEMATICS CLUB</a:t>
            </a:r>
            <a:br>
              <a:rPr lang="en-US" dirty="0"/>
            </a:br>
            <a:endParaRPr lang="en-US" dirty="0"/>
          </a:p>
        </p:txBody>
      </p:sp>
      <p:pic>
        <p:nvPicPr>
          <p:cNvPr id="292866" name="Picture 2" descr="C:\Users\fasya\Desktop\FOLDER  PPT HIJAU\sekolah hijau TERBARU2014\DSC_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2710564" cy="2133600"/>
          </a:xfrm>
          <a:prstGeom prst="rect">
            <a:avLst/>
          </a:prstGeom>
          <a:noFill/>
        </p:spPr>
      </p:pic>
      <p:pic>
        <p:nvPicPr>
          <p:cNvPr id="396290" name="Picture 2" descr="IMG-20150826-WA0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4191000"/>
            <a:ext cx="2514600" cy="2082800"/>
          </a:xfrm>
          <a:prstGeom prst="rect">
            <a:avLst/>
          </a:prstGeom>
          <a:noFill/>
          <a:ln w="12700" algn="in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396291" name="Picture 3" descr="IMG-20150826-WA00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4114800"/>
            <a:ext cx="2514600" cy="2147888"/>
          </a:xfrm>
          <a:prstGeom prst="rect">
            <a:avLst/>
          </a:prstGeom>
          <a:noFill/>
          <a:ln w="12700" algn="in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396292" name="Picture 4" descr="IMG-20150826-WA00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038600"/>
            <a:ext cx="2676292" cy="2286000"/>
          </a:xfrm>
          <a:prstGeom prst="rect">
            <a:avLst/>
          </a:prstGeom>
          <a:noFill/>
          <a:ln w="12700" algn="in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00386" name="Picture 2" descr="H:\15 JULAI 2015\DSC_00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1676400"/>
            <a:ext cx="5029200" cy="220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18550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24200" cy="3124200"/>
          </a:xfrm>
          <a:prstGeom prst="rect">
            <a:avLst/>
          </a:prstGeom>
        </p:spPr>
      </p:pic>
      <p:pic>
        <p:nvPicPr>
          <p:cNvPr id="9" name="Picture 8" descr="OWASTE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0"/>
            <a:ext cx="3107404" cy="2792730"/>
          </a:xfrm>
          <a:prstGeom prst="rect">
            <a:avLst/>
          </a:prstGeom>
        </p:spPr>
      </p:pic>
      <p:pic>
        <p:nvPicPr>
          <p:cNvPr id="10" name="Picture 9" descr="MONE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586" y="3962400"/>
            <a:ext cx="3138414" cy="2697480"/>
          </a:xfrm>
          <a:prstGeom prst="rect">
            <a:avLst/>
          </a:prstGeom>
        </p:spPr>
      </p:pic>
      <p:pic>
        <p:nvPicPr>
          <p:cNvPr id="11" name="Picture 10" descr="SPAC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4114800"/>
            <a:ext cx="3630661" cy="2362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600" y="1676400"/>
            <a:ext cx="22098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O-TIME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7800" y="5715000"/>
            <a:ext cx="22098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O-SPACE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48400" y="5029200"/>
            <a:ext cx="22098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O-MONEY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19400" y="1905000"/>
            <a:ext cx="3581400" cy="2514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URBAN FARMING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5791200" cy="9144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/>
              <a:t>URBAN FARMING</a:t>
            </a:r>
          </a:p>
        </p:txBody>
      </p:sp>
      <p:pic>
        <p:nvPicPr>
          <p:cNvPr id="4" name="Picture 3" descr="C:\Users\fasya\Desktop\HIJAU 2015\IMG-20150829-WA00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2819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fasya\Desktop\HIJAU 2015\IMG-20150829-WA00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86200"/>
            <a:ext cx="2743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fasya\Desktop\HIJAU 2015\IMG-20150829-WA00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4191000"/>
            <a:ext cx="2895600" cy="225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fasya\Desktop\HIJAU 2015\IMG-20150829-WA00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1066800"/>
            <a:ext cx="3038475" cy="291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124200" y="1524000"/>
            <a:ext cx="19050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PLANTS  IN  MINERAL BOTTLES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1000" y="2819400"/>
            <a:ext cx="12192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FENCING PLANTS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7200" y="5410200"/>
            <a:ext cx="12954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PLANTS IN   BARRELS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4200" y="4182070"/>
            <a:ext cx="15240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PLANTS  IN  UNUSED TYRES</a:t>
            </a:r>
          </a:p>
        </p:txBody>
      </p:sp>
    </p:spTree>
    <p:extLst>
      <p:ext uri="{BB962C8B-B14F-4D97-AF65-F5344CB8AC3E}">
        <p14:creationId xmlns:p14="http://schemas.microsoft.com/office/powerpoint/2010/main" val="29027643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6553200" cy="10207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MINI BUTTERFLY FARM</a:t>
            </a:r>
          </a:p>
        </p:txBody>
      </p:sp>
      <p:pic>
        <p:nvPicPr>
          <p:cNvPr id="7" name="Picture 6" descr="IMG-20150929-WA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371600"/>
            <a:ext cx="4038600" cy="2271713"/>
          </a:xfrm>
          <a:prstGeom prst="rect">
            <a:avLst/>
          </a:prstGeom>
        </p:spPr>
      </p:pic>
      <p:pic>
        <p:nvPicPr>
          <p:cNvPr id="8" name="Picture 7" descr="IMG-20150929-WA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2476" y="1676400"/>
            <a:ext cx="2486026" cy="4419600"/>
          </a:xfrm>
          <a:prstGeom prst="rect">
            <a:avLst/>
          </a:prstGeom>
        </p:spPr>
      </p:pic>
      <p:pic>
        <p:nvPicPr>
          <p:cNvPr id="1029" name="Picture 5" descr="C:\Users\fasya\Desktop\laporan\laporan skk fasya edit\DSC_00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810000"/>
            <a:ext cx="4201373" cy="2362200"/>
          </a:xfrm>
          <a:prstGeom prst="rect">
            <a:avLst/>
          </a:prstGeom>
          <a:noFill/>
        </p:spPr>
      </p:pic>
      <p:sp>
        <p:nvSpPr>
          <p:cNvPr id="11" name="Oval 10"/>
          <p:cNvSpPr/>
          <p:nvPr/>
        </p:nvSpPr>
        <p:spPr>
          <a:xfrm>
            <a:off x="6781800" y="990600"/>
            <a:ext cx="2209800" cy="17526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PENANG  BUTTERFLY</a:t>
            </a:r>
          </a:p>
          <a:p>
            <a:pPr algn="ctr"/>
            <a:r>
              <a:rPr lang="en-US" dirty="0"/>
              <a:t>FARM</a:t>
            </a:r>
          </a:p>
        </p:txBody>
      </p:sp>
      <p:sp>
        <p:nvSpPr>
          <p:cNvPr id="12" name="Oval 11"/>
          <p:cNvSpPr/>
          <p:nvPr/>
        </p:nvSpPr>
        <p:spPr>
          <a:xfrm>
            <a:off x="6477000" y="4953000"/>
            <a:ext cx="2667000" cy="1905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LEARNING </a:t>
            </a:r>
          </a:p>
          <a:p>
            <a:pPr algn="ctr"/>
            <a:r>
              <a:rPr lang="en-US" dirty="0"/>
              <a:t>STATION</a:t>
            </a:r>
          </a:p>
        </p:txBody>
      </p:sp>
      <p:sp>
        <p:nvSpPr>
          <p:cNvPr id="13" name="Oval 12"/>
          <p:cNvSpPr/>
          <p:nvPr/>
        </p:nvSpPr>
        <p:spPr>
          <a:xfrm>
            <a:off x="6934200" y="2971800"/>
            <a:ext cx="1981200" cy="1600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HABITAT  YELLOW BIRDWING</a:t>
            </a:r>
          </a:p>
        </p:txBody>
      </p:sp>
      <p:cxnSp>
        <p:nvCxnSpPr>
          <p:cNvPr id="15" name="Straight Arrow Connector 14"/>
          <p:cNvCxnSpPr>
            <a:stCxn id="11" idx="4"/>
          </p:cNvCxnSpPr>
          <p:nvPr/>
        </p:nvCxnSpPr>
        <p:spPr>
          <a:xfrm>
            <a:off x="7886700" y="2743200"/>
            <a:ext cx="113506" cy="38179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3" idx="4"/>
          </p:cNvCxnSpPr>
          <p:nvPr/>
        </p:nvCxnSpPr>
        <p:spPr>
          <a:xfrm rot="5400000">
            <a:off x="7696200" y="4800600"/>
            <a:ext cx="4572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1788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1676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‘SCHOOL COMPOUND CLEAN UP ACTIVITY’ ORGANIZED BY </a:t>
            </a:r>
            <a:br>
              <a:rPr lang="en-US" sz="2800" b="1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PARENTS AND TEACHERS ASSOCIATION(PTA)</a:t>
            </a:r>
          </a:p>
        </p:txBody>
      </p:sp>
      <p:pic>
        <p:nvPicPr>
          <p:cNvPr id="1026" name="Picture 2" descr="20150426_120503 - Copy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981200"/>
            <a:ext cx="2719387" cy="2228850"/>
          </a:xfrm>
          <a:prstGeom prst="rect">
            <a:avLst/>
          </a:prstGeom>
          <a:noFill/>
          <a:ln w="19050" algn="in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27" name="Picture 3" descr="20150426_103003 -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043193"/>
            <a:ext cx="2857500" cy="2220912"/>
          </a:xfrm>
          <a:prstGeom prst="rect">
            <a:avLst/>
          </a:prstGeom>
          <a:noFill/>
          <a:ln w="19050" algn="in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28" name="Picture 4" descr="20150426_120435 -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495800"/>
            <a:ext cx="2857500" cy="1943100"/>
          </a:xfrm>
          <a:prstGeom prst="rect">
            <a:avLst/>
          </a:prstGeom>
          <a:noFill/>
          <a:ln w="19050" algn="in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29" name="Picture 5" descr="20150426_102910 -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419600"/>
            <a:ext cx="2857500" cy="1943100"/>
          </a:xfrm>
          <a:prstGeom prst="rect">
            <a:avLst/>
          </a:prstGeom>
          <a:noFill/>
          <a:ln w="19050" algn="in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833326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5181600" cy="7921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/>
              <a:t>MUDBALL</a:t>
            </a:r>
          </a:p>
        </p:txBody>
      </p:sp>
      <p:pic>
        <p:nvPicPr>
          <p:cNvPr id="5" name="Picture 4" descr="IMG-20150921-WA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143000"/>
            <a:ext cx="2667000" cy="2000250"/>
          </a:xfrm>
          <a:prstGeom prst="rect">
            <a:avLst/>
          </a:prstGeom>
          <a:ln w="1270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 descr="IMG-20150921-WA0005.jpg"/>
          <p:cNvPicPr>
            <a:picLocks noChangeAspect="1"/>
          </p:cNvPicPr>
          <p:nvPr/>
        </p:nvPicPr>
        <p:blipFill>
          <a:blip r:embed="rId3" cstate="print"/>
          <a:srcRect r="7895"/>
          <a:stretch>
            <a:fillRect/>
          </a:stretch>
        </p:blipFill>
        <p:spPr>
          <a:xfrm>
            <a:off x="457200" y="2667000"/>
            <a:ext cx="3733800" cy="4053840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IMG-20150927-WA0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00" y="1066800"/>
            <a:ext cx="2362200" cy="32004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H:\hp 24 april 2015\IMG-20150410-WA00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313238"/>
            <a:ext cx="3637122" cy="2239962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0" descr="H:\hp 24 april 2015\IMG-20150410-WA00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1066800"/>
            <a:ext cx="2733675" cy="3124200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5200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7315200" cy="4724400"/>
          </a:xfrm>
        </p:spPr>
        <p:txBody>
          <a:bodyPr/>
          <a:lstStyle/>
          <a:p>
            <a:r>
              <a:rPr lang="en-US" dirty="0"/>
              <a:t>VISI0N</a:t>
            </a:r>
          </a:p>
          <a:p>
            <a:pPr algn="just">
              <a:buNone/>
            </a:pPr>
            <a:r>
              <a:rPr lang="en-US" sz="2000" dirty="0"/>
              <a:t>     DATUK ONN SECONDARY SCHOOL  INSPIRES TO BECOME AN EXCELLENT SUSTAINABLE SCHOOL BY  2022</a:t>
            </a:r>
            <a:endParaRPr lang="en-US" dirty="0"/>
          </a:p>
          <a:p>
            <a:r>
              <a:rPr lang="en-US" dirty="0"/>
              <a:t>MISSION</a:t>
            </a:r>
          </a:p>
          <a:p>
            <a:pPr algn="just">
              <a:buNone/>
            </a:pPr>
            <a:r>
              <a:rPr lang="en-US" dirty="0"/>
              <a:t>	</a:t>
            </a:r>
            <a:r>
              <a:rPr lang="en-US" sz="2000" dirty="0"/>
              <a:t>TO PRODUCE A GREEN SCHOOL COMMUNITY WHICH ALWAYS PRACTICES GREEN AS AN EFFORT TO SUSTAIN THE ENVIRONMENT, THROUGH THE INCORPORATION FROM THE MANAGEMENT, ADMINISTRATION, CURRICULUM AND CO CURRICULUM LEVEL.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H:\logo green dob copy.png"/>
          <p:cNvPicPr/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6477000" y="5029200"/>
            <a:ext cx="2209800" cy="1600200"/>
          </a:xfrm>
          <a:prstGeom prst="ellipse">
            <a:avLst/>
          </a:prstGeom>
          <a:ln w="762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097694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467600" cy="12192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600" b="1" dirty="0">
                <a:solidFill>
                  <a:schemeClr val="bg1">
                    <a:lumMod val="10000"/>
                  </a:schemeClr>
                </a:solidFill>
              </a:rPr>
              <a:t>MUDBALL PROGRAM WITH THE COMMUNITY AT VISION PARK</a:t>
            </a:r>
          </a:p>
        </p:txBody>
      </p:sp>
      <p:pic>
        <p:nvPicPr>
          <p:cNvPr id="132098" name="Picture 2" descr="H:\folder 2014\gmbr2\HCSPM2013MATTAM-fasya\gambr mudball 2014\20140321_160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752600"/>
            <a:ext cx="3251200" cy="1828800"/>
          </a:xfrm>
          <a:prstGeom prst="rect">
            <a:avLst/>
          </a:prstGeom>
          <a:noFill/>
        </p:spPr>
      </p:pic>
      <p:pic>
        <p:nvPicPr>
          <p:cNvPr id="132099" name="Picture 3" descr="H:\folder 2014\gmbr2\HCSPM2013MATTAM-fasya\gambr mudball 2014\20140321_160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752600"/>
            <a:ext cx="2743200" cy="1905000"/>
          </a:xfrm>
          <a:prstGeom prst="rect">
            <a:avLst/>
          </a:prstGeom>
          <a:noFill/>
        </p:spPr>
      </p:pic>
      <p:pic>
        <p:nvPicPr>
          <p:cNvPr id="132100" name="Picture 4" descr="H:\folder 2014\gmbr2\HCSPM2013MATTAM-fasya\gambr mudball 2014\20140321_1628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4038600"/>
            <a:ext cx="3251200" cy="2133600"/>
          </a:xfrm>
          <a:prstGeom prst="rect">
            <a:avLst/>
          </a:prstGeom>
          <a:noFill/>
        </p:spPr>
      </p:pic>
      <p:pic>
        <p:nvPicPr>
          <p:cNvPr id="132101" name="Picture 5" descr="H:\folder 2014\gmbr2\HCSPM2013MATTAM-fasya\gambr mudball 2014\20140321_1635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399" y="3962400"/>
            <a:ext cx="2895601" cy="220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315200" cy="12954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RAIN HARVESTING SYSTEM</a:t>
            </a:r>
          </a:p>
        </p:txBody>
      </p:sp>
      <p:pic>
        <p:nvPicPr>
          <p:cNvPr id="4" name="Content Placeholder 3" descr="IMG-20150930-WA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05400" y="3962400"/>
            <a:ext cx="3429000" cy="2540000"/>
          </a:xfrm>
        </p:spPr>
      </p:pic>
      <p:pic>
        <p:nvPicPr>
          <p:cNvPr id="5" name="Picture 4" descr="IMG-20150930-WA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524000"/>
            <a:ext cx="3505200" cy="2209800"/>
          </a:xfrm>
          <a:prstGeom prst="rect">
            <a:avLst/>
          </a:prstGeom>
        </p:spPr>
      </p:pic>
      <p:pic>
        <p:nvPicPr>
          <p:cNvPr id="6" name="Picture 5" descr="IMG-20150930-WA0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4114800"/>
            <a:ext cx="3505200" cy="2438400"/>
          </a:xfrm>
          <a:prstGeom prst="rect">
            <a:avLst/>
          </a:prstGeom>
        </p:spPr>
      </p:pic>
      <p:pic>
        <p:nvPicPr>
          <p:cNvPr id="7" name="Picture 6" descr="IMG-20150930-WA0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5400" y="1295400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038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315200" cy="71596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/>
              <a:t>GREEN CAMP</a:t>
            </a:r>
          </a:p>
        </p:txBody>
      </p:sp>
      <p:pic>
        <p:nvPicPr>
          <p:cNvPr id="4" name="Picture 3" descr="H:\FILE DESTOP UPDATE 1\gambar kem hijau\DSC_02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32004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:\FILE DESTOP UPDATE 1\gambar kem hijau\DSC_028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990600"/>
            <a:ext cx="35814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:\FILE DESTOP UPDATE 1\gambar kem hijau\DSC_029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276600"/>
            <a:ext cx="3200400" cy="184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276600"/>
            <a:ext cx="3581400" cy="1905000"/>
          </a:xfrm>
          <a:prstGeom prst="rect">
            <a:avLst/>
          </a:prstGeom>
        </p:spPr>
      </p:pic>
      <p:pic>
        <p:nvPicPr>
          <p:cNvPr id="8" name="Picture 7" descr="C:\Users\nadzirah\Pictures\Explorace\DSC0208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38400"/>
            <a:ext cx="2400300" cy="19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 8"/>
          <p:cNvSpPr/>
          <p:nvPr/>
        </p:nvSpPr>
        <p:spPr bwMode="auto">
          <a:xfrm>
            <a:off x="152400" y="5410200"/>
            <a:ext cx="2362200" cy="12954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HERBAL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GARDEN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2667000" y="5334000"/>
            <a:ext cx="2667000" cy="12954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3D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MUSEUM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867400" y="5334000"/>
            <a:ext cx="2514600" cy="12954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BEACH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CLEAN UP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5535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6200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KNOWLEDGE TRANSFER PROGRAMME</a:t>
            </a:r>
          </a:p>
        </p:txBody>
      </p:sp>
      <p:pic>
        <p:nvPicPr>
          <p:cNvPr id="3" name="Picture 2" descr="DSC_0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4800600"/>
            <a:ext cx="2514600" cy="1661575"/>
          </a:xfrm>
          <a:prstGeom prst="rect">
            <a:avLst/>
          </a:prstGeom>
        </p:spPr>
      </p:pic>
      <p:pic>
        <p:nvPicPr>
          <p:cNvPr id="4" name="Picture 3" descr="DSC_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4876800"/>
            <a:ext cx="2813958" cy="1676400"/>
          </a:xfrm>
          <a:prstGeom prst="rect">
            <a:avLst/>
          </a:prstGeom>
        </p:spPr>
      </p:pic>
      <p:pic>
        <p:nvPicPr>
          <p:cNvPr id="5" name="Picture 4" descr="IMG-20150930-WA0016.jpg"/>
          <p:cNvPicPr>
            <a:picLocks noChangeAspect="1"/>
          </p:cNvPicPr>
          <p:nvPr/>
        </p:nvPicPr>
        <p:blipFill>
          <a:blip r:embed="rId4"/>
          <a:srcRect t="32222" b="25556"/>
          <a:stretch>
            <a:fillRect/>
          </a:stretch>
        </p:blipFill>
        <p:spPr>
          <a:xfrm>
            <a:off x="5791200" y="1752600"/>
            <a:ext cx="3048000" cy="1981199"/>
          </a:xfrm>
          <a:prstGeom prst="rect">
            <a:avLst/>
          </a:prstGeom>
        </p:spPr>
      </p:pic>
      <p:pic>
        <p:nvPicPr>
          <p:cNvPr id="7" name="Picture 6" descr="20150115_094256.jpg"/>
          <p:cNvPicPr>
            <a:picLocks noChangeAspect="1"/>
          </p:cNvPicPr>
          <p:nvPr/>
        </p:nvPicPr>
        <p:blipFill>
          <a:blip r:embed="rId5" cstate="print"/>
          <a:srcRect r="17500"/>
          <a:stretch>
            <a:fillRect/>
          </a:stretch>
        </p:blipFill>
        <p:spPr>
          <a:xfrm>
            <a:off x="228600" y="1676400"/>
            <a:ext cx="3124200" cy="2130136"/>
          </a:xfrm>
          <a:prstGeom prst="rect">
            <a:avLst/>
          </a:prstGeom>
        </p:spPr>
      </p:pic>
      <p:pic>
        <p:nvPicPr>
          <p:cNvPr id="8" name="Picture 7" descr="DSC_0107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48400" y="4648200"/>
            <a:ext cx="2286000" cy="1600200"/>
          </a:xfrm>
          <a:prstGeom prst="rect">
            <a:avLst/>
          </a:prstGeom>
        </p:spPr>
      </p:pic>
      <p:sp>
        <p:nvSpPr>
          <p:cNvPr id="10" name="Down Arrow Callout 9"/>
          <p:cNvSpPr/>
          <p:nvPr/>
        </p:nvSpPr>
        <p:spPr bwMode="auto">
          <a:xfrm>
            <a:off x="3581400" y="1752600"/>
            <a:ext cx="2057400" cy="2057400"/>
          </a:xfrm>
          <a:prstGeom prst="downArrow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LEARNING WITH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KDU + USM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914400" y="3657600"/>
            <a:ext cx="6858000" cy="15240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TRANSFER KNOWLEDGE-BENCHMARKING VISIT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027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848600" cy="9906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b="1" dirty="0">
                <a:solidFill>
                  <a:schemeClr val="bg1">
                    <a:lumMod val="10000"/>
                  </a:schemeClr>
                </a:solidFill>
              </a:rPr>
              <a:t>SAFETY AND CLEANLINESS</a:t>
            </a:r>
          </a:p>
        </p:txBody>
      </p:sp>
      <p:pic>
        <p:nvPicPr>
          <p:cNvPr id="4" name="Picture 3" descr="IMG-20150930-WA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676400"/>
            <a:ext cx="2641600" cy="2209800"/>
          </a:xfrm>
          <a:prstGeom prst="rect">
            <a:avLst/>
          </a:prstGeom>
        </p:spPr>
      </p:pic>
      <p:pic>
        <p:nvPicPr>
          <p:cNvPr id="5" name="Picture 4" descr="IMG-20150929-WA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1752600"/>
            <a:ext cx="2057400" cy="2181225"/>
          </a:xfrm>
          <a:prstGeom prst="rect">
            <a:avLst/>
          </a:prstGeom>
        </p:spPr>
      </p:pic>
      <p:pic>
        <p:nvPicPr>
          <p:cNvPr id="401410" name="Picture 2" descr="H:\15 JULAI 2015\IMG-20150527-WA00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4114800"/>
            <a:ext cx="2590800" cy="2187870"/>
          </a:xfrm>
          <a:prstGeom prst="rect">
            <a:avLst/>
          </a:prstGeom>
          <a:noFill/>
        </p:spPr>
      </p:pic>
      <p:pic>
        <p:nvPicPr>
          <p:cNvPr id="7" name="Picture 6" descr="DSC_0001.JPG"/>
          <p:cNvPicPr>
            <a:picLocks noChangeAspect="1"/>
          </p:cNvPicPr>
          <p:nvPr/>
        </p:nvPicPr>
        <p:blipFill>
          <a:blip r:embed="rId5" cstate="print"/>
          <a:srcRect l="18333" r="19167"/>
          <a:stretch>
            <a:fillRect/>
          </a:stretch>
        </p:blipFill>
        <p:spPr>
          <a:xfrm>
            <a:off x="6629400" y="4038600"/>
            <a:ext cx="2133600" cy="2209800"/>
          </a:xfrm>
          <a:prstGeom prst="rect">
            <a:avLst/>
          </a:prstGeom>
        </p:spPr>
      </p:pic>
      <p:sp>
        <p:nvSpPr>
          <p:cNvPr id="9" name="Left Arrow Callout 8"/>
          <p:cNvSpPr/>
          <p:nvPr/>
        </p:nvSpPr>
        <p:spPr bwMode="auto">
          <a:xfrm>
            <a:off x="5572125" y="1905000"/>
            <a:ext cx="3048000" cy="1600200"/>
          </a:xfrm>
          <a:prstGeom prst="leftArrow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CLEAN UP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PROGRAM</a:t>
            </a:r>
          </a:p>
        </p:txBody>
      </p:sp>
      <p:sp>
        <p:nvSpPr>
          <p:cNvPr id="10" name="Left Arrow Callout 9"/>
          <p:cNvSpPr/>
          <p:nvPr/>
        </p:nvSpPr>
        <p:spPr bwMode="auto">
          <a:xfrm>
            <a:off x="3200400" y="4114800"/>
            <a:ext cx="2667000" cy="914400"/>
          </a:xfrm>
          <a:prstGeom prst="leftArrowCallou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SAFETY</a:t>
            </a:r>
          </a:p>
        </p:txBody>
      </p:sp>
      <p:sp>
        <p:nvSpPr>
          <p:cNvPr id="11" name="Right Arrow Callout 10"/>
          <p:cNvSpPr/>
          <p:nvPr/>
        </p:nvSpPr>
        <p:spPr bwMode="auto">
          <a:xfrm>
            <a:off x="3733800" y="5410200"/>
            <a:ext cx="2819400" cy="1066800"/>
          </a:xfrm>
          <a:prstGeom prst="rightArrow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charset="0"/>
              </a:rPr>
              <a:t>       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CLASS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DECORATIONS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9397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2806"/>
            <a:ext cx="83820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br>
              <a:rPr lang="en-US" b="1" dirty="0"/>
            </a:b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REUSE</a:t>
            </a:r>
            <a:r>
              <a:rPr lang="en-US" b="1" dirty="0"/>
              <a:t> 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8" name="Picture 7" descr="IMG-20150930-WA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5233" y="1180394"/>
            <a:ext cx="3733800" cy="3045995"/>
          </a:xfrm>
          <a:prstGeom prst="rect">
            <a:avLst/>
          </a:prstGeom>
        </p:spPr>
      </p:pic>
      <p:pic>
        <p:nvPicPr>
          <p:cNvPr id="11" name="Picture 10" descr="DSC_0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7275" y="1161344"/>
            <a:ext cx="3857625" cy="3038723"/>
          </a:xfrm>
          <a:prstGeom prst="rect">
            <a:avLst/>
          </a:prstGeom>
        </p:spPr>
      </p:pic>
      <p:pic>
        <p:nvPicPr>
          <p:cNvPr id="12" name="Picture 11" descr="DSC_0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7725" y="4276725"/>
            <a:ext cx="3724275" cy="2385099"/>
          </a:xfrm>
          <a:prstGeom prst="rect">
            <a:avLst/>
          </a:prstGeom>
        </p:spPr>
      </p:pic>
      <p:pic>
        <p:nvPicPr>
          <p:cNvPr id="13" name="Picture 12" descr="DSC_00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15270" y="4267200"/>
            <a:ext cx="3909630" cy="239462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FIG TREE</a:t>
            </a:r>
          </a:p>
        </p:txBody>
      </p:sp>
      <p:pic>
        <p:nvPicPr>
          <p:cNvPr id="4" name="Content Placeholder 3" descr="IMG-20150909-WA00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5800" y="1600200"/>
            <a:ext cx="2819400" cy="2819399"/>
          </a:xfrm>
        </p:spPr>
      </p:pic>
      <p:pic>
        <p:nvPicPr>
          <p:cNvPr id="5" name="Picture 4" descr="IMG-20150909-WA0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1447800"/>
            <a:ext cx="3657600" cy="2743200"/>
          </a:xfrm>
          <a:prstGeom prst="rect">
            <a:avLst/>
          </a:prstGeom>
        </p:spPr>
      </p:pic>
      <p:pic>
        <p:nvPicPr>
          <p:cNvPr id="6" name="Picture 5" descr="IMG-20150909-WA0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5600" y="3657600"/>
            <a:ext cx="3810000" cy="2857500"/>
          </a:xfrm>
          <a:prstGeom prst="rect">
            <a:avLst/>
          </a:prstGeom>
        </p:spPr>
      </p:pic>
      <p:sp>
        <p:nvSpPr>
          <p:cNvPr id="7" name="Teardrop 6"/>
          <p:cNvSpPr/>
          <p:nvPr/>
        </p:nvSpPr>
        <p:spPr>
          <a:xfrm>
            <a:off x="76200" y="4495800"/>
            <a:ext cx="2590800" cy="220980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en-US" dirty="0"/>
              <a:t>NUTRITIONAL TREE</a:t>
            </a:r>
          </a:p>
          <a:p>
            <a:pPr algn="ctr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8" name="Teardrop 7"/>
          <p:cNvSpPr/>
          <p:nvPr/>
        </p:nvSpPr>
        <p:spPr>
          <a:xfrm>
            <a:off x="6781800" y="4495800"/>
            <a:ext cx="2362200" cy="198120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EXPLORING NEW SPECIES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VERMICOMPOST WITH USM</a:t>
            </a:r>
          </a:p>
        </p:txBody>
      </p:sp>
      <p:pic>
        <p:nvPicPr>
          <p:cNvPr id="4" name="Content Placeholder 3" descr="20150115_094414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228600" y="1447800"/>
            <a:ext cx="3505200" cy="1971675"/>
          </a:xfrm>
        </p:spPr>
      </p:pic>
      <p:pic>
        <p:nvPicPr>
          <p:cNvPr id="6" name="Picture 5" descr="20150204_095933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5029200" y="1447800"/>
            <a:ext cx="3810000" cy="2143125"/>
          </a:xfrm>
          <a:prstGeom prst="rect">
            <a:avLst/>
          </a:prstGeom>
        </p:spPr>
      </p:pic>
      <p:pic>
        <p:nvPicPr>
          <p:cNvPr id="5" name="Picture 4" descr="20150115_094935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2819400" y="3200400"/>
            <a:ext cx="3276600" cy="18430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Oval 6"/>
          <p:cNvSpPr/>
          <p:nvPr/>
        </p:nvSpPr>
        <p:spPr>
          <a:xfrm>
            <a:off x="76200" y="5143500"/>
            <a:ext cx="2362200" cy="17526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COW DUNG</a:t>
            </a:r>
          </a:p>
        </p:txBody>
      </p:sp>
      <p:sp>
        <p:nvSpPr>
          <p:cNvPr id="8" name="Oval 7"/>
          <p:cNvSpPr/>
          <p:nvPr/>
        </p:nvSpPr>
        <p:spPr>
          <a:xfrm>
            <a:off x="2895600" y="5105400"/>
            <a:ext cx="2362200" cy="1752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NIGHT  AFRICAN CRAWLING</a:t>
            </a:r>
          </a:p>
        </p:txBody>
      </p:sp>
      <p:sp>
        <p:nvSpPr>
          <p:cNvPr id="9" name="Oval 8"/>
          <p:cNvSpPr/>
          <p:nvPr/>
        </p:nvSpPr>
        <p:spPr>
          <a:xfrm>
            <a:off x="5867400" y="5105400"/>
            <a:ext cx="3276600" cy="1752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VERMICOMPOST</a:t>
            </a:r>
          </a:p>
        </p:txBody>
      </p:sp>
      <p:sp>
        <p:nvSpPr>
          <p:cNvPr id="10" name="Plus 9"/>
          <p:cNvSpPr/>
          <p:nvPr/>
        </p:nvSpPr>
        <p:spPr>
          <a:xfrm>
            <a:off x="2362200" y="5715000"/>
            <a:ext cx="533400" cy="6096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qual 10"/>
          <p:cNvSpPr/>
          <p:nvPr/>
        </p:nvSpPr>
        <p:spPr>
          <a:xfrm>
            <a:off x="5257800" y="5791200"/>
            <a:ext cx="609600" cy="533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2263"/>
            <a:ext cx="7315200" cy="7159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dirty="0"/>
              <a:t>CARBON FOOT PRINT COMPETITION </a:t>
            </a:r>
          </a:p>
        </p:txBody>
      </p:sp>
      <p:pic>
        <p:nvPicPr>
          <p:cNvPr id="4" name="Picture 3" descr="20150912_112922.jpg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81000" y="1038225"/>
            <a:ext cx="3733799" cy="2667000"/>
          </a:xfrm>
          <a:prstGeom prst="rect">
            <a:avLst/>
          </a:prstGeom>
        </p:spPr>
      </p:pic>
      <p:pic>
        <p:nvPicPr>
          <p:cNvPr id="5" name="Picture 4" descr="20150912_112239.jp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191000" y="1143000"/>
            <a:ext cx="4114800" cy="25908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333500" y="3505200"/>
            <a:ext cx="6172200" cy="1173162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kern="0" dirty="0"/>
              <a:t>CARBON FOOTPRINT WITH ASEAN COUNTRIES ORGANIZED BY KOREA</a:t>
            </a:r>
          </a:p>
        </p:txBody>
      </p:sp>
      <p:pic>
        <p:nvPicPr>
          <p:cNvPr id="10" name="Picture 9" descr="20150521_173502.jpg"/>
          <p:cNvPicPr>
            <a:picLocks noChangeAspect="1"/>
          </p:cNvPicPr>
          <p:nvPr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361950" y="4678362"/>
            <a:ext cx="3454400" cy="19431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20150521_150323.jpg"/>
          <p:cNvPicPr>
            <a:picLocks noChangeAspect="1"/>
          </p:cNvPicPr>
          <p:nvPr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3657600" y="4821237"/>
            <a:ext cx="2946400" cy="1657350"/>
          </a:xfrm>
          <a:prstGeom prst="rect">
            <a:avLst/>
          </a:prstGeom>
        </p:spPr>
      </p:pic>
      <p:pic>
        <p:nvPicPr>
          <p:cNvPr id="11" name="Picture 10" descr="20150521_15034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9800" y="4878387"/>
            <a:ext cx="2971799" cy="167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241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WATER  FOOTPRINT</a:t>
            </a:r>
          </a:p>
        </p:txBody>
      </p:sp>
      <p:pic>
        <p:nvPicPr>
          <p:cNvPr id="4" name="Content Placeholder 3" descr="20141108_12264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62000" y="1524000"/>
            <a:ext cx="3924036" cy="2354421"/>
          </a:xfrm>
        </p:spPr>
      </p:pic>
      <p:pic>
        <p:nvPicPr>
          <p:cNvPr id="5" name="Picture 4" descr="20141108_0823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4114800"/>
            <a:ext cx="3962400" cy="2514600"/>
          </a:xfrm>
          <a:prstGeom prst="rect">
            <a:avLst/>
          </a:prstGeom>
        </p:spPr>
      </p:pic>
      <p:pic>
        <p:nvPicPr>
          <p:cNvPr id="6" name="Picture 5" descr="20141108_1049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600" y="1447800"/>
            <a:ext cx="3302000" cy="2438400"/>
          </a:xfrm>
          <a:prstGeom prst="rect">
            <a:avLst/>
          </a:prstGeom>
        </p:spPr>
      </p:pic>
      <p:sp>
        <p:nvSpPr>
          <p:cNvPr id="7" name="Snip Diagonal Corner Rectangle 6"/>
          <p:cNvSpPr/>
          <p:nvPr/>
        </p:nvSpPr>
        <p:spPr>
          <a:xfrm>
            <a:off x="5257800" y="4419600"/>
            <a:ext cx="3200400" cy="167640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STATE LEVEL</a:t>
            </a:r>
          </a:p>
        </p:txBody>
      </p:sp>
    </p:spTree>
    <p:extLst>
      <p:ext uri="{BB962C8B-B14F-4D97-AF65-F5344CB8AC3E}">
        <p14:creationId xmlns:p14="http://schemas.microsoft.com/office/powerpoint/2010/main" val="3534611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5257800" cy="823912"/>
          </a:xfrm>
          <a:solidFill>
            <a:srgbClr val="FFFF00"/>
          </a:solidFill>
        </p:spPr>
        <p:txBody>
          <a:bodyPr/>
          <a:lstStyle/>
          <a:p>
            <a:pPr algn="ctr" eaLnBrk="1" hangingPunct="1"/>
            <a:r>
              <a:rPr lang="en-US" dirty="0">
                <a:solidFill>
                  <a:srgbClr val="200F02"/>
                </a:solidFill>
                <a:latin typeface="Berlin Sans FB Demi" pitchFamily="34" charset="0"/>
              </a:rPr>
              <a:t>OBJECTIVES</a:t>
            </a:r>
            <a:endParaRPr lang="en-MY" dirty="0">
              <a:solidFill>
                <a:srgbClr val="200F02"/>
              </a:solidFill>
              <a:latin typeface="Berlin Sans FB Demi" pitchFamily="34" charset="0"/>
            </a:endParaRPr>
          </a:p>
        </p:txBody>
      </p:sp>
      <p:sp>
        <p:nvSpPr>
          <p:cNvPr id="7171" name="Content Placeholder 3"/>
          <p:cNvSpPr>
            <a:spLocks noGrp="1"/>
          </p:cNvSpPr>
          <p:nvPr>
            <p:ph idx="1"/>
          </p:nvPr>
        </p:nvSpPr>
        <p:spPr>
          <a:xfrm>
            <a:off x="0" y="1052512"/>
            <a:ext cx="9144000" cy="5730800"/>
          </a:xfrm>
        </p:spPr>
        <p:txBody>
          <a:bodyPr wrap="square">
            <a:spAutoFit/>
          </a:bodyPr>
          <a:lstStyle/>
          <a:p>
            <a:pPr marL="0" lvl="0" indent="0">
              <a:buNone/>
            </a:pPr>
            <a:endParaRPr lang="en-US" sz="1600" dirty="0"/>
          </a:p>
          <a:p>
            <a:pPr lvl="0"/>
            <a:r>
              <a:rPr lang="en-US" sz="1600" dirty="0"/>
              <a:t>To preserve the environment  based on 3 main aspects, namely environmental, economic and social.</a:t>
            </a:r>
          </a:p>
          <a:p>
            <a:pPr lvl="0"/>
            <a:endParaRPr lang="en-US" sz="1600" dirty="0"/>
          </a:p>
          <a:p>
            <a:pPr lvl="0" algn="just"/>
            <a:r>
              <a:rPr lang="en-US" sz="1600" dirty="0"/>
              <a:t>To cultivate environmental friendly values among  school community by using 4 approaches  which are management, curriculum, co curriculum and greening aspects</a:t>
            </a:r>
            <a:r>
              <a:rPr lang="en-US" sz="1600" b="1" dirty="0"/>
              <a:t>.</a:t>
            </a:r>
          </a:p>
          <a:p>
            <a:endParaRPr lang="en-US" sz="1600" dirty="0"/>
          </a:p>
          <a:p>
            <a:pPr lvl="0"/>
            <a:r>
              <a:rPr lang="en-US" sz="1600" dirty="0"/>
              <a:t>To increase the awareness of the school community on the importance of environmental conservation and preservation.</a:t>
            </a:r>
          </a:p>
          <a:p>
            <a:endParaRPr lang="en-US" sz="1600" dirty="0"/>
          </a:p>
          <a:p>
            <a:pPr lvl="0"/>
            <a:r>
              <a:rPr lang="en-US" sz="1600" dirty="0"/>
              <a:t>To encourage the integration of school staffs,  community, professionals, institutional staffs, university staffs to carry out environmentally friendly activities effectively</a:t>
            </a:r>
          </a:p>
          <a:p>
            <a:pPr lvl="0"/>
            <a:endParaRPr lang="en-US" sz="1600" dirty="0"/>
          </a:p>
          <a:p>
            <a:pPr lvl="0"/>
            <a:r>
              <a:rPr lang="en-US" sz="1600" dirty="0"/>
              <a:t>To enhance cooperation between schools and the community to ensure the success of environmental education</a:t>
            </a:r>
          </a:p>
          <a:p>
            <a:pPr lvl="0"/>
            <a:endParaRPr lang="en-US" sz="1600" dirty="0"/>
          </a:p>
          <a:p>
            <a:pPr lvl="0"/>
            <a:r>
              <a:rPr lang="en-US" sz="1600" dirty="0"/>
              <a:t>To encourage  the reserve of 7R resources and practices</a:t>
            </a:r>
            <a:r>
              <a:rPr lang="en-US" sz="1600" b="1" dirty="0"/>
              <a:t> </a:t>
            </a:r>
            <a:r>
              <a:rPr lang="en-US" sz="1600" dirty="0"/>
              <a:t>- Reflect , Reduce, Reuse, Rethink, Repair, Recycle, &amp; Re-educate</a:t>
            </a:r>
          </a:p>
          <a:p>
            <a:pPr marL="0" indent="0">
              <a:buNone/>
            </a:pPr>
            <a:r>
              <a:rPr lang="en-US" sz="1200" dirty="0"/>
              <a:t> </a:t>
            </a:r>
          </a:p>
          <a:p>
            <a:pPr eaLnBrk="1" hangingPunct="1"/>
            <a:endParaRPr lang="en-US" sz="24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41306"/>
      </p:ext>
    </p:extLst>
  </p:cSld>
  <p:clrMapOvr>
    <a:masterClrMapping/>
  </p:clrMapOvr>
  <p:transition spd="slow">
    <p:cover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315200" cy="71596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BEACH CLEAN UP</a:t>
            </a:r>
          </a:p>
        </p:txBody>
      </p:sp>
      <p:pic>
        <p:nvPicPr>
          <p:cNvPr id="4" name="Picture 3" descr="C:\Users\nadzirah\Pictures\Explorace\DSC02083.JPG"/>
          <p:cNvPicPr/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32004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219200"/>
            <a:ext cx="3886200" cy="2438400"/>
          </a:xfrm>
          <a:prstGeom prst="rect">
            <a:avLst/>
          </a:prstGeom>
        </p:spPr>
      </p:pic>
      <p:pic>
        <p:nvPicPr>
          <p:cNvPr id="6" name="Picture 5" descr="H:\gambr 2014 25 mac\DSC_0081.JPG"/>
          <p:cNvPicPr/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228600" y="3962400"/>
            <a:ext cx="3429000" cy="25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ardrop 6"/>
          <p:cNvSpPr/>
          <p:nvPr/>
        </p:nvSpPr>
        <p:spPr bwMode="auto">
          <a:xfrm>
            <a:off x="4495800" y="4343400"/>
            <a:ext cx="2895600" cy="2057400"/>
          </a:xfrm>
          <a:prstGeom prst="teardrop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BAGAN AJAM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BEACH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9830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315200" cy="715962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b="1" dirty="0"/>
              <a:t>GREEN INNOVATIONS</a:t>
            </a:r>
          </a:p>
        </p:txBody>
      </p:sp>
      <p:pic>
        <p:nvPicPr>
          <p:cNvPr id="5" name="Picture 4" descr="C:\Users\Yip Kim Ean\Pictures\LESTARI 2011\tayar &amp; launching 2011\DSCN5265.JPG"/>
          <p:cNvPicPr/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381000" y="1143000"/>
            <a:ext cx="2865755" cy="21037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 descr="C:\Users\Yip Kim Ean\Pictures\SEK HIJAU 2012\Lestari 2012\Image0910.jpg"/>
          <p:cNvPicPr/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3581400" y="1143001"/>
            <a:ext cx="250698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C:\Users\Yip Kim Ean\Pictures\LESTARI 2011\2011\Image0175.jpg"/>
          <p:cNvPicPr/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6339840" y="1143000"/>
            <a:ext cx="2804160" cy="1974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187" y="3533775"/>
            <a:ext cx="2057401" cy="260985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1900" y="3924300"/>
            <a:ext cx="1905000" cy="2743200"/>
          </a:xfrm>
          <a:prstGeom prst="rect">
            <a:avLst/>
          </a:prstGeom>
        </p:spPr>
      </p:pic>
      <p:pic>
        <p:nvPicPr>
          <p:cNvPr id="10" name="Picture 9" descr="D:\Pictures\Image0529.jpg"/>
          <p:cNvPicPr/>
          <p:nvPr/>
        </p:nvPicPr>
        <p:blipFill>
          <a:blip r:embed="rId8" cstate="print">
            <a:lum/>
          </a:blip>
          <a:srcRect/>
          <a:stretch>
            <a:fillRect/>
          </a:stretch>
        </p:blipFill>
        <p:spPr bwMode="auto">
          <a:xfrm>
            <a:off x="6477000" y="4267200"/>
            <a:ext cx="24384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7314" name="Text Box 2"/>
          <p:cNvSpPr txBox="1">
            <a:spLocks noChangeArrowheads="1"/>
          </p:cNvSpPr>
          <p:nvPr/>
        </p:nvSpPr>
        <p:spPr bwMode="auto">
          <a:xfrm>
            <a:off x="990600" y="3200400"/>
            <a:ext cx="1544637" cy="381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TYRE CHAIRS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4038600" y="3276600"/>
            <a:ext cx="1546225" cy="381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FAN STAND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7316" name="Text Box 4"/>
          <p:cNvSpPr txBox="1">
            <a:spLocks noChangeArrowheads="1"/>
          </p:cNvSpPr>
          <p:nvPr/>
        </p:nvSpPr>
        <p:spPr bwMode="auto">
          <a:xfrm>
            <a:off x="6858000" y="3200400"/>
            <a:ext cx="1873250" cy="9144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NOTEPADS FROM RECYCLED FABRICS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7317" name="Text Box 5"/>
          <p:cNvSpPr txBox="1">
            <a:spLocks noChangeArrowheads="1"/>
          </p:cNvSpPr>
          <p:nvPr/>
        </p:nvSpPr>
        <p:spPr bwMode="auto">
          <a:xfrm>
            <a:off x="750093" y="5867401"/>
            <a:ext cx="1774825" cy="876299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PLANTS GROWN IN 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UNUSED SHOES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7318" name="Text Box 6"/>
          <p:cNvSpPr txBox="1">
            <a:spLocks noChangeArrowheads="1"/>
          </p:cNvSpPr>
          <p:nvPr/>
        </p:nvSpPr>
        <p:spPr bwMode="auto">
          <a:xfrm>
            <a:off x="3810000" y="6096000"/>
            <a:ext cx="1544637" cy="762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CHAIR FROM UNUSED BARREL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7319" name="Text Box 7"/>
          <p:cNvSpPr txBox="1">
            <a:spLocks noChangeArrowheads="1"/>
          </p:cNvSpPr>
          <p:nvPr/>
        </p:nvSpPr>
        <p:spPr bwMode="auto">
          <a:xfrm>
            <a:off x="6858000" y="6096000"/>
            <a:ext cx="1698625" cy="6477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OLD SEWING MACHINE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4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_0004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81000" y="914400"/>
            <a:ext cx="5080645" cy="2856567"/>
          </a:xfrm>
        </p:spPr>
      </p:pic>
      <p:pic>
        <p:nvPicPr>
          <p:cNvPr id="5" name="Picture 4" descr="DSC_0003.JPG"/>
          <p:cNvPicPr>
            <a:picLocks noChangeAspect="1"/>
          </p:cNvPicPr>
          <p:nvPr/>
        </p:nvPicPr>
        <p:blipFill>
          <a:blip r:embed="rId4" cstate="print">
            <a:lum/>
          </a:blip>
          <a:srcRect r="23062"/>
          <a:stretch>
            <a:fillRect/>
          </a:stretch>
        </p:blipFill>
        <p:spPr>
          <a:xfrm rot="5400000">
            <a:off x="5140583" y="1565017"/>
            <a:ext cx="4267201" cy="3118368"/>
          </a:xfrm>
          <a:prstGeom prst="rect">
            <a:avLst/>
          </a:prstGeom>
        </p:spPr>
      </p:pic>
      <p:sp>
        <p:nvSpPr>
          <p:cNvPr id="6" name="Up Arrow Callout 5"/>
          <p:cNvSpPr/>
          <p:nvPr/>
        </p:nvSpPr>
        <p:spPr bwMode="auto">
          <a:xfrm>
            <a:off x="381000" y="3733800"/>
            <a:ext cx="2209800" cy="1676400"/>
          </a:xfrm>
          <a:prstGeom prst="upArrowCallou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FLAT TYRE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CHAIRS</a:t>
            </a:r>
          </a:p>
        </p:txBody>
      </p:sp>
      <p:sp>
        <p:nvSpPr>
          <p:cNvPr id="7" name="Right Arrow Callout 6"/>
          <p:cNvSpPr/>
          <p:nvPr/>
        </p:nvSpPr>
        <p:spPr bwMode="auto">
          <a:xfrm>
            <a:off x="3048000" y="3877329"/>
            <a:ext cx="3023246" cy="1981200"/>
          </a:xfrm>
          <a:prstGeom prst="rightArrowCallou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SINK MADE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FROM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 OLD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SEWING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MACHINE</a:t>
            </a:r>
          </a:p>
        </p:txBody>
      </p:sp>
    </p:spTree>
    <p:extLst>
      <p:ext uri="{BB962C8B-B14F-4D97-AF65-F5344CB8AC3E}">
        <p14:creationId xmlns:p14="http://schemas.microsoft.com/office/powerpoint/2010/main" val="32512195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age (2)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31246"/>
          <a:stretch>
            <a:fillRect/>
          </a:stretch>
        </p:blipFill>
        <p:spPr>
          <a:xfrm rot="16200000">
            <a:off x="1323464" y="494909"/>
            <a:ext cx="2514600" cy="5029983"/>
          </a:xfrm>
        </p:spPr>
      </p:pic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847851" y="175149"/>
            <a:ext cx="56388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</a:rPr>
              <a:t>COLLECTIONS 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65771" y="841110"/>
            <a:ext cx="2809541" cy="1459695"/>
          </a:xfrm>
          <a:prstGeom prst="ellipse">
            <a:avLst/>
          </a:prstGeom>
          <a:solidFill>
            <a:srgbClr val="66FF66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BIM &amp;MUDBALL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752600"/>
            <a:ext cx="4407757" cy="141809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6887694" y="995065"/>
            <a:ext cx="1875007" cy="1066800"/>
          </a:xfrm>
          <a:prstGeom prst="ellipse">
            <a:avLst/>
          </a:prstGeom>
          <a:solidFill>
            <a:srgbClr val="66FF66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RECYCLE</a:t>
            </a:r>
          </a:p>
        </p:txBody>
      </p:sp>
      <p:pic>
        <p:nvPicPr>
          <p:cNvPr id="8" name="Content Placeholder 3" descr="Scan0083 (2).jpg"/>
          <p:cNvPicPr>
            <a:picLocks noChangeAspect="1"/>
          </p:cNvPicPr>
          <p:nvPr/>
        </p:nvPicPr>
        <p:blipFill>
          <a:blip r:embed="rId5"/>
          <a:srcRect l="43749" r="16243"/>
          <a:stretch>
            <a:fillRect/>
          </a:stretch>
        </p:blipFill>
        <p:spPr bwMode="auto">
          <a:xfrm rot="16200000">
            <a:off x="2211655" y="1283116"/>
            <a:ext cx="1967061" cy="6258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 bwMode="auto">
          <a:xfrm>
            <a:off x="22583" y="3212295"/>
            <a:ext cx="1806218" cy="1362211"/>
          </a:xfrm>
          <a:prstGeom prst="ellipse">
            <a:avLst/>
          </a:prstGeom>
          <a:solidFill>
            <a:srgbClr val="66FF66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REUSE</a:t>
            </a:r>
          </a:p>
        </p:txBody>
      </p:sp>
      <p:pic>
        <p:nvPicPr>
          <p:cNvPr id="10" name="Content Placeholder 3" descr="Scan0083 (3).jpg"/>
          <p:cNvPicPr>
            <a:picLocks noChangeAspect="1"/>
          </p:cNvPicPr>
          <p:nvPr/>
        </p:nvPicPr>
        <p:blipFill>
          <a:blip r:embed="rId6"/>
          <a:srcRect l="46249" r="21244"/>
          <a:stretch>
            <a:fillRect/>
          </a:stretch>
        </p:blipFill>
        <p:spPr bwMode="auto">
          <a:xfrm rot="16200000">
            <a:off x="5953431" y="1188278"/>
            <a:ext cx="1227207" cy="519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7000756" y="2620138"/>
            <a:ext cx="2060144" cy="1359414"/>
          </a:xfrm>
          <a:prstGeom prst="ellipse">
            <a:avLst/>
          </a:prstGeom>
          <a:solidFill>
            <a:srgbClr val="66FF66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O-WASTE</a:t>
            </a:r>
          </a:p>
        </p:txBody>
      </p:sp>
      <p:pic>
        <p:nvPicPr>
          <p:cNvPr id="12" name="Content Placeholder 3" descr="Scan0083 (4).jpg"/>
          <p:cNvPicPr>
            <a:picLocks noChangeAspect="1"/>
          </p:cNvPicPr>
          <p:nvPr/>
        </p:nvPicPr>
        <p:blipFill>
          <a:blip r:embed="rId7"/>
          <a:srcRect l="13742" r="21244"/>
          <a:stretch>
            <a:fillRect/>
          </a:stretch>
        </p:blipFill>
        <p:spPr bwMode="auto">
          <a:xfrm rot="16200000">
            <a:off x="1241251" y="3813381"/>
            <a:ext cx="1932708" cy="408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 bwMode="auto">
          <a:xfrm>
            <a:off x="163392" y="4777733"/>
            <a:ext cx="1897471" cy="867112"/>
          </a:xfrm>
          <a:prstGeom prst="ellipse">
            <a:avLst/>
          </a:prstGeom>
          <a:solidFill>
            <a:srgbClr val="66FF66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COMPOST</a:t>
            </a:r>
          </a:p>
        </p:txBody>
      </p:sp>
      <p:pic>
        <p:nvPicPr>
          <p:cNvPr id="14" name="Content Placeholder 3" descr="Scan0083 (6).jpg"/>
          <p:cNvPicPr>
            <a:picLocks noChangeAspect="1"/>
          </p:cNvPicPr>
          <p:nvPr/>
        </p:nvPicPr>
        <p:blipFill>
          <a:blip r:embed="rId8"/>
          <a:srcRect l="41248" r="21244"/>
          <a:stretch>
            <a:fillRect/>
          </a:stretch>
        </p:blipFill>
        <p:spPr bwMode="auto">
          <a:xfrm rot="16200000">
            <a:off x="5914158" y="2555045"/>
            <a:ext cx="1392382" cy="5105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14"/>
          <p:cNvSpPr/>
          <p:nvPr/>
        </p:nvSpPr>
        <p:spPr bwMode="auto">
          <a:xfrm>
            <a:off x="3925890" y="3921975"/>
            <a:ext cx="1835312" cy="1152741"/>
          </a:xfrm>
          <a:prstGeom prst="ellipse">
            <a:avLst/>
          </a:prstGeom>
          <a:solidFill>
            <a:srgbClr val="66FF66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E-WASTE</a:t>
            </a:r>
          </a:p>
        </p:txBody>
      </p:sp>
      <p:pic>
        <p:nvPicPr>
          <p:cNvPr id="16" name="Content Placeholder 3" descr="Scan0083.jpg"/>
          <p:cNvPicPr>
            <a:picLocks noChangeAspect="1"/>
          </p:cNvPicPr>
          <p:nvPr/>
        </p:nvPicPr>
        <p:blipFill>
          <a:blip r:embed="rId9"/>
          <a:srcRect l="27495" r="24995"/>
          <a:stretch>
            <a:fillRect/>
          </a:stretch>
        </p:blipFill>
        <p:spPr bwMode="auto">
          <a:xfrm rot="16200000">
            <a:off x="5742616" y="3436887"/>
            <a:ext cx="176368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 bwMode="auto">
          <a:xfrm>
            <a:off x="6942315" y="4917147"/>
            <a:ext cx="2220735" cy="947024"/>
          </a:xfrm>
          <a:prstGeom prst="ellipse">
            <a:avLst/>
          </a:prstGeom>
          <a:solidFill>
            <a:srgbClr val="66FF66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SOAP</a:t>
            </a:r>
          </a:p>
        </p:txBody>
      </p:sp>
    </p:spTree>
    <p:extLst>
      <p:ext uri="{BB962C8B-B14F-4D97-AF65-F5344CB8AC3E}">
        <p14:creationId xmlns:p14="http://schemas.microsoft.com/office/powerpoint/2010/main" val="6831538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315200" cy="71596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REPORTS</a:t>
            </a:r>
          </a:p>
        </p:txBody>
      </p:sp>
      <p:pic>
        <p:nvPicPr>
          <p:cNvPr id="4" name="Content Placeholder 3" descr="BORANG PELAPORAN.jpg"/>
          <p:cNvPicPr>
            <a:picLocks noGrp="1" noChangeAspect="1"/>
          </p:cNvPicPr>
          <p:nvPr>
            <p:ph idx="1"/>
          </p:nvPr>
        </p:nvPicPr>
        <p:blipFill>
          <a:blip r:embed="rId3"/>
          <a:srcRect r="61839" b="18182"/>
          <a:stretch>
            <a:fillRect/>
          </a:stretch>
        </p:blipFill>
        <p:spPr>
          <a:xfrm>
            <a:off x="1143000" y="914399"/>
            <a:ext cx="5943600" cy="5715001"/>
          </a:xfrm>
        </p:spPr>
      </p:pic>
    </p:spTree>
    <p:extLst>
      <p:ext uri="{BB962C8B-B14F-4D97-AF65-F5344CB8AC3E}">
        <p14:creationId xmlns:p14="http://schemas.microsoft.com/office/powerpoint/2010/main" val="17268706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50" y="-9525"/>
            <a:ext cx="9271000" cy="6953250"/>
          </a:xfrm>
        </p:spPr>
      </p:pic>
      <p:sp>
        <p:nvSpPr>
          <p:cNvPr id="5" name="TextBox 4"/>
          <p:cNvSpPr txBox="1"/>
          <p:nvPr/>
        </p:nvSpPr>
        <p:spPr>
          <a:xfrm>
            <a:off x="1830262" y="537369"/>
            <a:ext cx="7467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SUSTAINABLE GREEN PRACTICES </a:t>
            </a:r>
          </a:p>
          <a:p>
            <a:pPr algn="ctr"/>
            <a:r>
              <a:rPr lang="en-US" sz="4400" b="1" dirty="0"/>
              <a:t>DURING </a:t>
            </a:r>
          </a:p>
          <a:p>
            <a:pPr algn="ctr"/>
            <a:r>
              <a:rPr lang="en-US" sz="4400" b="1" dirty="0"/>
              <a:t>COVID 19 PANDEMIC</a:t>
            </a:r>
            <a:endParaRPr lang="en-MY" sz="4400" dirty="0"/>
          </a:p>
        </p:txBody>
      </p:sp>
      <p:pic>
        <p:nvPicPr>
          <p:cNvPr id="6" name="Picture 5" descr="H:\logo green dob copy.png"/>
          <p:cNvPicPr/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" y="76200"/>
            <a:ext cx="1906453" cy="2099867"/>
          </a:xfrm>
          <a:prstGeom prst="ellipse">
            <a:avLst/>
          </a:prstGeom>
          <a:ln w="762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51" y="3671497"/>
            <a:ext cx="3172854" cy="17767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165" y="3652582"/>
            <a:ext cx="2057400" cy="29104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18" y="3671497"/>
            <a:ext cx="2819400" cy="19823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8" y="5098863"/>
            <a:ext cx="2479674" cy="18597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218" y="4697475"/>
            <a:ext cx="3096656" cy="217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705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99937"/>
            <a:ext cx="8872200" cy="715962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MY" sz="3200" dirty="0"/>
              <a:t>TOTE BAG 2021 ONLINE COMPETITION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750" y="1046850"/>
            <a:ext cx="2228400" cy="297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1683"/>
          <a:stretch/>
        </p:blipFill>
        <p:spPr>
          <a:xfrm>
            <a:off x="3841200" y="1046850"/>
            <a:ext cx="2819400" cy="1704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494" y="815900"/>
            <a:ext cx="2025000" cy="2190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26475"/>
          <a:stretch/>
        </p:blipFill>
        <p:spPr>
          <a:xfrm>
            <a:off x="638175" y="3567039"/>
            <a:ext cx="2475075" cy="3235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4150" y="2751225"/>
            <a:ext cx="2700000" cy="360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05913"/>
            <a:ext cx="27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342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2" y="76200"/>
            <a:ext cx="9067800" cy="715962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MY" sz="3200" dirty="0"/>
              <a:t>1 STUDENT 1 TREE 2021 ONLINE PROGRAM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01687"/>
            <a:ext cx="1862699" cy="2093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36" y="2895600"/>
            <a:ext cx="1864519" cy="2486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699" y="830262"/>
            <a:ext cx="1600200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424" y="792162"/>
            <a:ext cx="1703571" cy="36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5571" y="792162"/>
            <a:ext cx="2032192" cy="24844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6200" y="792162"/>
            <a:ext cx="1878750" cy="36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2896" y="2530923"/>
            <a:ext cx="2099985" cy="27999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5598" y="3130893"/>
            <a:ext cx="2030400" cy="360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9090" y="4373112"/>
            <a:ext cx="1803856" cy="24051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4149" y="4392162"/>
            <a:ext cx="2119851" cy="22186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142" y="5086256"/>
            <a:ext cx="1771744" cy="17717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9006" y="5057775"/>
            <a:ext cx="151743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624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-41781"/>
            <a:ext cx="9067799" cy="1398154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MY" sz="3600" dirty="0"/>
              <a:t> </a:t>
            </a:r>
            <a:r>
              <a:rPr lang="en-MY" sz="2800" dirty="0"/>
              <a:t>2021</a:t>
            </a:r>
            <a:r>
              <a:rPr lang="en-MY" sz="3600" dirty="0"/>
              <a:t> </a:t>
            </a:r>
            <a:r>
              <a:rPr lang="en-MY" sz="2800" dirty="0"/>
              <a:t>ONLINE NATURE PHOTOGRAPHY COMPETITION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249536"/>
            <a:ext cx="3276600" cy="1924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593548" y="207973"/>
            <a:ext cx="1558053" cy="36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700" y="1228947"/>
            <a:ext cx="2971800" cy="1800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9" y="3028948"/>
            <a:ext cx="2565401" cy="19240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2550" y="2815575"/>
            <a:ext cx="2700000" cy="4028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9411" y="2786999"/>
            <a:ext cx="2633164" cy="3965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5" y="4952999"/>
            <a:ext cx="2714580" cy="18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9847" y="3028949"/>
            <a:ext cx="1538606" cy="20514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4113" y="5044425"/>
            <a:ext cx="24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113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43200" y="304800"/>
            <a:ext cx="35052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/>
              <a:t>WEBINARS</a:t>
            </a:r>
            <a:endParaRPr lang="en-MY" sz="4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788" y="1135797"/>
            <a:ext cx="3962400" cy="2801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135797"/>
            <a:ext cx="1844675" cy="4107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25" y="1135797"/>
            <a:ext cx="1920875" cy="42774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92" y="1066800"/>
            <a:ext cx="2420200" cy="34128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4126230"/>
            <a:ext cx="3810000" cy="26936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592" y="4055564"/>
            <a:ext cx="4815872" cy="267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71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5638800" cy="6096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Berlin Sans FB" panose="020E0602020502020306" pitchFamily="34" charset="0"/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8686800" cy="4191000"/>
          </a:xfrm>
        </p:spPr>
        <p:txBody>
          <a:bodyPr/>
          <a:lstStyle/>
          <a:p>
            <a:pPr lvl="0"/>
            <a:r>
              <a:rPr lang="en-US" sz="1600" dirty="0"/>
              <a:t> To create a conducive and joyful school atmosphere in order to produce a school community which practice sustainable green  practices. </a:t>
            </a:r>
          </a:p>
          <a:p>
            <a:pPr lvl="0"/>
            <a:endParaRPr lang="en-US" sz="1600" dirty="0"/>
          </a:p>
          <a:p>
            <a:pPr lvl="0"/>
            <a:r>
              <a:rPr lang="en-US" sz="1600" dirty="0"/>
              <a:t>To ensure  the earth's atmosphere is clean, healthy and refreshing.</a:t>
            </a:r>
          </a:p>
          <a:p>
            <a:pPr lvl="0"/>
            <a:endParaRPr lang="en-US" sz="1600" dirty="0"/>
          </a:p>
          <a:p>
            <a:pPr lvl="0"/>
            <a:r>
              <a:rPr lang="en-US" sz="1600" dirty="0"/>
              <a:t>To transform  Datuk Onn Secondary school  into a Green Centre  in  North Seberang </a:t>
            </a:r>
            <a:r>
              <a:rPr lang="en-US" sz="1600" dirty="0" err="1"/>
              <a:t>Perai</a:t>
            </a:r>
            <a:r>
              <a:rPr lang="en-US" sz="1600" dirty="0"/>
              <a:t> District .</a:t>
            </a:r>
          </a:p>
          <a:p>
            <a:pPr lvl="0"/>
            <a:endParaRPr lang="en-US" sz="1600" dirty="0"/>
          </a:p>
          <a:p>
            <a:pPr lvl="0"/>
            <a:r>
              <a:rPr lang="en-US" sz="1600" dirty="0"/>
              <a:t>To increase environmental awareness through innovation and green creativity which is suitable with the school’s location near to  urban agriculture.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0293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467600" cy="15240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b="1" dirty="0"/>
              <a:t>SCHOOL PROGRAM</a:t>
            </a:r>
            <a:br>
              <a:rPr lang="en-US" b="1" dirty="0"/>
            </a:br>
            <a:r>
              <a:rPr lang="en-US" b="1" dirty="0"/>
              <a:t>SDG CHALLENGE</a:t>
            </a:r>
            <a:endParaRPr lang="en-MY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4" y="1981200"/>
            <a:ext cx="3230834" cy="4570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56" y="1924050"/>
            <a:ext cx="3196429" cy="22474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71" y="4247739"/>
            <a:ext cx="3276600" cy="2303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048000"/>
            <a:ext cx="3505200" cy="2628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29400" y="1951821"/>
            <a:ext cx="205740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RCE GLOBAL</a:t>
            </a:r>
            <a:endParaRPr lang="en-MY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775400" y="5295489"/>
            <a:ext cx="3276600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PENANG ENVIRONMENT DEPARTMENT</a:t>
            </a:r>
            <a:endParaRPr lang="en-MY" sz="2800" b="1" dirty="0"/>
          </a:p>
        </p:txBody>
      </p:sp>
    </p:spTree>
    <p:extLst>
      <p:ext uri="{BB962C8B-B14F-4D97-AF65-F5344CB8AC3E}">
        <p14:creationId xmlns:p14="http://schemas.microsoft.com/office/powerpoint/2010/main" val="25931991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295400"/>
            <a:ext cx="7239000" cy="164623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IMPACTS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990600" y="5334000"/>
            <a:ext cx="2819400" cy="1265238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CAMPAIGN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5448300" y="5199063"/>
            <a:ext cx="2819400" cy="12192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SCHOOL POLICIES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457200" y="3421062"/>
            <a:ext cx="3048000" cy="1646238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ACHIEVEMENT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&amp;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EXPERIENCE 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5486400" y="3810000"/>
            <a:ext cx="2743200" cy="10668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RECOGNITION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3505200" y="4343400"/>
            <a:ext cx="2133600" cy="12192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AWARENESS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28600"/>
            <a:ext cx="7315200" cy="954107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/>
            <a:r>
              <a:rPr lang="en-US" sz="2800" b="1" dirty="0"/>
              <a:t>INNOVATION TRASH TO TREASURE-ROOF COOLER-NATIONAL LEVEL</a:t>
            </a:r>
            <a:endParaRPr lang="en-US" dirty="0"/>
          </a:p>
        </p:txBody>
      </p:sp>
      <p:pic>
        <p:nvPicPr>
          <p:cNvPr id="5" name="Picture 4" descr="C:\Documents and Settings\user\Local Settings\Temporary Internet Files\Content.Word\photo 1-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7526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user\My Documents\My Pictures\Picture\Picture 0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52600"/>
            <a:ext cx="3657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315200" cy="1295400"/>
          </a:xfrm>
          <a:solidFill>
            <a:srgbClr val="FFFF00"/>
          </a:solidFill>
        </p:spPr>
        <p:txBody>
          <a:bodyPr/>
          <a:lstStyle/>
          <a:p>
            <a:pPr algn="ctr"/>
            <a:br>
              <a:rPr lang="en-US" sz="3200" b="1" dirty="0"/>
            </a:br>
            <a:r>
              <a:rPr lang="en-US" sz="3200" b="1" dirty="0"/>
              <a:t>NATIONAL INNOVATION AND INVENTION COMPETITION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H:\XPERIA ZL 13 JUN 2015\IMG-20150514-WA00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05000"/>
            <a:ext cx="3124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20140324_0820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05000"/>
            <a:ext cx="366776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0140324_08215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572000"/>
            <a:ext cx="3124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20140325_17480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4572000"/>
            <a:ext cx="3886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57225"/>
            <a:ext cx="6248400" cy="9906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en-US" sz="3100" b="1" dirty="0"/>
            </a:br>
            <a:br>
              <a:rPr lang="en-US" sz="3100" b="1" dirty="0"/>
            </a:br>
            <a:r>
              <a:rPr lang="en-US" sz="3100" b="1" dirty="0">
                <a:solidFill>
                  <a:schemeClr val="bg1">
                    <a:lumMod val="10000"/>
                  </a:schemeClr>
                </a:solidFill>
              </a:rPr>
              <a:t>ORPHANAGE VISIT </a:t>
            </a:r>
            <a:br>
              <a:rPr lang="en-US" sz="3100" dirty="0"/>
            </a:br>
            <a:endParaRPr lang="en-US" dirty="0"/>
          </a:p>
        </p:txBody>
      </p:sp>
      <p:pic>
        <p:nvPicPr>
          <p:cNvPr id="2050" name="Picture 2" descr="20150425_082121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381000" y="1828800"/>
            <a:ext cx="365228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20150425_082603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381000" y="4864100"/>
            <a:ext cx="35814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20150425_083956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4419600" y="1905000"/>
            <a:ext cx="39624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20150425_084139"/>
          <p:cNvPicPr>
            <a:picLocks noChangeAspect="1" noChangeArrowheads="1"/>
          </p:cNvPicPr>
          <p:nvPr/>
        </p:nvPicPr>
        <p:blipFill>
          <a:blip r:embed="rId6" cstate="print">
            <a:lum/>
          </a:blip>
          <a:srcRect/>
          <a:stretch>
            <a:fillRect/>
          </a:stretch>
        </p:blipFill>
        <p:spPr bwMode="auto">
          <a:xfrm>
            <a:off x="4495800" y="4546600"/>
            <a:ext cx="39624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7724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WATER  CAMPAIGN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/>
          </a:blip>
          <a:srcRect l="14764" r="26182" b="40923"/>
          <a:stretch>
            <a:fillRect/>
          </a:stretch>
        </p:blipFill>
        <p:spPr bwMode="auto">
          <a:xfrm>
            <a:off x="457200" y="1295400"/>
            <a:ext cx="2438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lum/>
          </a:blip>
          <a:srcRect b="49871"/>
          <a:stretch>
            <a:fillRect/>
          </a:stretch>
        </p:blipFill>
        <p:spPr bwMode="auto">
          <a:xfrm>
            <a:off x="5715000" y="1219200"/>
            <a:ext cx="2552700" cy="2053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Faris\Desktop\gambar\Image070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lum/>
          </a:blip>
          <a:srcRect l="19551" t="41861" r="829" b="977"/>
          <a:stretch/>
        </p:blipFill>
        <p:spPr>
          <a:xfrm>
            <a:off x="304801" y="3962400"/>
            <a:ext cx="2971800" cy="2362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5791200" y="4038600"/>
            <a:ext cx="2683828" cy="20383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Oval 10"/>
          <p:cNvSpPr/>
          <p:nvPr/>
        </p:nvSpPr>
        <p:spPr bwMode="auto">
          <a:xfrm>
            <a:off x="3200400" y="1219200"/>
            <a:ext cx="1905000" cy="7620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SPRING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LOADED TAP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3505200" y="5410200"/>
            <a:ext cx="1905000" cy="7620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TOILET TANK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SYSTEM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USING BOTTLES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3429000" y="3657600"/>
            <a:ext cx="2057400" cy="12192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WATER RESERVOIR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charset="0"/>
              </a:rPr>
              <a:t>SYSTEM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charset="0"/>
              </a:rPr>
              <a:t>USING BOTTLE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276600" y="2362200"/>
            <a:ext cx="1905000" cy="7620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RAIN HARVESTING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charset="0"/>
              </a:rPr>
              <a:t>SYSTEM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7315200" cy="71596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ELECTRICITY CAMPAIGN</a:t>
            </a:r>
          </a:p>
        </p:txBody>
      </p:sp>
      <p:pic>
        <p:nvPicPr>
          <p:cNvPr id="4" name="Content Placeholder 3" descr="C:\Users\Yip Kim Ean\Pictures\KOKU\2011-07-17 hari koku 2011\hari koku 2011 033.JPG"/>
          <p:cNvPicPr>
            <a:picLocks noGrp="1"/>
          </p:cNvPicPr>
          <p:nvPr>
            <p:ph idx="1"/>
          </p:nvPr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2667000" y="1524000"/>
            <a:ext cx="31242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362" name="Picture 2" descr="20150826_120725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6248400" y="1447800"/>
            <a:ext cx="268605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63" name="Picture 3" descr="20150714_082325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2667000" y="4191000"/>
            <a:ext cx="3200400" cy="238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 bwMode="auto">
          <a:xfrm>
            <a:off x="152400" y="1295400"/>
            <a:ext cx="2438400" cy="12954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POSTER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228600" y="2819400"/>
            <a:ext cx="2438400" cy="12954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STICKER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228600" y="4343400"/>
            <a:ext cx="2438400" cy="12954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QUIZ 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315200" cy="71596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NO PLASTIC CAMPAIGN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80160"/>
            <a:ext cx="3733800" cy="2240280"/>
          </a:xfrm>
        </p:spPr>
      </p:pic>
      <p:pic>
        <p:nvPicPr>
          <p:cNvPr id="5" name="Picture 4" descr="DSC_0002.JP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0" y="3661594"/>
            <a:ext cx="4299872" cy="2638558"/>
          </a:xfrm>
          <a:prstGeom prst="rect">
            <a:avLst/>
          </a:prstGeom>
        </p:spPr>
      </p:pic>
      <p:pic>
        <p:nvPicPr>
          <p:cNvPr id="6" name="Picture 5" descr="DSC_0004.JPG"/>
          <p:cNvPicPr>
            <a:picLocks noChangeAspect="1"/>
          </p:cNvPicPr>
          <p:nvPr/>
        </p:nvPicPr>
        <p:blipFill>
          <a:blip r:embed="rId5" cstate="print">
            <a:lum/>
          </a:blip>
          <a:srcRect t="16863"/>
          <a:stretch>
            <a:fillRect/>
          </a:stretch>
        </p:blipFill>
        <p:spPr>
          <a:xfrm rot="16200000">
            <a:off x="2533517" y="2952882"/>
            <a:ext cx="5143766" cy="19812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172200" y="1600200"/>
            <a:ext cx="2667000" cy="31242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57150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CAMPAIGN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RECYCLE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  PROGRAM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SCHOOL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POLICIES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315200" cy="13716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NETWORKING WITH USM</a:t>
            </a:r>
          </a:p>
        </p:txBody>
      </p:sp>
      <p:pic>
        <p:nvPicPr>
          <p:cNvPr id="4" name="Content Placeholder 3" descr="20150204_100004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57200" y="1371600"/>
            <a:ext cx="3982156" cy="2239963"/>
          </a:xfrm>
        </p:spPr>
      </p:pic>
      <p:pic>
        <p:nvPicPr>
          <p:cNvPr id="6" name="Picture 5" descr="20150115_094256.jp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5029200" y="1371600"/>
            <a:ext cx="3962400" cy="2228851"/>
          </a:xfrm>
          <a:prstGeom prst="rect">
            <a:avLst/>
          </a:prstGeom>
        </p:spPr>
      </p:pic>
      <p:pic>
        <p:nvPicPr>
          <p:cNvPr id="9" name="Picture 8" descr="20150115_094915.jpg"/>
          <p:cNvPicPr>
            <a:picLocks noChangeAspect="1"/>
          </p:cNvPicPr>
          <p:nvPr/>
        </p:nvPicPr>
        <p:blipFill>
          <a:blip r:embed="rId5" cstate="print">
            <a:lum bright="30000"/>
          </a:blip>
          <a:stretch>
            <a:fillRect/>
          </a:stretch>
        </p:blipFill>
        <p:spPr>
          <a:xfrm>
            <a:off x="2743200" y="3352800"/>
            <a:ext cx="4165600" cy="23431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Up Arrow Callout 9"/>
          <p:cNvSpPr/>
          <p:nvPr/>
        </p:nvSpPr>
        <p:spPr>
          <a:xfrm>
            <a:off x="381000" y="3581400"/>
            <a:ext cx="2286000" cy="26670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381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VERMICOMPOST</a:t>
            </a:r>
          </a:p>
        </p:txBody>
      </p:sp>
      <p:sp>
        <p:nvSpPr>
          <p:cNvPr id="11" name="Up Arrow Callout 10"/>
          <p:cNvSpPr/>
          <p:nvPr/>
        </p:nvSpPr>
        <p:spPr>
          <a:xfrm>
            <a:off x="6705600" y="3657600"/>
            <a:ext cx="2286000" cy="26670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386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BENCMARKING VISIT TO USM SITE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315200" cy="1219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/>
              <a:t>BENCHMARKING VISIT FROM UNIVERSITIES </a:t>
            </a:r>
          </a:p>
        </p:txBody>
      </p:sp>
      <p:pic>
        <p:nvPicPr>
          <p:cNvPr id="4" name="Content Placeholder 3" descr="DSC_0040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/>
          </a:blip>
          <a:srcRect l="3582"/>
          <a:stretch>
            <a:fillRect/>
          </a:stretch>
        </p:blipFill>
        <p:spPr>
          <a:xfrm>
            <a:off x="457200" y="1752600"/>
            <a:ext cx="3886200" cy="2133600"/>
          </a:xfrm>
        </p:spPr>
      </p:pic>
      <p:pic>
        <p:nvPicPr>
          <p:cNvPr id="5" name="Picture 4" descr="DSC_0053.JP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5105400" y="1828800"/>
            <a:ext cx="3733800" cy="2099310"/>
          </a:xfrm>
          <a:prstGeom prst="rect">
            <a:avLst/>
          </a:prstGeom>
        </p:spPr>
      </p:pic>
      <p:pic>
        <p:nvPicPr>
          <p:cNvPr id="6" name="Picture 5" descr="DSC_0052.JPG"/>
          <p:cNvPicPr>
            <a:picLocks noChangeAspect="1"/>
          </p:cNvPicPr>
          <p:nvPr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381000" y="4419600"/>
            <a:ext cx="4165415" cy="2265783"/>
          </a:xfrm>
          <a:prstGeom prst="rect">
            <a:avLst/>
          </a:prstGeom>
        </p:spPr>
      </p:pic>
      <p:pic>
        <p:nvPicPr>
          <p:cNvPr id="7" name="Picture 6" descr="DSC_0070.JPG"/>
          <p:cNvPicPr>
            <a:picLocks noChangeAspect="1"/>
          </p:cNvPicPr>
          <p:nvPr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5181600" y="4419600"/>
            <a:ext cx="3750671" cy="218958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4"/>
          <p:cNvSpPr>
            <a:spLocks noGrp="1"/>
          </p:cNvSpPr>
          <p:nvPr>
            <p:ph type="title"/>
          </p:nvPr>
        </p:nvSpPr>
        <p:spPr>
          <a:xfrm>
            <a:off x="232744" y="152400"/>
            <a:ext cx="7315200" cy="1008301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rgbClr val="200F02"/>
                </a:solidFill>
                <a:latin typeface="Berlin Sans FB Demi" pitchFamily="34" charset="0"/>
              </a:rPr>
              <a:t> ECO SCHOOL LOGO INTERPRETATION</a:t>
            </a:r>
            <a:endParaRPr lang="en-MY" dirty="0">
              <a:solidFill>
                <a:srgbClr val="200F02"/>
              </a:solidFill>
              <a:latin typeface="Berlin Sans FB Demi" pitchFamily="34" charset="0"/>
            </a:endParaRPr>
          </a:p>
        </p:txBody>
      </p:sp>
      <p:sp>
        <p:nvSpPr>
          <p:cNvPr id="12291" name="Content Placeholder 5"/>
          <p:cNvSpPr>
            <a:spLocks noGrp="1"/>
          </p:cNvSpPr>
          <p:nvPr>
            <p:ph idx="1"/>
          </p:nvPr>
        </p:nvSpPr>
        <p:spPr>
          <a:xfrm>
            <a:off x="250825" y="1341438"/>
            <a:ext cx="6337300" cy="46085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1800" u="sng" dirty="0">
                <a:solidFill>
                  <a:srgbClr val="200F02"/>
                </a:solidFill>
              </a:rPr>
              <a:t> 
</a:t>
            </a:r>
            <a:r>
              <a:rPr lang="en-US" sz="1800" b="1" u="sng" dirty="0">
                <a:solidFill>
                  <a:srgbClr val="200F02"/>
                </a:solidFill>
                <a:latin typeface="Berlin Sans FB" panose="020E0602020502020306" pitchFamily="34" charset="0"/>
              </a:rPr>
              <a:t>1. OVERALL SHAPE</a:t>
            </a:r>
            <a:endParaRPr lang="en-US" sz="1800" dirty="0">
              <a:solidFill>
                <a:srgbClr val="200F02"/>
              </a:solidFill>
              <a:latin typeface="Berlin Sans FB" pitchFamily="34" charset="0"/>
            </a:endParaRPr>
          </a:p>
          <a:p>
            <a:pPr eaLnBrk="1" hangingPunct="1">
              <a:buFontTx/>
              <a:buNone/>
            </a:pPr>
            <a:r>
              <a:rPr lang="en-US" sz="1800" dirty="0">
                <a:solidFill>
                  <a:srgbClr val="200F02"/>
                </a:solidFill>
                <a:latin typeface="Berlin Sans FB" pitchFamily="34" charset="0"/>
              </a:rPr>
              <a:t>Round shape	:  Earth</a:t>
            </a:r>
          </a:p>
          <a:p>
            <a:pPr eaLnBrk="1" hangingPunct="1">
              <a:buFontTx/>
              <a:buNone/>
            </a:pPr>
            <a:r>
              <a:rPr lang="en-US" sz="1800" dirty="0">
                <a:solidFill>
                  <a:srgbClr val="200F02"/>
                </a:solidFill>
                <a:latin typeface="Berlin Sans FB" pitchFamily="34" charset="0"/>
              </a:rPr>
              <a:t> Leaves		:  Green Practices</a:t>
            </a:r>
          </a:p>
          <a:p>
            <a:pPr eaLnBrk="1" hangingPunct="1">
              <a:buFontTx/>
              <a:buNone/>
            </a:pPr>
            <a:r>
              <a:rPr lang="en-US" sz="1800" dirty="0">
                <a:solidFill>
                  <a:srgbClr val="200F02"/>
                </a:solidFill>
                <a:latin typeface="Berlin Sans FB" pitchFamily="34" charset="0"/>
              </a:rPr>
              <a:t>Tree trunk	:  Staffs of SMKDOB, PTA &amp; local community</a:t>
            </a:r>
            <a:endParaRPr lang="en-MY" sz="1800" dirty="0">
              <a:solidFill>
                <a:srgbClr val="200F02"/>
              </a:solidFill>
            </a:endParaRPr>
          </a:p>
          <a:p>
            <a:pPr eaLnBrk="1" hangingPunct="1">
              <a:buFontTx/>
              <a:buNone/>
            </a:pPr>
            <a:endParaRPr lang="en-US" sz="1800" dirty="0">
              <a:solidFill>
                <a:srgbClr val="200F02"/>
              </a:solidFill>
              <a:latin typeface="Berlin Sans FB" pitchFamily="34" charset="0"/>
            </a:endParaRPr>
          </a:p>
          <a:p>
            <a:pPr eaLnBrk="1" hangingPunct="1">
              <a:buFontTx/>
              <a:buNone/>
            </a:pPr>
            <a:r>
              <a:rPr lang="en-US" sz="1800" b="1" u="sng" dirty="0">
                <a:solidFill>
                  <a:srgbClr val="200F02"/>
                </a:solidFill>
                <a:latin typeface="Berlin Sans FB" pitchFamily="34" charset="0"/>
              </a:rPr>
              <a:t>2. COLOUR</a:t>
            </a:r>
          </a:p>
          <a:p>
            <a:pPr eaLnBrk="1" hangingPunct="1">
              <a:buFontTx/>
              <a:buNone/>
            </a:pPr>
            <a:r>
              <a:rPr lang="en-US" sz="1800" dirty="0">
                <a:solidFill>
                  <a:srgbClr val="200F02"/>
                </a:solidFill>
                <a:latin typeface="Berlin Sans FB" pitchFamily="34" charset="0"/>
              </a:rPr>
              <a:t>Blue &amp; yellow 	: Penang state flag &amp; School badge</a:t>
            </a:r>
          </a:p>
          <a:p>
            <a:pPr eaLnBrk="1" hangingPunct="1">
              <a:buFontTx/>
              <a:buNone/>
            </a:pPr>
            <a:r>
              <a:rPr lang="en-US" sz="1800" dirty="0">
                <a:solidFill>
                  <a:srgbClr val="200F02"/>
                </a:solidFill>
                <a:latin typeface="Berlin Sans FB" pitchFamily="34" charset="0"/>
              </a:rPr>
              <a:t>Green		: Environment</a:t>
            </a:r>
          </a:p>
          <a:p>
            <a:pPr eaLnBrk="1" hangingPunct="1">
              <a:buFontTx/>
              <a:buNone/>
            </a:pPr>
            <a:endParaRPr lang="en-US" sz="1800" dirty="0">
              <a:solidFill>
                <a:srgbClr val="200F02"/>
              </a:solidFill>
              <a:latin typeface="Berlin Sans FB" pitchFamily="34" charset="0"/>
            </a:endParaRPr>
          </a:p>
          <a:p>
            <a:pPr eaLnBrk="1" hangingPunct="1">
              <a:buFontTx/>
              <a:buNone/>
            </a:pPr>
            <a:r>
              <a:rPr lang="en-US" sz="1800" b="1" u="sng" dirty="0">
                <a:solidFill>
                  <a:srgbClr val="200F02"/>
                </a:solidFill>
                <a:latin typeface="Berlin Sans FB" pitchFamily="34" charset="0"/>
              </a:rPr>
              <a:t>3. PRACTICE GREEN DESCRIPTION </a:t>
            </a:r>
            <a:r>
              <a:rPr lang="en-US" sz="1800" dirty="0">
                <a:solidFill>
                  <a:srgbClr val="200F02"/>
                </a:solidFill>
                <a:latin typeface="Berlin Sans FB" pitchFamily="34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sz="1800" dirty="0">
                <a:solidFill>
                  <a:srgbClr val="200F02"/>
                </a:solidFill>
                <a:latin typeface="Berlin Sans FB" pitchFamily="34" charset="0"/>
              </a:rPr>
              <a:t>  Green Practices save the earth and lives
</a:t>
            </a:r>
            <a:endParaRPr lang="en-US" sz="1800" dirty="0">
              <a:latin typeface="Berlin Sans FB" pitchFamily="34" charset="0"/>
            </a:endParaRPr>
          </a:p>
        </p:txBody>
      </p:sp>
      <p:pic>
        <p:nvPicPr>
          <p:cNvPr id="4" name="Picture 3" descr="H:\logo green dob copy.png"/>
          <p:cNvPicPr/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5867400" y="3355383"/>
            <a:ext cx="2361231" cy="2294091"/>
          </a:xfrm>
          <a:prstGeom prst="ellipse">
            <a:avLst/>
          </a:prstGeom>
          <a:ln w="762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blinds dir="vert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315200" cy="1524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/>
              <a:t>BENCHMARKING VISIT BY SMK BAKTI</a:t>
            </a:r>
          </a:p>
        </p:txBody>
      </p:sp>
      <p:pic>
        <p:nvPicPr>
          <p:cNvPr id="4" name="Picture 3" descr="DSC_0047.JPG"/>
          <p:cNvPicPr/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57200" y="1600200"/>
            <a:ext cx="2836545" cy="1935480"/>
          </a:xfrm>
          <a:prstGeom prst="rect">
            <a:avLst/>
          </a:prstGeom>
        </p:spPr>
      </p:pic>
      <p:pic>
        <p:nvPicPr>
          <p:cNvPr id="5" name="Picture 4" descr="DSC_0074.JPG"/>
          <p:cNvPicPr/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3581400" y="1676400"/>
            <a:ext cx="2815590" cy="1905000"/>
          </a:xfrm>
          <a:prstGeom prst="rect">
            <a:avLst/>
          </a:prstGeom>
        </p:spPr>
      </p:pic>
      <p:pic>
        <p:nvPicPr>
          <p:cNvPr id="6" name="Picture 5" descr="DSC_0080.JPG"/>
          <p:cNvPicPr/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304800" y="4343400"/>
            <a:ext cx="2971800" cy="1905000"/>
          </a:xfrm>
          <a:prstGeom prst="rect">
            <a:avLst/>
          </a:prstGeom>
        </p:spPr>
      </p:pic>
      <p:pic>
        <p:nvPicPr>
          <p:cNvPr id="7" name="Picture 6" descr="DSC_0045.JPG"/>
          <p:cNvPicPr/>
          <p:nvPr/>
        </p:nvPicPr>
        <p:blipFill>
          <a:blip r:embed="rId6" cstate="print">
            <a:lum bright="10000"/>
          </a:blip>
          <a:stretch>
            <a:fillRect/>
          </a:stretch>
        </p:blipFill>
        <p:spPr>
          <a:xfrm>
            <a:off x="3505200" y="4419600"/>
            <a:ext cx="2895600" cy="1813560"/>
          </a:xfrm>
          <a:prstGeom prst="rect">
            <a:avLst/>
          </a:prstGeom>
        </p:spPr>
      </p:pic>
      <p:pic>
        <p:nvPicPr>
          <p:cNvPr id="8" name="Picture 7" descr="DSC_0071.JPG"/>
          <p:cNvPicPr/>
          <p:nvPr/>
        </p:nvPicPr>
        <p:blipFill>
          <a:blip r:embed="rId7" cstate="print">
            <a:lum bright="10000"/>
          </a:blip>
          <a:stretch>
            <a:fillRect/>
          </a:stretch>
        </p:blipFill>
        <p:spPr>
          <a:xfrm>
            <a:off x="6553200" y="1752600"/>
            <a:ext cx="2362200" cy="1965960"/>
          </a:xfrm>
          <a:prstGeom prst="rect">
            <a:avLst/>
          </a:prstGeom>
        </p:spPr>
      </p:pic>
      <p:pic>
        <p:nvPicPr>
          <p:cNvPr id="9" name="Picture 8" descr="DSC_0049.JPG"/>
          <p:cNvPicPr/>
          <p:nvPr/>
        </p:nvPicPr>
        <p:blipFill>
          <a:blip r:embed="rId8" cstate="print">
            <a:lum bright="20000" contrast="10000"/>
          </a:blip>
          <a:stretch>
            <a:fillRect/>
          </a:stretch>
        </p:blipFill>
        <p:spPr>
          <a:xfrm>
            <a:off x="6612255" y="4419600"/>
            <a:ext cx="230314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366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315200" cy="1295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/>
              <a:t>BENCHMARKING VISIT BY SMK LUNAS</a:t>
            </a:r>
          </a:p>
        </p:txBody>
      </p:sp>
      <p:pic>
        <p:nvPicPr>
          <p:cNvPr id="4" name="Content Placeholder 3" descr="DSC_001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381000" y="1524000"/>
            <a:ext cx="3659260" cy="2057400"/>
          </a:xfrm>
        </p:spPr>
      </p:pic>
      <p:pic>
        <p:nvPicPr>
          <p:cNvPr id="5" name="Picture 4" descr="DSC_0019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4724400" y="1447800"/>
            <a:ext cx="3623302" cy="2037183"/>
          </a:xfrm>
          <a:prstGeom prst="rect">
            <a:avLst/>
          </a:prstGeom>
        </p:spPr>
      </p:pic>
      <p:pic>
        <p:nvPicPr>
          <p:cNvPr id="6" name="Picture 5" descr="DSC_0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1" y="3886200"/>
            <a:ext cx="3733800" cy="2341983"/>
          </a:xfrm>
          <a:prstGeom prst="rect">
            <a:avLst/>
          </a:prstGeom>
        </p:spPr>
      </p:pic>
      <p:pic>
        <p:nvPicPr>
          <p:cNvPr id="7" name="Picture 6" descr="DSC_0011.JPG"/>
          <p:cNvPicPr>
            <a:picLocks noChangeAspect="1"/>
          </p:cNvPicPr>
          <p:nvPr/>
        </p:nvPicPr>
        <p:blipFill>
          <a:blip r:embed="rId6" cstate="print">
            <a:lum bright="10000"/>
          </a:blip>
          <a:stretch>
            <a:fillRect/>
          </a:stretch>
        </p:blipFill>
        <p:spPr>
          <a:xfrm>
            <a:off x="4648201" y="4214559"/>
            <a:ext cx="3581400" cy="201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149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315200" cy="1524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/>
              <a:t>BENCHMARKING VISIT BY SMK  ELOPUTRA, SABAH</a:t>
            </a:r>
          </a:p>
        </p:txBody>
      </p:sp>
      <p:pic>
        <p:nvPicPr>
          <p:cNvPr id="4" name="Picture 3" descr="DSC_0089.JPG"/>
          <p:cNvPicPr/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457200" y="1828800"/>
            <a:ext cx="2590800" cy="1752600"/>
          </a:xfrm>
          <a:prstGeom prst="rect">
            <a:avLst/>
          </a:prstGeom>
        </p:spPr>
      </p:pic>
      <p:pic>
        <p:nvPicPr>
          <p:cNvPr id="5" name="Picture 4" descr="DSC_0114.JPG"/>
          <p:cNvPicPr/>
          <p:nvPr/>
        </p:nvPicPr>
        <p:blipFill>
          <a:blip r:embed="rId4" cstate="print"/>
          <a:srcRect l="5026"/>
          <a:stretch>
            <a:fillRect/>
          </a:stretch>
        </p:blipFill>
        <p:spPr>
          <a:xfrm rot="5400000">
            <a:off x="5578158" y="2575243"/>
            <a:ext cx="4029075" cy="2383790"/>
          </a:xfrm>
          <a:prstGeom prst="rect">
            <a:avLst/>
          </a:prstGeom>
        </p:spPr>
      </p:pic>
      <p:pic>
        <p:nvPicPr>
          <p:cNvPr id="6" name="Picture 5" descr="DSC_0116.JPG"/>
          <p:cNvPicPr/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457200" y="4038600"/>
            <a:ext cx="2590800" cy="1752600"/>
          </a:xfrm>
          <a:prstGeom prst="rect">
            <a:avLst/>
          </a:prstGeom>
        </p:spPr>
      </p:pic>
      <p:pic>
        <p:nvPicPr>
          <p:cNvPr id="7" name="Picture 6" descr="DSC_0105.JPG"/>
          <p:cNvPicPr/>
          <p:nvPr/>
        </p:nvPicPr>
        <p:blipFill>
          <a:blip r:embed="rId6" cstate="print">
            <a:lum bright="10000"/>
          </a:blip>
          <a:stretch>
            <a:fillRect/>
          </a:stretch>
        </p:blipFill>
        <p:spPr>
          <a:xfrm>
            <a:off x="3352800" y="1828800"/>
            <a:ext cx="2609850" cy="1752600"/>
          </a:xfrm>
          <a:prstGeom prst="rect">
            <a:avLst/>
          </a:prstGeom>
        </p:spPr>
      </p:pic>
      <p:pic>
        <p:nvPicPr>
          <p:cNvPr id="8" name="Picture 7" descr="DSC_0107.JPG"/>
          <p:cNvPicPr/>
          <p:nvPr/>
        </p:nvPicPr>
        <p:blipFill>
          <a:blip r:embed="rId7" cstate="print">
            <a:lum bright="10000"/>
          </a:blip>
          <a:stretch>
            <a:fillRect/>
          </a:stretch>
        </p:blipFill>
        <p:spPr>
          <a:xfrm>
            <a:off x="3276600" y="4114800"/>
            <a:ext cx="2743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624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  <a:solidFill>
            <a:srgbClr val="5EFA2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600" dirty="0"/>
              <a:t>LEARNING INVENTION WITH KDU</a:t>
            </a:r>
          </a:p>
        </p:txBody>
      </p:sp>
      <p:pic>
        <p:nvPicPr>
          <p:cNvPr id="4" name="Content Placeholder 3" descr="IMG-20150930-WA0014.jpg"/>
          <p:cNvPicPr>
            <a:picLocks noGrp="1" noChangeAspect="1"/>
          </p:cNvPicPr>
          <p:nvPr>
            <p:ph idx="1"/>
          </p:nvPr>
        </p:nvPicPr>
        <p:blipFill>
          <a:blip r:embed="rId3">
            <a:lum/>
          </a:blip>
          <a:stretch>
            <a:fillRect/>
          </a:stretch>
        </p:blipFill>
        <p:spPr>
          <a:xfrm>
            <a:off x="5105400" y="1143000"/>
            <a:ext cx="3775472" cy="5334000"/>
          </a:xfrm>
        </p:spPr>
      </p:pic>
      <p:pic>
        <p:nvPicPr>
          <p:cNvPr id="5" name="Picture 4" descr="IMG-20150930-WA0016.jpg"/>
          <p:cNvPicPr>
            <a:picLocks noChangeAspect="1"/>
          </p:cNvPicPr>
          <p:nvPr/>
        </p:nvPicPr>
        <p:blipFill>
          <a:blip r:embed="rId4">
            <a:lum/>
          </a:blip>
          <a:srcRect t="32222" b="25556"/>
          <a:stretch>
            <a:fillRect/>
          </a:stretch>
        </p:blipFill>
        <p:spPr>
          <a:xfrm>
            <a:off x="304800" y="1143000"/>
            <a:ext cx="4191000" cy="2895600"/>
          </a:xfrm>
          <a:prstGeom prst="rect">
            <a:avLst/>
          </a:prstGeom>
        </p:spPr>
      </p:pic>
      <p:pic>
        <p:nvPicPr>
          <p:cNvPr id="7" name="Picture 6" descr="IMG-20150930-WA0023.jpg"/>
          <p:cNvPicPr>
            <a:picLocks noChangeAspect="1"/>
          </p:cNvPicPr>
          <p:nvPr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304800" y="4267200"/>
            <a:ext cx="4267200" cy="22098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asya\Desktop\hp 2014\IMG-20140826-WA000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b="14992"/>
          <a:stretch>
            <a:fillRect/>
          </a:stretch>
        </p:blipFill>
        <p:spPr bwMode="auto">
          <a:xfrm>
            <a:off x="533400" y="2057400"/>
            <a:ext cx="3021497" cy="350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Users\fasya\Desktop\hp 2014\IMG-20140827-WA00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752600"/>
            <a:ext cx="3886200" cy="35831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itle 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1384995"/>
          </a:xfrm>
          <a:prstGeom prst="rect">
            <a:avLst/>
          </a:prstGeom>
          <a:solidFill>
            <a:srgbClr val="99FF33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EXHIBITION AT USM </a:t>
            </a:r>
          </a:p>
          <a:p>
            <a:pPr algn="ctr"/>
            <a:r>
              <a:rPr lang="en-US" sz="2800" b="1" dirty="0"/>
              <a:t> 7</a:t>
            </a:r>
            <a:r>
              <a:rPr lang="en-US" sz="2800" b="1" baseline="30000" dirty="0"/>
              <a:t>th</a:t>
            </a:r>
            <a:r>
              <a:rPr lang="en-US" sz="2800" b="1" dirty="0"/>
              <a:t> ASIA PACIFIC MEETING AND INTERNATIONAL  SYMPOSIUM </a:t>
            </a:r>
          </a:p>
        </p:txBody>
      </p:sp>
      <p:pic>
        <p:nvPicPr>
          <p:cNvPr id="3078" name="Picture 6" descr="C:\Users\fasya\Desktop\hp 2014\IMG-20140930-WA002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3657600"/>
            <a:ext cx="3538821" cy="27470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433357"/>
            <a:ext cx="8458200" cy="954107"/>
          </a:xfrm>
          <a:prstGeom prst="rect">
            <a:avLst/>
          </a:prstGeom>
          <a:solidFill>
            <a:srgbClr val="5EFA2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WORKSHOP AT USM   7</a:t>
            </a:r>
            <a:r>
              <a:rPr lang="en-US" sz="2800" b="1" baseline="30000" dirty="0"/>
              <a:t>th</a:t>
            </a:r>
            <a:r>
              <a:rPr lang="en-US" sz="2800" b="1" dirty="0"/>
              <a:t>  ASIA PACIFIC MEETING AND INTERNATIONAL  SYMPOSIUM </a:t>
            </a:r>
          </a:p>
        </p:txBody>
      </p:sp>
      <p:pic>
        <p:nvPicPr>
          <p:cNvPr id="4098" name="Picture 2" descr="C:\Users\fasya\Desktop\hp 2014\IMG-20140827-WA00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9739" y="3750726"/>
            <a:ext cx="3014261" cy="3166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fasya\Desktop\hp 2014\IMG-20140930-WA00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999" y="1387464"/>
            <a:ext cx="2983505" cy="3787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C:\Users\fasya\Desktop\hp 2014\IMG-20140930-WA0012.jpg"/>
          <p:cNvPicPr>
            <a:picLocks noChangeAspect="1" noChangeArrowheads="1"/>
          </p:cNvPicPr>
          <p:nvPr/>
        </p:nvPicPr>
        <p:blipFill>
          <a:blip r:embed="rId5"/>
          <a:srcRect b="18605"/>
          <a:stretch>
            <a:fillRect/>
          </a:stretch>
        </p:blipFill>
        <p:spPr bwMode="auto">
          <a:xfrm>
            <a:off x="3402605" y="1387464"/>
            <a:ext cx="2770909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fasya\Desktop\hp 2014\IMG-20140930-WA001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6670" y="1524000"/>
            <a:ext cx="2609850" cy="2589867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 bwMode="auto">
          <a:xfrm>
            <a:off x="1143000" y="5334000"/>
            <a:ext cx="4648200" cy="11430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LEAD BY SMK DATUK ONN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TEACHERS AND STUDENTS</a:t>
            </a:r>
            <a:endParaRPr kumimoji="0" lang="en-MY" sz="2400" b="1" i="0" u="none" strike="noStrike" cap="none" normalizeH="0" baseline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jabatan alam sekitar - koop 30 Jun 2013\20130630_1357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04875"/>
            <a:ext cx="743712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5638800"/>
            <a:ext cx="7494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10000"/>
                  </a:schemeClr>
                </a:solidFill>
              </a:rPr>
              <a:t>EXHIBITION AT SHOPPING MALL</a:t>
            </a:r>
          </a:p>
        </p:txBody>
      </p:sp>
    </p:spTree>
    <p:extLst>
      <p:ext uri="{BB962C8B-B14F-4D97-AF65-F5344CB8AC3E}">
        <p14:creationId xmlns:p14="http://schemas.microsoft.com/office/powerpoint/2010/main" val="39898753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19458" name="Picture 2" descr="C:\Users\Bazilah\Pictures\2012-02-11 GAMBAR IPAD 11.2.12\GAMBAR IPAD 11.2.12 118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79463"/>
            <a:ext cx="4176464" cy="4525963"/>
          </a:xfrm>
          <a:prstGeom prst="rect">
            <a:avLst/>
          </a:prstGeom>
          <a:noFill/>
        </p:spPr>
      </p:pic>
      <p:pic>
        <p:nvPicPr>
          <p:cNvPr id="19459" name="Picture 3" descr="C:\Users\Bazilah\Pictures\2012-02-11 GAMBAR IPAD 11.2.12\GAMBAR IPAD 11.2.12 11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1980" y="715964"/>
            <a:ext cx="4392488" cy="460851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5314951"/>
            <a:ext cx="86106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</a:rPr>
              <a:t>MASS MEDIA COVERAGE</a:t>
            </a:r>
          </a:p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</a:rPr>
              <a:t>MINI BUTTERFLY FARM</a:t>
            </a:r>
            <a:endParaRPr lang="en-MY" sz="4000" b="1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63" y="176213"/>
            <a:ext cx="7315200" cy="7143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130F11"/>
                </a:solidFill>
                <a:latin typeface="Berlin Sans FB Demi" pitchFamily="34" charset="0"/>
              </a:rPr>
              <a:t>INFO GREEN CENTRE</a:t>
            </a:r>
            <a:br>
              <a:rPr lang="en-US" dirty="0">
                <a:solidFill>
                  <a:srgbClr val="130F11"/>
                </a:solidFill>
                <a:latin typeface="Berlin Sans FB Demi" pitchFamily="34" charset="0"/>
              </a:rPr>
            </a:br>
            <a:endParaRPr lang="en-US" dirty="0">
              <a:solidFill>
                <a:srgbClr val="130F11"/>
              </a:solidFill>
              <a:latin typeface="Berlin Sans FB Dem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977606" y="375020"/>
            <a:ext cx="3910807" cy="28237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lum/>
          </a:blip>
          <a:stretch>
            <a:fillRect/>
          </a:stretch>
        </p:blipFill>
        <p:spPr>
          <a:xfrm>
            <a:off x="457200" y="3577988"/>
            <a:ext cx="4040187" cy="2857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C:\Users\PSV\Desktop\gambar 19 okt 2012\info green\SAM_035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399"/>
            <a:ext cx="4191000" cy="2809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C:\Users\PSV\Desktop\gambar 19 okt 2012\info green\SAM_0426.JPG"/>
          <p:cNvPicPr/>
          <p:nvPr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06" y="3577988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blinds dir="vert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041" y="427037"/>
            <a:ext cx="7315200" cy="71596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srgbClr val="130F11"/>
                </a:solidFill>
                <a:latin typeface="Berlin Sans FB Demi" pitchFamily="34" charset="0"/>
              </a:rPr>
              <a:t>NOTICE BOARD</a:t>
            </a:r>
            <a:br>
              <a:rPr lang="en-US" dirty="0">
                <a:solidFill>
                  <a:srgbClr val="130F11"/>
                </a:solidFill>
                <a:latin typeface="Berlin Sans FB Demi" pitchFamily="34" charset="0"/>
              </a:rPr>
            </a:br>
            <a:endParaRPr lang="en-US" dirty="0">
              <a:solidFill>
                <a:srgbClr val="130F11"/>
              </a:solidFill>
              <a:latin typeface="Berlin Sans FB Demi" pitchFamily="34" charset="0"/>
            </a:endParaRPr>
          </a:p>
        </p:txBody>
      </p:sp>
      <p:pic>
        <p:nvPicPr>
          <p:cNvPr id="102403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lum/>
          </a:blip>
          <a:srcRect/>
          <a:stretch>
            <a:fillRect/>
          </a:stretch>
        </p:blipFill>
        <p:spPr>
          <a:xfrm>
            <a:off x="533400" y="1225550"/>
            <a:ext cx="3848100" cy="5130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04" name="Picture 5"/>
          <p:cNvPicPr>
            <a:picLocks noChangeAspect="1"/>
          </p:cNvPicPr>
          <p:nvPr/>
        </p:nvPicPr>
        <p:blipFill>
          <a:blip r:embed="rId4">
            <a:lum/>
          </a:blip>
          <a:srcRect/>
          <a:stretch>
            <a:fillRect/>
          </a:stretch>
        </p:blipFill>
        <p:spPr bwMode="auto">
          <a:xfrm>
            <a:off x="4800600" y="1249363"/>
            <a:ext cx="3657600" cy="5181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heck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0" y="476250"/>
            <a:ext cx="8675688" cy="715963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rgbClr val="200F02"/>
                </a:solidFill>
                <a:latin typeface="Berlin Sans FB Demi" pitchFamily="34" charset="0"/>
              </a:rPr>
              <a:t>ECO SCHOOL PLEDGE
</a:t>
            </a:r>
            <a:endParaRPr lang="en-MY" dirty="0">
              <a:solidFill>
                <a:srgbClr val="200F02"/>
              </a:solidFill>
              <a:latin typeface="Berlin Sans FB Demi" pitchFamily="34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23850" y="1295400"/>
            <a:ext cx="8439150" cy="45227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000" dirty="0"/>
              <a:t>    </a:t>
            </a:r>
          </a:p>
          <a:p>
            <a:pPr eaLnBrk="1" hangingPunct="1">
              <a:buFontTx/>
              <a:buNone/>
            </a:pPr>
            <a:r>
              <a:rPr lang="en-US" sz="2000" i="1" dirty="0">
                <a:solidFill>
                  <a:srgbClr val="200F02"/>
                </a:solidFill>
              </a:rPr>
              <a:t>     </a:t>
            </a:r>
            <a:r>
              <a:rPr lang="en-US" sz="2400" i="1" dirty="0">
                <a:solidFill>
                  <a:srgbClr val="200F02"/>
                </a:solidFill>
              </a:rPr>
              <a:t>At Datuk Onn Secondary School, we pledge to:</a:t>
            </a:r>
          </a:p>
          <a:p>
            <a:pPr eaLnBrk="1" hangingPunct="1">
              <a:buFontTx/>
              <a:buNone/>
            </a:pPr>
            <a:endParaRPr lang="en-US" sz="2400" i="1" dirty="0">
              <a:solidFill>
                <a:srgbClr val="200F02"/>
              </a:solidFill>
            </a:endParaRPr>
          </a:p>
          <a:p>
            <a:pPr eaLnBrk="1" hangingPunct="1">
              <a:buFontTx/>
              <a:buNone/>
            </a:pPr>
            <a:r>
              <a:rPr lang="en-US" sz="2400" i="1" dirty="0">
                <a:solidFill>
                  <a:srgbClr val="200F02"/>
                </a:solidFill>
              </a:rPr>
              <a:t> 1. Maintain and ensure the cleanliness of the school surroundings.</a:t>
            </a:r>
          </a:p>
          <a:p>
            <a:pPr eaLnBrk="1" hangingPunct="1">
              <a:buFontTx/>
              <a:buNone/>
            </a:pPr>
            <a:r>
              <a:rPr lang="en-US" sz="2400" i="1" dirty="0">
                <a:solidFill>
                  <a:srgbClr val="200F02"/>
                </a:solidFill>
              </a:rPr>
              <a:t> 2. Practice7R.</a:t>
            </a:r>
          </a:p>
          <a:p>
            <a:pPr eaLnBrk="1" hangingPunct="1">
              <a:buFontTx/>
              <a:buNone/>
            </a:pPr>
            <a:r>
              <a:rPr lang="en-US" sz="2400" i="1" dirty="0">
                <a:solidFill>
                  <a:srgbClr val="200F02"/>
                </a:solidFill>
              </a:rPr>
              <a:t> 3. Support all sustainable school </a:t>
            </a:r>
            <a:r>
              <a:rPr lang="en-US" sz="2400" i="1" dirty="0" err="1">
                <a:solidFill>
                  <a:srgbClr val="200F02"/>
                </a:solidFill>
              </a:rPr>
              <a:t>programmes</a:t>
            </a:r>
            <a:r>
              <a:rPr lang="en-US" sz="2400" i="1" dirty="0">
                <a:solidFill>
                  <a:srgbClr val="200F02"/>
                </a:solidFill>
              </a:rPr>
              <a:t>.</a:t>
            </a:r>
          </a:p>
          <a:p>
            <a:pPr eaLnBrk="1" hangingPunct="1">
              <a:buFontTx/>
              <a:buNone/>
            </a:pPr>
            <a:r>
              <a:rPr lang="en-US" sz="2400" i="1" dirty="0">
                <a:solidFill>
                  <a:srgbClr val="200F02"/>
                </a:solidFill>
              </a:rPr>
              <a:t> 4.Transform our school into a school in the park. </a:t>
            </a:r>
          </a:p>
          <a:p>
            <a:pPr eaLnBrk="1" hangingPunct="1">
              <a:buFontTx/>
              <a:buNone/>
            </a:pPr>
            <a:endParaRPr lang="en-MY" sz="2400" i="1" dirty="0">
              <a:solidFill>
                <a:srgbClr val="200F02"/>
              </a:solidFill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>
          <a:xfrm>
            <a:off x="914400" y="-609600"/>
            <a:ext cx="7543800" cy="1905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hangingPunct="1"/>
            <a:br>
              <a:rPr lang="en-US" dirty="0">
                <a:solidFill>
                  <a:srgbClr val="130F11"/>
                </a:solidFill>
                <a:latin typeface="Berlin Sans FB Demi" pitchFamily="34" charset="0"/>
              </a:rPr>
            </a:br>
            <a:r>
              <a:rPr lang="en-US" dirty="0">
                <a:solidFill>
                  <a:srgbClr val="130F11"/>
                </a:solidFill>
                <a:latin typeface="Berlin Sans FB Demi" pitchFamily="34" charset="0"/>
              </a:rPr>
              <a:t>GREEN SUSTAINABLE CORNER IN EACH CLASSROOM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55" y="1506940"/>
            <a:ext cx="3915697" cy="44958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52" y="1480782"/>
            <a:ext cx="4673600" cy="4495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295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600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30F1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EACH BLOCK NAMED USING </a:t>
            </a:r>
            <a:br>
              <a:rPr lang="en-US" sz="3600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30F1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n-US" sz="3600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30F1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FLOWER NAMES</a:t>
            </a:r>
            <a:endParaRPr lang="en-MY" sz="3600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130F1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10595" name="Text Placeholder 2"/>
          <p:cNvSpPr>
            <a:spLocks noGrp="1"/>
          </p:cNvSpPr>
          <p:nvPr>
            <p:ph type="body" idx="1"/>
          </p:nvPr>
        </p:nvSpPr>
        <p:spPr>
          <a:xfrm>
            <a:off x="0" y="2092325"/>
            <a:ext cx="7604125" cy="3227388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2060"/>
                </a:solidFill>
                <a:latin typeface="Arial Black" pitchFamily="34" charset="0"/>
                <a:ea typeface="华文细黑"/>
                <a:cs typeface="华文细黑"/>
              </a:rPr>
              <a:t>BLOK A – ARONIA</a:t>
            </a:r>
          </a:p>
          <a:p>
            <a:pPr eaLnBrk="1" hangingPunct="1"/>
            <a:r>
              <a:rPr lang="en-US" dirty="0">
                <a:solidFill>
                  <a:srgbClr val="002060"/>
                </a:solidFill>
                <a:latin typeface="Arial Black" pitchFamily="34" charset="0"/>
                <a:ea typeface="华文细黑"/>
                <a:cs typeface="华文细黑"/>
              </a:rPr>
              <a:t>BLOK B – BEGONIA</a:t>
            </a:r>
          </a:p>
          <a:p>
            <a:pPr eaLnBrk="1" hangingPunct="1"/>
            <a:r>
              <a:rPr lang="en-US" dirty="0">
                <a:solidFill>
                  <a:srgbClr val="002060"/>
                </a:solidFill>
                <a:latin typeface="Arial Black" pitchFamily="34" charset="0"/>
                <a:ea typeface="华文细黑"/>
                <a:cs typeface="华文细黑"/>
              </a:rPr>
              <a:t>BLOK C – CASTEANIA</a:t>
            </a:r>
          </a:p>
          <a:p>
            <a:pPr eaLnBrk="1" hangingPunct="1"/>
            <a:r>
              <a:rPr lang="en-US" dirty="0">
                <a:solidFill>
                  <a:srgbClr val="002060"/>
                </a:solidFill>
                <a:latin typeface="Arial Black" pitchFamily="34" charset="0"/>
                <a:ea typeface="华文细黑"/>
                <a:cs typeface="华文细黑"/>
              </a:rPr>
              <a:t>BLOK D – DARWINIA</a:t>
            </a:r>
          </a:p>
          <a:p>
            <a:pPr eaLnBrk="1" hangingPunct="1"/>
            <a:r>
              <a:rPr lang="en-US" dirty="0">
                <a:solidFill>
                  <a:srgbClr val="002060"/>
                </a:solidFill>
                <a:latin typeface="Arial Black" pitchFamily="34" charset="0"/>
                <a:ea typeface="华文细黑"/>
                <a:cs typeface="华文细黑"/>
              </a:rPr>
              <a:t>BLOK E – EUGENIA</a:t>
            </a:r>
          </a:p>
          <a:p>
            <a:pPr eaLnBrk="1" hangingPunct="1"/>
            <a:r>
              <a:rPr lang="en-US" dirty="0">
                <a:solidFill>
                  <a:srgbClr val="002060"/>
                </a:solidFill>
                <a:latin typeface="Arial Black" pitchFamily="34" charset="0"/>
                <a:ea typeface="华文细黑"/>
                <a:cs typeface="华文细黑"/>
              </a:rPr>
              <a:t>BLOK F – FITTONIA</a:t>
            </a:r>
          </a:p>
          <a:p>
            <a:pPr eaLnBrk="1" hangingPunct="1"/>
            <a:r>
              <a:rPr lang="en-US" dirty="0">
                <a:solidFill>
                  <a:srgbClr val="002060"/>
                </a:solidFill>
                <a:latin typeface="Arial Black" pitchFamily="34" charset="0"/>
                <a:ea typeface="华文细黑"/>
                <a:cs typeface="华文细黑"/>
              </a:rPr>
              <a:t>BLOK G – GARCINIA</a:t>
            </a:r>
          </a:p>
          <a:p>
            <a:pPr eaLnBrk="1" hangingPunct="1"/>
            <a:r>
              <a:rPr lang="en-US" dirty="0">
                <a:solidFill>
                  <a:srgbClr val="002060"/>
                </a:solidFill>
                <a:latin typeface="Arial Black" pitchFamily="34" charset="0"/>
                <a:ea typeface="华文细黑"/>
                <a:cs typeface="华文细黑"/>
              </a:rPr>
              <a:t>BLOK H - HELICONIA</a:t>
            </a:r>
          </a:p>
          <a:p>
            <a:pPr eaLnBrk="1" hangingPunct="1"/>
            <a:endParaRPr lang="en-MY" dirty="0">
              <a:solidFill>
                <a:srgbClr val="002060"/>
              </a:solidFill>
              <a:ea typeface="华文细黑"/>
              <a:cs typeface="华文细黑"/>
            </a:endParaRPr>
          </a:p>
        </p:txBody>
      </p:sp>
      <p:pic>
        <p:nvPicPr>
          <p:cNvPr id="4" name="Picture 3" descr="DSC_0209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5943600" y="3940175"/>
            <a:ext cx="2971800" cy="2757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831075"/>
            <a:ext cx="3962400" cy="30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ctrTitle"/>
          </p:nvPr>
        </p:nvSpPr>
        <p:spPr>
          <a:xfrm>
            <a:off x="152400" y="-152400"/>
            <a:ext cx="8305800" cy="1619250"/>
          </a:xfrm>
          <a:solidFill>
            <a:srgbClr val="FFFF00"/>
          </a:solidFill>
        </p:spPr>
        <p:txBody>
          <a:bodyPr/>
          <a:lstStyle/>
          <a:p>
            <a:pPr algn="l" eaLnBrk="1" hangingPunct="1"/>
            <a:r>
              <a:rPr lang="en-US" sz="4000" dirty="0">
                <a:solidFill>
                  <a:srgbClr val="130F11"/>
                </a:solidFill>
                <a:latin typeface="Berlin Sans FB Demi" pitchFamily="34" charset="0"/>
              </a:rPr>
              <a:t>ACHIEVEMENTS &amp; RECOGNITIONS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8610600" cy="598360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90600"/>
            <a:ext cx="7315200" cy="4191000"/>
          </a:xfrm>
        </p:spPr>
        <p:txBody>
          <a:bodyPr/>
          <a:lstStyle/>
          <a:p>
            <a:pPr lvl="1">
              <a:buFont typeface="Arial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pic>
        <p:nvPicPr>
          <p:cNvPr id="4" name="Picture 3" descr="C:\Users\fasya\Desktop\20140621_124549.jpg"/>
          <p:cNvPicPr/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152400" y="990600"/>
            <a:ext cx="2743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" y="3048000"/>
            <a:ext cx="32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CHAMPION IN GREEN RESIDENTIAL MODEL COMPETITION 2014</a:t>
            </a:r>
          </a:p>
        </p:txBody>
      </p:sp>
      <p:pic>
        <p:nvPicPr>
          <p:cNvPr id="6" name="graphics11"/>
          <p:cNvPicPr/>
          <p:nvPr/>
        </p:nvPicPr>
        <p:blipFill>
          <a:blip r:embed="rId4">
            <a:alphaModFix/>
            <a:lum/>
          </a:blip>
          <a:srcRect l="25684" t="11740" r="7579"/>
          <a:stretch>
            <a:fillRect/>
          </a:stretch>
        </p:blipFill>
        <p:spPr>
          <a:xfrm>
            <a:off x="6400800" y="1066800"/>
            <a:ext cx="2163348" cy="1752600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7" name="graphics12"/>
          <p:cNvPicPr/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3962400" y="1066800"/>
            <a:ext cx="2286000" cy="1786950"/>
          </a:xfrm>
          <a:prstGeom prst="rect">
            <a:avLst/>
          </a:prstGeom>
          <a:ln>
            <a:noFill/>
            <a:prstDash/>
          </a:ln>
        </p:spPr>
      </p:pic>
      <p:sp>
        <p:nvSpPr>
          <p:cNvPr id="8" name="Rectangle 7"/>
          <p:cNvSpPr/>
          <p:nvPr/>
        </p:nvSpPr>
        <p:spPr>
          <a:xfrm>
            <a:off x="4038600" y="28956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ms-MY" b="1" dirty="0">
                <a:solidFill>
                  <a:schemeClr val="bg1">
                    <a:lumMod val="10000"/>
                  </a:schemeClr>
                </a:solidFill>
              </a:rPr>
              <a:t>ASIAN YOUNG INVENTORS</a:t>
            </a:r>
          </a:p>
          <a:p>
            <a:pPr algn="ctr"/>
            <a:r>
              <a:rPr lang="ms-MY" b="1" dirty="0">
                <a:solidFill>
                  <a:schemeClr val="bg1">
                    <a:lumMod val="10000"/>
                  </a:schemeClr>
                </a:solidFill>
              </a:rPr>
              <a:t>EXHIBITION 2014 </a:t>
            </a:r>
          </a:p>
          <a:p>
            <a:pPr algn="ctr"/>
            <a:r>
              <a:rPr lang="ms-MY" b="1" dirty="0">
                <a:solidFill>
                  <a:schemeClr val="bg1">
                    <a:lumMod val="10000"/>
                  </a:schemeClr>
                </a:solidFill>
              </a:rPr>
              <a:t>SPECIAL AWARD &amp; GOLD MEDAL FOR  GREEN INCINERATOR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9" name="Picture 8" descr="C:\Users\Asus\Documents\gambar akt. 2014\gambar akt. 2014\lompat tali sunsine\DSC02942.JPG"/>
          <p:cNvPicPr/>
          <p:nvPr/>
        </p:nvPicPr>
        <p:blipFill>
          <a:blip r:embed="rId6" cstate="print">
            <a:lum/>
          </a:blip>
          <a:srcRect/>
          <a:stretch>
            <a:fillRect/>
          </a:stretch>
        </p:blipFill>
        <p:spPr bwMode="auto">
          <a:xfrm>
            <a:off x="228600" y="4114800"/>
            <a:ext cx="3581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241369" y="4591199"/>
            <a:ext cx="3810000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PENANG STATE LEVEL</a:t>
            </a:r>
          </a:p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ROPE JUMP</a:t>
            </a:r>
          </a:p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IN CONJUNCTION WITH</a:t>
            </a:r>
          </a:p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THE FITNESS CARNIVAL ORGANIZED BY DEPARTMENT OF YOUTH AND SPORTS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user\Local Settings\Temp\image5.JPG"/>
          <p:cNvPicPr/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381000" y="381000"/>
            <a:ext cx="3810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4495800" y="1371600"/>
            <a:ext cx="4267200" cy="13716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SILVER,  GOLD</a:t>
            </a:r>
          </a:p>
          <a:p>
            <a:pPr algn="ctr"/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 YOUNG</a:t>
            </a:r>
          </a:p>
          <a:p>
            <a:pPr algn="ctr"/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INVENTORS COMPETITION 2015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05505" name="Picture 6" descr="C:\Documents and Settings\user\My Documents\My Pictures\Picture\Picture 021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457200" y="3810000"/>
            <a:ext cx="38826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4572000" y="4267200"/>
            <a:ext cx="4267200" cy="13716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SILVER,  GOLD</a:t>
            </a:r>
          </a:p>
          <a:p>
            <a:pPr algn="ctr">
              <a:spcAft>
                <a:spcPts val="0"/>
              </a:spcAft>
            </a:pPr>
            <a:r>
              <a:rPr lang="en-US" sz="1400" b="1" dirty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 INOVATION COMPETITION</a:t>
            </a:r>
          </a:p>
          <a:p>
            <a:pPr algn="ctr">
              <a:spcAft>
                <a:spcPts val="0"/>
              </a:spcAft>
            </a:pPr>
            <a:r>
              <a:rPr lang="en-US" sz="1400" b="1" dirty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`TRASH TO  TREASURE` 2015  </a:t>
            </a:r>
          </a:p>
          <a:p>
            <a:pPr algn="ctr">
              <a:spcAft>
                <a:spcPts val="0"/>
              </a:spcAft>
            </a:pPr>
            <a:r>
              <a:rPr lang="en-US" sz="1400" b="1" dirty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  <a:ea typeface="MS Mincho"/>
                <a:cs typeface="Times New Roman"/>
              </a:rPr>
              <a:t>NATIONAL LEVEL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28600" y="5181600"/>
            <a:ext cx="7620000" cy="14478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BEST HIGH SCHOOL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  8</a:t>
            </a:r>
            <a:r>
              <a:rPr kumimoji="0" lang="en-US" sz="2400" b="1" i="0" u="none" strike="noStrike" cap="none" normalizeH="0" baseline="3000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TH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 INTERNATIONAL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Arial" charset="0"/>
              </a:rPr>
              <a:t>STUDENT BASED CONFERENCE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104828" y="242807"/>
            <a:ext cx="3905571" cy="12192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ASEAN KOREAN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PARTNERSHIP JULY 2015</a:t>
            </a:r>
          </a:p>
        </p:txBody>
      </p:sp>
      <p:pic>
        <p:nvPicPr>
          <p:cNvPr id="6" name="Picture 5" descr="E:\2015 ASEAN-Korea Partnership Academy of ESD\2015 ESD Workshop\IMG_3293.JPG"/>
          <p:cNvPicPr/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152400" y="0"/>
            <a:ext cx="2667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4028268" y="3567193"/>
            <a:ext cx="3886200" cy="9906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 KNOWLEDGE  TRANSFER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PROGRAMME GRANT 2015-2017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8" name="Picture 7" descr="DSC_0048.JP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228600" y="3124200"/>
            <a:ext cx="3048000" cy="1970781"/>
          </a:xfrm>
          <a:prstGeom prst="rect">
            <a:avLst/>
          </a:prstGeom>
        </p:spPr>
      </p:pic>
      <p:pic>
        <p:nvPicPr>
          <p:cNvPr id="9" name="Content Placeholder 3" descr="20141108_122646.jpg"/>
          <p:cNvPicPr>
            <a:picLocks noChangeAspect="1"/>
          </p:cNvPicPr>
          <p:nvPr/>
        </p:nvPicPr>
        <p:blipFill>
          <a:blip r:embed="rId5" cstate="print">
            <a:lum/>
          </a:blip>
          <a:stretch>
            <a:fillRect/>
          </a:stretch>
        </p:blipFill>
        <p:spPr bwMode="auto">
          <a:xfrm>
            <a:off x="6210564" y="1447800"/>
            <a:ext cx="2933436" cy="176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 bwMode="auto">
          <a:xfrm>
            <a:off x="1295400" y="2198677"/>
            <a:ext cx="4768767" cy="7620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CHAMPION IN WATER QUIZ COMPETITION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8038"/>
            <a:ext cx="7924800" cy="715962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MY" b="1" dirty="0"/>
              <a:t>GREEN FLAG AWARD 2018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1562100"/>
            <a:ext cx="3700150" cy="4200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4" y="1628903"/>
            <a:ext cx="4216839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788" y="4248406"/>
            <a:ext cx="3335067" cy="2472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46457" y="3696185"/>
            <a:ext cx="2510868" cy="33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9110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ro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2743200"/>
            <a:ext cx="70866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THANK YOU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werpoint-template-24">
  <a:themeElements>
    <a:clrScheme name="">
      <a:dk1>
        <a:srgbClr val="4D4D4D"/>
      </a:dk1>
      <a:lt1>
        <a:srgbClr val="EAEAEA"/>
      </a:lt1>
      <a:dk2>
        <a:srgbClr val="4D4D4D"/>
      </a:dk2>
      <a:lt2>
        <a:srgbClr val="0890FE"/>
      </a:lt2>
      <a:accent1>
        <a:srgbClr val="21A1FF"/>
      </a:accent1>
      <a:accent2>
        <a:srgbClr val="3CB1EB"/>
      </a:accent2>
      <a:accent3>
        <a:srgbClr val="F3F3F3"/>
      </a:accent3>
      <a:accent4>
        <a:srgbClr val="404040"/>
      </a:accent4>
      <a:accent5>
        <a:srgbClr val="ABCDFF"/>
      </a:accent5>
      <a:accent6>
        <a:srgbClr val="35A0D5"/>
      </a:accent6>
      <a:hlink>
        <a:srgbClr val="69A400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MY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MY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246DD8"/>
        </a:lt2>
        <a:accent1>
          <a:srgbClr val="2FC5F1"/>
        </a:accent1>
        <a:accent2>
          <a:srgbClr val="218DEB"/>
        </a:accent2>
        <a:accent3>
          <a:srgbClr val="FFFFFF"/>
        </a:accent3>
        <a:accent4>
          <a:srgbClr val="404040"/>
        </a:accent4>
        <a:accent5>
          <a:srgbClr val="ADDFF7"/>
        </a:accent5>
        <a:accent6>
          <a:srgbClr val="1D7FD5"/>
        </a:accent6>
        <a:hlink>
          <a:srgbClr val="39A1E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4377BA"/>
        </a:lt2>
        <a:accent1>
          <a:srgbClr val="5793D1"/>
        </a:accent1>
        <a:accent2>
          <a:srgbClr val="5FA2DB"/>
        </a:accent2>
        <a:accent3>
          <a:srgbClr val="FFFFFF"/>
        </a:accent3>
        <a:accent4>
          <a:srgbClr val="404040"/>
        </a:accent4>
        <a:accent5>
          <a:srgbClr val="B4C8E5"/>
        </a:accent5>
        <a:accent6>
          <a:srgbClr val="5592C6"/>
        </a:accent6>
        <a:hlink>
          <a:srgbClr val="68AEE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0067B5"/>
        </a:lt2>
        <a:accent1>
          <a:srgbClr val="1881BF"/>
        </a:accent1>
        <a:accent2>
          <a:srgbClr val="39B0DA"/>
        </a:accent2>
        <a:accent3>
          <a:srgbClr val="FFFFFF"/>
        </a:accent3>
        <a:accent4>
          <a:srgbClr val="404040"/>
        </a:accent4>
        <a:accent5>
          <a:srgbClr val="ABC1DC"/>
        </a:accent5>
        <a:accent6>
          <a:srgbClr val="339FC5"/>
        </a:accent6>
        <a:hlink>
          <a:srgbClr val="40B0D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026788"/>
        </a:lt2>
        <a:accent1>
          <a:srgbClr val="0089B3"/>
        </a:accent1>
        <a:accent2>
          <a:srgbClr val="01A2CE"/>
        </a:accent2>
        <a:accent3>
          <a:srgbClr val="FFFFFF"/>
        </a:accent3>
        <a:accent4>
          <a:srgbClr val="404040"/>
        </a:accent4>
        <a:accent5>
          <a:srgbClr val="AAC4D6"/>
        </a:accent5>
        <a:accent6>
          <a:srgbClr val="0192BA"/>
        </a:accent6>
        <a:hlink>
          <a:srgbClr val="01B3D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036CB7"/>
        </a:lt2>
        <a:accent1>
          <a:srgbClr val="1878BD"/>
        </a:accent1>
        <a:accent2>
          <a:srgbClr val="3E8EC8"/>
        </a:accent2>
        <a:accent3>
          <a:srgbClr val="FFFFFF"/>
        </a:accent3>
        <a:accent4>
          <a:srgbClr val="404040"/>
        </a:accent4>
        <a:accent5>
          <a:srgbClr val="ABBEDB"/>
        </a:accent5>
        <a:accent6>
          <a:srgbClr val="3780B5"/>
        </a:accent6>
        <a:hlink>
          <a:srgbClr val="559CC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036CB7"/>
        </a:lt2>
        <a:accent1>
          <a:srgbClr val="1878BD"/>
        </a:accent1>
        <a:accent2>
          <a:srgbClr val="3E8EC8"/>
        </a:accent2>
        <a:accent3>
          <a:srgbClr val="FFFFFF"/>
        </a:accent3>
        <a:accent4>
          <a:srgbClr val="404040"/>
        </a:accent4>
        <a:accent5>
          <a:srgbClr val="ABBEDB"/>
        </a:accent5>
        <a:accent6>
          <a:srgbClr val="3780B5"/>
        </a:accent6>
        <a:hlink>
          <a:srgbClr val="006AB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0084D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205EDC"/>
        </a:lt2>
        <a:accent1>
          <a:srgbClr val="3488E9"/>
        </a:accent1>
        <a:accent2>
          <a:srgbClr val="50B3F5"/>
        </a:accent2>
        <a:accent3>
          <a:srgbClr val="FFFFFF"/>
        </a:accent3>
        <a:accent4>
          <a:srgbClr val="404040"/>
        </a:accent4>
        <a:accent5>
          <a:srgbClr val="AEC3F2"/>
        </a:accent5>
        <a:accent6>
          <a:srgbClr val="48A2DE"/>
        </a:accent6>
        <a:hlink>
          <a:srgbClr val="65D4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189B9"/>
        </a:lt2>
        <a:accent1>
          <a:srgbClr val="0DA5C9"/>
        </a:accent1>
        <a:accent2>
          <a:srgbClr val="31AED5"/>
        </a:accent2>
        <a:accent3>
          <a:srgbClr val="FFFFFF"/>
        </a:accent3>
        <a:accent4>
          <a:srgbClr val="404040"/>
        </a:accent4>
        <a:accent5>
          <a:srgbClr val="AACFE1"/>
        </a:accent5>
        <a:accent6>
          <a:srgbClr val="2B9DC1"/>
        </a:accent6>
        <a:hlink>
          <a:srgbClr val="4AC9D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017CB9"/>
        </a:lt2>
        <a:accent1>
          <a:srgbClr val="078CCF"/>
        </a:accent1>
        <a:accent2>
          <a:srgbClr val="2AA5DC"/>
        </a:accent2>
        <a:accent3>
          <a:srgbClr val="FFFFFF"/>
        </a:accent3>
        <a:accent4>
          <a:srgbClr val="404040"/>
        </a:accent4>
        <a:accent5>
          <a:srgbClr val="AAC5E4"/>
        </a:accent5>
        <a:accent6>
          <a:srgbClr val="2595C7"/>
        </a:accent6>
        <a:hlink>
          <a:srgbClr val="49B8D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0890FE"/>
        </a:lt2>
        <a:accent1>
          <a:srgbClr val="21A1FF"/>
        </a:accent1>
        <a:accent2>
          <a:srgbClr val="3CB1EB"/>
        </a:accent2>
        <a:accent3>
          <a:srgbClr val="FFFFFF"/>
        </a:accent3>
        <a:accent4>
          <a:srgbClr val="404040"/>
        </a:accent4>
        <a:accent5>
          <a:srgbClr val="ABCDFF"/>
        </a:accent5>
        <a:accent6>
          <a:srgbClr val="35A0D5"/>
        </a:accent6>
        <a:hlink>
          <a:srgbClr val="60CAF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4D4D4D"/>
        </a:dk1>
        <a:lt1>
          <a:srgbClr val="FFFFFF"/>
        </a:lt1>
        <a:dk2>
          <a:srgbClr val="4D4D4D"/>
        </a:dk2>
        <a:lt2>
          <a:srgbClr val="0890FE"/>
        </a:lt2>
        <a:accent1>
          <a:srgbClr val="21A1FF"/>
        </a:accent1>
        <a:accent2>
          <a:srgbClr val="3CB1EB"/>
        </a:accent2>
        <a:accent3>
          <a:srgbClr val="FFFFFF"/>
        </a:accent3>
        <a:accent4>
          <a:srgbClr val="404040"/>
        </a:accent4>
        <a:accent5>
          <a:srgbClr val="ABCDFF"/>
        </a:accent5>
        <a:accent6>
          <a:srgbClr val="35A0D5"/>
        </a:accent6>
        <a:hlink>
          <a:srgbClr val="00A42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4D4D4D"/>
        </a:dk1>
        <a:lt1>
          <a:srgbClr val="FFFFFF"/>
        </a:lt1>
        <a:dk2>
          <a:srgbClr val="4D4D4D"/>
        </a:dk2>
        <a:lt2>
          <a:srgbClr val="0890FE"/>
        </a:lt2>
        <a:accent1>
          <a:srgbClr val="21A1FF"/>
        </a:accent1>
        <a:accent2>
          <a:srgbClr val="3CB1EB"/>
        </a:accent2>
        <a:accent3>
          <a:srgbClr val="FFFFFF"/>
        </a:accent3>
        <a:accent4>
          <a:srgbClr val="404040"/>
        </a:accent4>
        <a:accent5>
          <a:srgbClr val="ABCDFF"/>
        </a:accent5>
        <a:accent6>
          <a:srgbClr val="35A0D5"/>
        </a:accent6>
        <a:hlink>
          <a:srgbClr val="69A4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8604</TotalTime>
  <Words>1760</Words>
  <Application>Microsoft Office PowerPoint</Application>
  <PresentationFormat>On-screen Show (4:3)</PresentationFormat>
  <Paragraphs>525</Paragraphs>
  <Slides>97</Slides>
  <Notes>73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9" baseType="lpstr">
      <vt:lpstr>Arial</vt:lpstr>
      <vt:lpstr>Arial Black</vt:lpstr>
      <vt:lpstr>Baskerville Old Face</vt:lpstr>
      <vt:lpstr>Berlin Sans FB</vt:lpstr>
      <vt:lpstr>Berlin Sans FB Demi</vt:lpstr>
      <vt:lpstr>Bookman Old Style</vt:lpstr>
      <vt:lpstr>Calibri</vt:lpstr>
      <vt:lpstr>Comic Sans MS</vt:lpstr>
      <vt:lpstr>Microsoft Sans Serif</vt:lpstr>
      <vt:lpstr>Times New Roman</vt:lpstr>
      <vt:lpstr>powerpoint-template-24</vt:lpstr>
      <vt:lpstr>Document</vt:lpstr>
      <vt:lpstr> DATUK ONN SECONDARY SCHOOL THE CLUSTER SCHOOL OF EXCELLENCE </vt:lpstr>
      <vt:lpstr>SCHOOL LOCATION</vt:lpstr>
      <vt:lpstr>PowerPoint Presentation</vt:lpstr>
      <vt:lpstr>6 ASPECTS IN GREEN PRACTICES</vt:lpstr>
      <vt:lpstr>PowerPoint Presentation</vt:lpstr>
      <vt:lpstr>OBJECTIVES</vt:lpstr>
      <vt:lpstr>OBJECTIVES</vt:lpstr>
      <vt:lpstr> ECO SCHOOL LOGO INTERPRETATION</vt:lpstr>
      <vt:lpstr>ECO SCHOOL PLEDGE
</vt:lpstr>
      <vt:lpstr>A. PERANCANGAN DAN PENGURUSAN</vt:lpstr>
      <vt:lpstr>PowerPoint Presentation</vt:lpstr>
      <vt:lpstr>WAYS OF IMPLEMENTATION
</vt:lpstr>
      <vt:lpstr>MEETING FREQUENCY
</vt:lpstr>
      <vt:lpstr>PowerPoint Presentation</vt:lpstr>
      <vt:lpstr>PowerPoint Presentation</vt:lpstr>
      <vt:lpstr>PowerPoint Presentation</vt:lpstr>
      <vt:lpstr>PowerPoint Presentation</vt:lpstr>
      <vt:lpstr> ECO-Curriculum Mapping for Secondary School </vt:lpstr>
      <vt:lpstr>SUSTAINABLE EDUCATION ACROSS THE CURRICULUM </vt:lpstr>
      <vt:lpstr>PowerPoint Presentation</vt:lpstr>
      <vt:lpstr>PowerPoint Presentation</vt:lpstr>
      <vt:lpstr>INFRASTRUCTURE AND LEARNING STATIONS IN SMKDOB</vt:lpstr>
      <vt:lpstr>PowerPoint Presentation</vt:lpstr>
      <vt:lpstr>PowerPoint Presentation</vt:lpstr>
      <vt:lpstr>VERMICOMPOST</vt:lpstr>
      <vt:lpstr>PowerPoint Presentation</vt:lpstr>
      <vt:lpstr>PowerPoint Presentation</vt:lpstr>
      <vt:lpstr>NETWORKING</vt:lpstr>
      <vt:lpstr>SCHOOL ENVIRONMENTAL STUDIES</vt:lpstr>
      <vt:lpstr>PowerPoint Presentation</vt:lpstr>
      <vt:lpstr>PowerPoint Presentation</vt:lpstr>
      <vt:lpstr>PowerPoint Presentation</vt:lpstr>
      <vt:lpstr>ACTION PLAN</vt:lpstr>
      <vt:lpstr>MONITORING &amp; EVALUATION</vt:lpstr>
      <vt:lpstr>`0`-WASTE</vt:lpstr>
      <vt:lpstr>REUSE</vt:lpstr>
      <vt:lpstr>RECYCLE</vt:lpstr>
      <vt:lpstr>RETHINK-INNOVATION FROM RECYCLED ITEMS</vt:lpstr>
      <vt:lpstr>E-WASTE</vt:lpstr>
      <vt:lpstr>REDUCE</vt:lpstr>
      <vt:lpstr>INNOVATIONS OF COMPOSTING</vt:lpstr>
      <vt:lpstr>INNOVATIONS OF VERMICOMPOST</vt:lpstr>
      <vt:lpstr>CLEANING LIQUID-BIM</vt:lpstr>
      <vt:lpstr> SOAP MAKING ACTIVITY ORGANIZED BY  MATHEMATICS CLUB </vt:lpstr>
      <vt:lpstr>PowerPoint Presentation</vt:lpstr>
      <vt:lpstr>URBAN FARMING</vt:lpstr>
      <vt:lpstr>MINI BUTTERFLY FARM</vt:lpstr>
      <vt:lpstr>‘SCHOOL COMPOUND CLEAN UP ACTIVITY’ ORGANIZED BY  PARENTS AND TEACHERS ASSOCIATION(PTA)</vt:lpstr>
      <vt:lpstr>MUDBALL</vt:lpstr>
      <vt:lpstr>MUDBALL PROGRAM WITH THE COMMUNITY AT VISION PARK</vt:lpstr>
      <vt:lpstr>RAIN HARVESTING SYSTEM</vt:lpstr>
      <vt:lpstr>GREEN CAMP</vt:lpstr>
      <vt:lpstr>KNOWLEDGE TRANSFER PROGRAMME</vt:lpstr>
      <vt:lpstr>SAFETY AND CLEANLINESS</vt:lpstr>
      <vt:lpstr> REUSE  </vt:lpstr>
      <vt:lpstr>FIG TREE</vt:lpstr>
      <vt:lpstr>VERMICOMPOST WITH USM</vt:lpstr>
      <vt:lpstr>CARBON FOOT PRINT COMPETITION </vt:lpstr>
      <vt:lpstr>WATER  FOOTPRINT</vt:lpstr>
      <vt:lpstr>BEACH CLEAN UP</vt:lpstr>
      <vt:lpstr>GREEN INNOVATIONS</vt:lpstr>
      <vt:lpstr>PowerPoint Presentation</vt:lpstr>
      <vt:lpstr>COLLECTIONS </vt:lpstr>
      <vt:lpstr>REPORTS</vt:lpstr>
      <vt:lpstr>PowerPoint Presentation</vt:lpstr>
      <vt:lpstr>TOTE BAG 2021 ONLINE COMPETITION</vt:lpstr>
      <vt:lpstr>1 STUDENT 1 TREE 2021 ONLINE PROGRAM</vt:lpstr>
      <vt:lpstr> 2021 ONLINE NATURE PHOTOGRAPHY COMPETITION</vt:lpstr>
      <vt:lpstr>PowerPoint Presentation</vt:lpstr>
      <vt:lpstr>SCHOOL PROGRAM SDG CHALLENGE</vt:lpstr>
      <vt:lpstr>IMPACTS</vt:lpstr>
      <vt:lpstr>INNOVATION TRASH TO TREASURE-ROOF COOLER-NATIONAL LEVEL</vt:lpstr>
      <vt:lpstr> NATIONAL INNOVATION AND INVENTION COMPETITION </vt:lpstr>
      <vt:lpstr>  ORPHANAGE VISIT  </vt:lpstr>
      <vt:lpstr>WATER  CAMPAIGN</vt:lpstr>
      <vt:lpstr>ELECTRICITY CAMPAIGN</vt:lpstr>
      <vt:lpstr>NO PLASTIC CAMPAIGN</vt:lpstr>
      <vt:lpstr>NETWORKING WITH USM</vt:lpstr>
      <vt:lpstr>BENCHMARKING VISIT FROM UNIVERSITIES </vt:lpstr>
      <vt:lpstr>BENCHMARKING VISIT BY SMK BAKTI</vt:lpstr>
      <vt:lpstr>BENCHMARKING VISIT BY SMK LUNAS</vt:lpstr>
      <vt:lpstr>BENCHMARKING VISIT BY SMK  ELOPUTRA, SABAH</vt:lpstr>
      <vt:lpstr>LEARNING INVENTION WITH KDU</vt:lpstr>
      <vt:lpstr>EXHIBITION AT USM   7th ASIA PACIFIC MEETING AND INTERNATIONAL  SYMPOSIUM </vt:lpstr>
      <vt:lpstr>PowerPoint Presentation</vt:lpstr>
      <vt:lpstr>PowerPoint Presentation</vt:lpstr>
      <vt:lpstr>PowerPoint Presentation</vt:lpstr>
      <vt:lpstr>INFO GREEN CENTRE </vt:lpstr>
      <vt:lpstr>NOTICE BOARD </vt:lpstr>
      <vt:lpstr> GREEN SUSTAINABLE CORNER IN EACH CLASSROOM</vt:lpstr>
      <vt:lpstr>EACH BLOCK NAMED USING  FLOWER NAMES</vt:lpstr>
      <vt:lpstr>ACHIEVEMENTS &amp; RECOGNITIONS</vt:lpstr>
      <vt:lpstr>PowerPoint Presentation</vt:lpstr>
      <vt:lpstr>PowerPoint Presentation</vt:lpstr>
      <vt:lpstr>PowerPoint Presentation</vt:lpstr>
      <vt:lpstr>GREEN FLAG AWARD 2018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SMK DATO’ ONN BUTTERWORTH</dc:title>
  <dc:creator>user</dc:creator>
  <cp:lastModifiedBy>user</cp:lastModifiedBy>
  <cp:revision>636</cp:revision>
  <cp:lastPrinted>2018-05-22T23:59:03Z</cp:lastPrinted>
  <dcterms:created xsi:type="dcterms:W3CDTF">2012-10-15T04:56:42Z</dcterms:created>
  <dcterms:modified xsi:type="dcterms:W3CDTF">2021-09-21T07:04:58Z</dcterms:modified>
</cp:coreProperties>
</file>