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6" r:id="rId6"/>
    <p:sldId id="261" r:id="rId7"/>
    <p:sldId id="267" r:id="rId8"/>
    <p:sldId id="268" r:id="rId9"/>
    <p:sldId id="263" r:id="rId10"/>
    <p:sldId id="265" r:id="rId11"/>
    <p:sldId id="264"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88" autoAdjust="0"/>
    <p:restoredTop sz="94660"/>
  </p:normalViewPr>
  <p:slideViewPr>
    <p:cSldViewPr snapToGrid="0">
      <p:cViewPr varScale="1">
        <p:scale>
          <a:sx n="82" d="100"/>
          <a:sy n="82" d="100"/>
        </p:scale>
        <p:origin x="336" y="72"/>
      </p:cViewPr>
      <p:guideLst/>
    </p:cSldViewPr>
  </p:slideViewPr>
  <p:notesTextViewPr>
    <p:cViewPr>
      <p:scale>
        <a:sx n="1" d="1"/>
        <a:sy n="1" d="1"/>
      </p:scale>
      <p:origin x="0" y="0"/>
    </p:cViewPr>
  </p:notesTextViewPr>
  <p:sorterViewPr>
    <p:cViewPr>
      <p:scale>
        <a:sx n="100" d="100"/>
        <a:sy n="100" d="100"/>
      </p:scale>
      <p:origin x="0" y="-143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FAE71E-FD4D-D047-9DD3-61EB2057A169}" type="doc">
      <dgm:prSet loTypeId="urn:microsoft.com/office/officeart/2005/8/layout/vList5" loCatId="" qsTypeId="urn:microsoft.com/office/officeart/2005/8/quickstyle/3d2" qsCatId="3D" csTypeId="urn:microsoft.com/office/officeart/2005/8/colors/colorful1" csCatId="colorful" phldr="1"/>
      <dgm:spPr/>
      <dgm:t>
        <a:bodyPr/>
        <a:lstStyle/>
        <a:p>
          <a:endParaRPr lang="en-US"/>
        </a:p>
      </dgm:t>
    </dgm:pt>
    <dgm:pt modelId="{E92327E1-9CD5-1340-ACAF-E20A39CAAF9A}">
      <dgm:prSet phldrT="[Text]"/>
      <dgm:spPr/>
      <dgm:t>
        <a:bodyPr/>
        <a:lstStyle/>
        <a:p>
          <a:r>
            <a:rPr lang="en-US" dirty="0"/>
            <a:t>Reality</a:t>
          </a:r>
        </a:p>
      </dgm:t>
    </dgm:pt>
    <dgm:pt modelId="{A8F72B55-A3AB-B244-8E26-63BA66F41F80}" type="parTrans" cxnId="{4D66CE68-9579-1042-889C-F3319DD88B3E}">
      <dgm:prSet/>
      <dgm:spPr/>
      <dgm:t>
        <a:bodyPr/>
        <a:lstStyle/>
        <a:p>
          <a:endParaRPr lang="en-US"/>
        </a:p>
      </dgm:t>
    </dgm:pt>
    <dgm:pt modelId="{FB54A294-FDBC-F844-92E5-412EFD9C91D6}" type="sibTrans" cxnId="{4D66CE68-9579-1042-889C-F3319DD88B3E}">
      <dgm:prSet/>
      <dgm:spPr/>
      <dgm:t>
        <a:bodyPr/>
        <a:lstStyle/>
        <a:p>
          <a:endParaRPr lang="en-US"/>
        </a:p>
      </dgm:t>
    </dgm:pt>
    <dgm:pt modelId="{B5C204C0-2169-C74B-8CB9-15E2496C31B7}">
      <dgm:prSet phldrT="[Text]" custT="1"/>
      <dgm:spPr/>
      <dgm:t>
        <a:bodyPr/>
        <a:lstStyle/>
        <a:p>
          <a:r>
            <a:rPr lang="en-US" sz="1200" dirty="0"/>
            <a:t>“</a:t>
          </a:r>
          <a:r>
            <a:rPr lang="en-US" sz="1400" b="1" dirty="0"/>
            <a:t>When I went to the village last December, I noticed that there was no harmattan throughout my stay. Normally harmattan comes in December. I was told later that it rained in January in the village. This shows something is definitely wrong with the weather” </a:t>
          </a:r>
        </a:p>
      </dgm:t>
    </dgm:pt>
    <dgm:pt modelId="{E9C14670-5472-3346-8A74-C6D59A5A33D7}" type="parTrans" cxnId="{34144523-19C7-8E48-A2AC-18A844D865B6}">
      <dgm:prSet/>
      <dgm:spPr/>
      <dgm:t>
        <a:bodyPr/>
        <a:lstStyle/>
        <a:p>
          <a:endParaRPr lang="en-US"/>
        </a:p>
      </dgm:t>
    </dgm:pt>
    <dgm:pt modelId="{CE338546-4D93-5E45-A59A-3015366F015C}" type="sibTrans" cxnId="{34144523-19C7-8E48-A2AC-18A844D865B6}">
      <dgm:prSet/>
      <dgm:spPr/>
      <dgm:t>
        <a:bodyPr/>
        <a:lstStyle/>
        <a:p>
          <a:endParaRPr lang="en-US"/>
        </a:p>
      </dgm:t>
    </dgm:pt>
    <dgm:pt modelId="{19CDC279-052C-F34C-8BA8-E8D68E6477B9}">
      <dgm:prSet phldrT="[Text]" custT="1"/>
      <dgm:spPr/>
      <dgm:t>
        <a:bodyPr/>
        <a:lstStyle/>
        <a:p>
          <a:r>
            <a:rPr lang="en-US" sz="1400" b="1" dirty="0"/>
            <a:t>“People take more water because the weather is hot. You just have to keep hydrating your system’’</a:t>
          </a:r>
        </a:p>
      </dgm:t>
    </dgm:pt>
    <dgm:pt modelId="{0C0694FC-F378-5E45-9899-FD436CBB4B2B}" type="parTrans" cxnId="{1C6A517D-CEC2-294B-BF90-6FD0F3CD2A7A}">
      <dgm:prSet/>
      <dgm:spPr/>
      <dgm:t>
        <a:bodyPr/>
        <a:lstStyle/>
        <a:p>
          <a:endParaRPr lang="en-US"/>
        </a:p>
      </dgm:t>
    </dgm:pt>
    <dgm:pt modelId="{8053A0FA-E449-DF45-A5A5-52338A1678B1}" type="sibTrans" cxnId="{1C6A517D-CEC2-294B-BF90-6FD0F3CD2A7A}">
      <dgm:prSet/>
      <dgm:spPr/>
      <dgm:t>
        <a:bodyPr/>
        <a:lstStyle/>
        <a:p>
          <a:endParaRPr lang="en-US"/>
        </a:p>
      </dgm:t>
    </dgm:pt>
    <dgm:pt modelId="{A7E4C9D2-E3D8-1442-8691-F5450B69D332}">
      <dgm:prSet phldrT="[Text]"/>
      <dgm:spPr/>
      <dgm:t>
        <a:bodyPr/>
        <a:lstStyle/>
        <a:p>
          <a:r>
            <a:rPr lang="en-US" dirty="0"/>
            <a:t>Effects</a:t>
          </a:r>
        </a:p>
      </dgm:t>
    </dgm:pt>
    <dgm:pt modelId="{B90C0B90-6882-424A-8402-4912F3D243E0}" type="parTrans" cxnId="{3C9FAABF-53E9-B441-9638-808E9116A3C2}">
      <dgm:prSet/>
      <dgm:spPr/>
      <dgm:t>
        <a:bodyPr/>
        <a:lstStyle/>
        <a:p>
          <a:endParaRPr lang="en-US"/>
        </a:p>
      </dgm:t>
    </dgm:pt>
    <dgm:pt modelId="{8D99982C-5928-C640-96FF-A5E1EBF1A7A0}" type="sibTrans" cxnId="{3C9FAABF-53E9-B441-9638-808E9116A3C2}">
      <dgm:prSet/>
      <dgm:spPr/>
      <dgm:t>
        <a:bodyPr/>
        <a:lstStyle/>
        <a:p>
          <a:endParaRPr lang="en-US"/>
        </a:p>
      </dgm:t>
    </dgm:pt>
    <dgm:pt modelId="{B4C34426-DD1F-AC49-B5DC-15FFCA576A55}">
      <dgm:prSet phldrT="[Text]" custT="1"/>
      <dgm:spPr/>
      <dgm:t>
        <a:bodyPr/>
        <a:lstStyle/>
        <a:p>
          <a:pPr algn="just"/>
          <a:r>
            <a:rPr lang="en-US" sz="1400" b="1" dirty="0"/>
            <a:t>“As a woman with disability, it is very challenging for me when it rains I use two walking aids. I can’t hold an umbrella. So, when it rains, except someone follows me, I will be drenched. People without disabilities can easily shield themselves from the rains but it is difficult for someone with my kind of disability” </a:t>
          </a:r>
        </a:p>
      </dgm:t>
    </dgm:pt>
    <dgm:pt modelId="{8EF19027-2F43-254B-9B50-552C83807C93}" type="parTrans" cxnId="{C55B4849-57EB-0C46-9FE4-BA9AADE343B8}">
      <dgm:prSet/>
      <dgm:spPr/>
      <dgm:t>
        <a:bodyPr/>
        <a:lstStyle/>
        <a:p>
          <a:endParaRPr lang="en-US"/>
        </a:p>
      </dgm:t>
    </dgm:pt>
    <dgm:pt modelId="{0A4952D8-1F87-5D43-B2E7-192569D5EEF3}" type="sibTrans" cxnId="{C55B4849-57EB-0C46-9FE4-BA9AADE343B8}">
      <dgm:prSet/>
      <dgm:spPr/>
      <dgm:t>
        <a:bodyPr/>
        <a:lstStyle/>
        <a:p>
          <a:endParaRPr lang="en-US"/>
        </a:p>
      </dgm:t>
    </dgm:pt>
    <dgm:pt modelId="{ADC8C9B1-D127-5A41-BC43-A72266C1BF06}">
      <dgm:prSet phldrT="[Text]" custT="1"/>
      <dgm:spPr/>
      <dgm:t>
        <a:bodyPr/>
        <a:lstStyle/>
        <a:p>
          <a:pPr algn="just"/>
          <a:r>
            <a:rPr lang="en-US" sz="1400" b="1" dirty="0"/>
            <a:t>“Excessive rains caused by climate change affects my productivity at work. When it rains I have to depend on people because I use crutches. I also get undue sympathy from people. Sometimes I am advised to stay back at home meanwhile I have pending work in the office. I am also allergic to cold, and whenever I am beaten by the rains, I feel pains all over my body” </a:t>
          </a:r>
        </a:p>
      </dgm:t>
    </dgm:pt>
    <dgm:pt modelId="{12E2C25E-3499-594C-B7C8-BD6F780FFA06}" type="parTrans" cxnId="{DEA65808-F561-3641-B6F5-C58A3A97D185}">
      <dgm:prSet/>
      <dgm:spPr/>
      <dgm:t>
        <a:bodyPr/>
        <a:lstStyle/>
        <a:p>
          <a:endParaRPr lang="en-US"/>
        </a:p>
      </dgm:t>
    </dgm:pt>
    <dgm:pt modelId="{868891CD-9A59-E144-91E0-C75487E70E82}" type="sibTrans" cxnId="{DEA65808-F561-3641-B6F5-C58A3A97D185}">
      <dgm:prSet/>
      <dgm:spPr/>
      <dgm:t>
        <a:bodyPr/>
        <a:lstStyle/>
        <a:p>
          <a:endParaRPr lang="en-US"/>
        </a:p>
      </dgm:t>
    </dgm:pt>
    <dgm:pt modelId="{FD873EFD-22AB-4B4D-8A65-13E6BEF7A93F}">
      <dgm:prSet phldrT="[Text]"/>
      <dgm:spPr/>
      <dgm:t>
        <a:bodyPr/>
        <a:lstStyle/>
        <a:p>
          <a:r>
            <a:rPr lang="en-US" dirty="0"/>
            <a:t>Strategies</a:t>
          </a:r>
        </a:p>
      </dgm:t>
    </dgm:pt>
    <dgm:pt modelId="{CDD59D67-FC5E-7A4F-9254-E79322DBA87B}" type="parTrans" cxnId="{C2DB32BE-FBF2-3E4E-916B-086D49787C42}">
      <dgm:prSet/>
      <dgm:spPr/>
      <dgm:t>
        <a:bodyPr/>
        <a:lstStyle/>
        <a:p>
          <a:endParaRPr lang="en-US"/>
        </a:p>
      </dgm:t>
    </dgm:pt>
    <dgm:pt modelId="{EDE0DF19-63FE-2645-8EC7-A5BA0E0D98A6}" type="sibTrans" cxnId="{C2DB32BE-FBF2-3E4E-916B-086D49787C42}">
      <dgm:prSet/>
      <dgm:spPr/>
      <dgm:t>
        <a:bodyPr/>
        <a:lstStyle/>
        <a:p>
          <a:endParaRPr lang="en-US"/>
        </a:p>
      </dgm:t>
    </dgm:pt>
    <dgm:pt modelId="{EA938C3D-FF5E-7343-B5B4-39D164C3E718}">
      <dgm:prSet phldrT="[Text]"/>
      <dgm:spPr/>
      <dgm:t>
        <a:bodyPr/>
        <a:lstStyle/>
        <a:p>
          <a:r>
            <a:rPr lang="en-US" b="1" dirty="0"/>
            <a:t>There should be policies to protect people. Even the open grazing should have a limit. We need to constantly assess our food production level otherwise we will be heading towards famine.</a:t>
          </a:r>
        </a:p>
      </dgm:t>
    </dgm:pt>
    <dgm:pt modelId="{F20F04DE-8377-7E4D-8848-C14623B3F868}" type="parTrans" cxnId="{969862EE-AE03-114E-9797-E725361CFC01}">
      <dgm:prSet/>
      <dgm:spPr/>
      <dgm:t>
        <a:bodyPr/>
        <a:lstStyle/>
        <a:p>
          <a:endParaRPr lang="en-US"/>
        </a:p>
      </dgm:t>
    </dgm:pt>
    <dgm:pt modelId="{7655D7C1-FE5A-164D-B2D4-5E48850C4C5F}" type="sibTrans" cxnId="{969862EE-AE03-114E-9797-E725361CFC01}">
      <dgm:prSet/>
      <dgm:spPr/>
      <dgm:t>
        <a:bodyPr/>
        <a:lstStyle/>
        <a:p>
          <a:endParaRPr lang="en-US"/>
        </a:p>
      </dgm:t>
    </dgm:pt>
    <dgm:pt modelId="{395ACE52-D9DC-AB40-9469-71A673F064BC}">
      <dgm:prSet/>
      <dgm:spPr/>
      <dgm:t>
        <a:bodyPr/>
        <a:lstStyle/>
        <a:p>
          <a:r>
            <a:rPr lang="en-US" b="1" dirty="0"/>
            <a:t>“People with disabilities should be given a voice at all levels of decision making for climate change mitigation. No one can speak for them except themselves. </a:t>
          </a:r>
        </a:p>
      </dgm:t>
    </dgm:pt>
    <dgm:pt modelId="{1089C41C-10E9-F344-9015-53B28B808F14}" type="parTrans" cxnId="{840F4E03-C920-F34D-93F4-2D51A0C5B9FA}">
      <dgm:prSet/>
      <dgm:spPr/>
      <dgm:t>
        <a:bodyPr/>
        <a:lstStyle/>
        <a:p>
          <a:endParaRPr lang="en-US"/>
        </a:p>
      </dgm:t>
    </dgm:pt>
    <dgm:pt modelId="{082BCF44-A038-DB41-B2E4-3323AD1342F9}" type="sibTrans" cxnId="{840F4E03-C920-F34D-93F4-2D51A0C5B9FA}">
      <dgm:prSet/>
      <dgm:spPr/>
      <dgm:t>
        <a:bodyPr/>
        <a:lstStyle/>
        <a:p>
          <a:endParaRPr lang="en-US"/>
        </a:p>
      </dgm:t>
    </dgm:pt>
    <dgm:pt modelId="{B44DB5FE-A065-4A45-B2DC-A1BD0F574780}">
      <dgm:prSet phldrT="[Text]" custT="1"/>
      <dgm:spPr/>
      <dgm:t>
        <a:bodyPr/>
        <a:lstStyle/>
        <a:p>
          <a:endParaRPr lang="en-US" sz="1400" b="1" dirty="0"/>
        </a:p>
      </dgm:t>
    </dgm:pt>
    <dgm:pt modelId="{63AC2355-5E62-4581-8A00-7CFA65F00844}" type="parTrans" cxnId="{8C56D8EA-719F-4D0C-95D4-5634694F834F}">
      <dgm:prSet/>
      <dgm:spPr/>
      <dgm:t>
        <a:bodyPr/>
        <a:lstStyle/>
        <a:p>
          <a:endParaRPr lang="en-US"/>
        </a:p>
      </dgm:t>
    </dgm:pt>
    <dgm:pt modelId="{DF1BDF96-E236-42B3-AABD-D105A162327D}" type="sibTrans" cxnId="{8C56D8EA-719F-4D0C-95D4-5634694F834F}">
      <dgm:prSet/>
      <dgm:spPr/>
      <dgm:t>
        <a:bodyPr/>
        <a:lstStyle/>
        <a:p>
          <a:endParaRPr lang="en-US"/>
        </a:p>
      </dgm:t>
    </dgm:pt>
    <dgm:pt modelId="{E56A613D-7175-A645-A56F-C2035A2D613E}" type="pres">
      <dgm:prSet presAssocID="{85FAE71E-FD4D-D047-9DD3-61EB2057A169}" presName="Name0" presStyleCnt="0">
        <dgm:presLayoutVars>
          <dgm:dir/>
          <dgm:animLvl val="lvl"/>
          <dgm:resizeHandles val="exact"/>
        </dgm:presLayoutVars>
      </dgm:prSet>
      <dgm:spPr/>
    </dgm:pt>
    <dgm:pt modelId="{42FE138F-65DE-A242-A3F6-B52219E74A36}" type="pres">
      <dgm:prSet presAssocID="{E92327E1-9CD5-1340-ACAF-E20A39CAAF9A}" presName="linNode" presStyleCnt="0"/>
      <dgm:spPr/>
    </dgm:pt>
    <dgm:pt modelId="{7115E06B-B010-954E-BCBB-BE7D7B5ACD15}" type="pres">
      <dgm:prSet presAssocID="{E92327E1-9CD5-1340-ACAF-E20A39CAAF9A}" presName="parentText" presStyleLbl="node1" presStyleIdx="0" presStyleCnt="3" custScaleX="219400" custScaleY="76029" custLinFactNeighborX="-10128" custLinFactNeighborY="1777">
        <dgm:presLayoutVars>
          <dgm:chMax val="1"/>
          <dgm:bulletEnabled val="1"/>
        </dgm:presLayoutVars>
      </dgm:prSet>
      <dgm:spPr/>
    </dgm:pt>
    <dgm:pt modelId="{426B5CD3-7A73-6240-BE67-23B9A90B17DA}" type="pres">
      <dgm:prSet presAssocID="{E92327E1-9CD5-1340-ACAF-E20A39CAAF9A}" presName="descendantText" presStyleLbl="alignAccFollowNode1" presStyleIdx="0" presStyleCnt="3" custScaleX="798466" custScaleY="85227" custLinFactNeighborX="-19307" custLinFactNeighborY="-1481">
        <dgm:presLayoutVars>
          <dgm:bulletEnabled val="1"/>
        </dgm:presLayoutVars>
      </dgm:prSet>
      <dgm:spPr/>
    </dgm:pt>
    <dgm:pt modelId="{A15013A5-283F-E743-AB56-6120F66E5B76}" type="pres">
      <dgm:prSet presAssocID="{FB54A294-FDBC-F844-92E5-412EFD9C91D6}" presName="sp" presStyleCnt="0"/>
      <dgm:spPr/>
    </dgm:pt>
    <dgm:pt modelId="{7B2811A2-3243-FE4B-8E6D-3C81A54FBB9D}" type="pres">
      <dgm:prSet presAssocID="{A7E4C9D2-E3D8-1442-8691-F5450B69D332}" presName="linNode" presStyleCnt="0"/>
      <dgm:spPr/>
    </dgm:pt>
    <dgm:pt modelId="{31B5445C-CA00-5243-998D-CE5858D771CB}" type="pres">
      <dgm:prSet presAssocID="{A7E4C9D2-E3D8-1442-8691-F5450B69D332}" presName="parentText" presStyleLbl="node1" presStyleIdx="1" presStyleCnt="3" custScaleX="57232" custScaleY="75856" custLinFactNeighborX="222" custLinFactNeighborY="-2370">
        <dgm:presLayoutVars>
          <dgm:chMax val="1"/>
          <dgm:bulletEnabled val="1"/>
        </dgm:presLayoutVars>
      </dgm:prSet>
      <dgm:spPr/>
    </dgm:pt>
    <dgm:pt modelId="{A2283FB8-745B-9F4E-AC42-4B1D2BE4C2F0}" type="pres">
      <dgm:prSet presAssocID="{A7E4C9D2-E3D8-1442-8691-F5450B69D332}" presName="descendantText" presStyleLbl="alignAccFollowNode1" presStyleIdx="1" presStyleCnt="3" custScaleX="228378" custScaleY="111595" custLinFactNeighborX="-6311" custLinFactNeighborY="-1885">
        <dgm:presLayoutVars>
          <dgm:bulletEnabled val="1"/>
        </dgm:presLayoutVars>
      </dgm:prSet>
      <dgm:spPr/>
    </dgm:pt>
    <dgm:pt modelId="{93ED1713-8B63-6C43-8F25-3C80FC5A7154}" type="pres">
      <dgm:prSet presAssocID="{8D99982C-5928-C640-96FF-A5E1EBF1A7A0}" presName="sp" presStyleCnt="0"/>
      <dgm:spPr/>
    </dgm:pt>
    <dgm:pt modelId="{D962F778-104A-CC4A-82C4-8E31BE904E61}" type="pres">
      <dgm:prSet presAssocID="{FD873EFD-22AB-4B4D-8A65-13E6BEF7A93F}" presName="linNode" presStyleCnt="0"/>
      <dgm:spPr/>
    </dgm:pt>
    <dgm:pt modelId="{2D5DEE8E-CD8A-CE41-B193-143DF0117217}" type="pres">
      <dgm:prSet presAssocID="{FD873EFD-22AB-4B4D-8A65-13E6BEF7A93F}" presName="parentText" presStyleLbl="node1" presStyleIdx="2" presStyleCnt="3" custScaleX="42234" custScaleY="76874" custLinFactNeighborX="443" custLinFactNeighborY="-3513">
        <dgm:presLayoutVars>
          <dgm:chMax val="1"/>
          <dgm:bulletEnabled val="1"/>
        </dgm:presLayoutVars>
      </dgm:prSet>
      <dgm:spPr/>
    </dgm:pt>
    <dgm:pt modelId="{EDFB0B89-8F98-D545-84CD-72596F6DD802}" type="pres">
      <dgm:prSet presAssocID="{FD873EFD-22AB-4B4D-8A65-13E6BEF7A93F}" presName="descendantText" presStyleLbl="alignAccFollowNode1" presStyleIdx="2" presStyleCnt="3" custScaleX="134809" custScaleY="80476" custLinFactNeighborX="29445" custLinFactNeighborY="-2803">
        <dgm:presLayoutVars>
          <dgm:bulletEnabled val="1"/>
        </dgm:presLayoutVars>
      </dgm:prSet>
      <dgm:spPr/>
    </dgm:pt>
  </dgm:ptLst>
  <dgm:cxnLst>
    <dgm:cxn modelId="{8CFBDE01-EBE1-5643-BCA7-D2275FC6A956}" type="presOf" srcId="{B4C34426-DD1F-AC49-B5DC-15FFCA576A55}" destId="{A2283FB8-745B-9F4E-AC42-4B1D2BE4C2F0}" srcOrd="0" destOrd="0" presId="urn:microsoft.com/office/officeart/2005/8/layout/vList5"/>
    <dgm:cxn modelId="{840F4E03-C920-F34D-93F4-2D51A0C5B9FA}" srcId="{FD873EFD-22AB-4B4D-8A65-13E6BEF7A93F}" destId="{395ACE52-D9DC-AB40-9469-71A673F064BC}" srcOrd="1" destOrd="0" parTransId="{1089C41C-10E9-F344-9015-53B28B808F14}" sibTransId="{082BCF44-A038-DB41-B2E4-3323AD1342F9}"/>
    <dgm:cxn modelId="{DEA65808-F561-3641-B6F5-C58A3A97D185}" srcId="{A7E4C9D2-E3D8-1442-8691-F5450B69D332}" destId="{ADC8C9B1-D127-5A41-BC43-A72266C1BF06}" srcOrd="1" destOrd="0" parTransId="{12E2C25E-3499-594C-B7C8-BD6F780FFA06}" sibTransId="{868891CD-9A59-E144-91E0-C75487E70E82}"/>
    <dgm:cxn modelId="{34144523-19C7-8E48-A2AC-18A844D865B6}" srcId="{E92327E1-9CD5-1340-ACAF-E20A39CAAF9A}" destId="{B5C204C0-2169-C74B-8CB9-15E2496C31B7}" srcOrd="0" destOrd="0" parTransId="{E9C14670-5472-3346-8A74-C6D59A5A33D7}" sibTransId="{CE338546-4D93-5E45-A59A-3015366F015C}"/>
    <dgm:cxn modelId="{8740EB23-E92F-354E-B269-6F03EC4594B8}" type="presOf" srcId="{B5C204C0-2169-C74B-8CB9-15E2496C31B7}" destId="{426B5CD3-7A73-6240-BE67-23B9A90B17DA}" srcOrd="0" destOrd="0" presId="urn:microsoft.com/office/officeart/2005/8/layout/vList5"/>
    <dgm:cxn modelId="{0B3F1D28-534D-EF4C-9B00-BCE4D5B61635}" type="presOf" srcId="{EA938C3D-FF5E-7343-B5B4-39D164C3E718}" destId="{EDFB0B89-8F98-D545-84CD-72596F6DD802}" srcOrd="0" destOrd="0" presId="urn:microsoft.com/office/officeart/2005/8/layout/vList5"/>
    <dgm:cxn modelId="{FE0D1D34-8571-5B49-A077-605379981CE5}" type="presOf" srcId="{ADC8C9B1-D127-5A41-BC43-A72266C1BF06}" destId="{A2283FB8-745B-9F4E-AC42-4B1D2BE4C2F0}" srcOrd="0" destOrd="1" presId="urn:microsoft.com/office/officeart/2005/8/layout/vList5"/>
    <dgm:cxn modelId="{A4BE015D-0730-7F4C-8AEB-A4F2BD530C86}" type="presOf" srcId="{85FAE71E-FD4D-D047-9DD3-61EB2057A169}" destId="{E56A613D-7175-A645-A56F-C2035A2D613E}" srcOrd="0" destOrd="0" presId="urn:microsoft.com/office/officeart/2005/8/layout/vList5"/>
    <dgm:cxn modelId="{4D66CE68-9579-1042-889C-F3319DD88B3E}" srcId="{85FAE71E-FD4D-D047-9DD3-61EB2057A169}" destId="{E92327E1-9CD5-1340-ACAF-E20A39CAAF9A}" srcOrd="0" destOrd="0" parTransId="{A8F72B55-A3AB-B244-8E26-63BA66F41F80}" sibTransId="{FB54A294-FDBC-F844-92E5-412EFD9C91D6}"/>
    <dgm:cxn modelId="{C55B4849-57EB-0C46-9FE4-BA9AADE343B8}" srcId="{A7E4C9D2-E3D8-1442-8691-F5450B69D332}" destId="{B4C34426-DD1F-AC49-B5DC-15FFCA576A55}" srcOrd="0" destOrd="0" parTransId="{8EF19027-2F43-254B-9B50-552C83807C93}" sibTransId="{0A4952D8-1F87-5D43-B2E7-192569D5EEF3}"/>
    <dgm:cxn modelId="{1C6A517D-CEC2-294B-BF90-6FD0F3CD2A7A}" srcId="{E92327E1-9CD5-1340-ACAF-E20A39CAAF9A}" destId="{19CDC279-052C-F34C-8BA8-E8D68E6477B9}" srcOrd="2" destOrd="0" parTransId="{0C0694FC-F378-5E45-9899-FD436CBB4B2B}" sibTransId="{8053A0FA-E449-DF45-A5A5-52338A1678B1}"/>
    <dgm:cxn modelId="{94962395-C354-0B4A-9EE2-E3A64D07838B}" type="presOf" srcId="{A7E4C9D2-E3D8-1442-8691-F5450B69D332}" destId="{31B5445C-CA00-5243-998D-CE5858D771CB}" srcOrd="0" destOrd="0" presId="urn:microsoft.com/office/officeart/2005/8/layout/vList5"/>
    <dgm:cxn modelId="{B89C699D-D8D0-4943-8B0C-B000085006B7}" type="presOf" srcId="{FD873EFD-22AB-4B4D-8A65-13E6BEF7A93F}" destId="{2D5DEE8E-CD8A-CE41-B193-143DF0117217}" srcOrd="0" destOrd="0" presId="urn:microsoft.com/office/officeart/2005/8/layout/vList5"/>
    <dgm:cxn modelId="{5E2739A0-5DEA-4FAD-B5C7-9FA8F2AF0D7A}" type="presOf" srcId="{B44DB5FE-A065-4A45-B2DC-A1BD0F574780}" destId="{426B5CD3-7A73-6240-BE67-23B9A90B17DA}" srcOrd="0" destOrd="1" presId="urn:microsoft.com/office/officeart/2005/8/layout/vList5"/>
    <dgm:cxn modelId="{1FD9FCA5-027D-EE48-9E37-FC2E14F79B7F}" type="presOf" srcId="{E92327E1-9CD5-1340-ACAF-E20A39CAAF9A}" destId="{7115E06B-B010-954E-BCBB-BE7D7B5ACD15}" srcOrd="0" destOrd="0" presId="urn:microsoft.com/office/officeart/2005/8/layout/vList5"/>
    <dgm:cxn modelId="{C2DB32BE-FBF2-3E4E-916B-086D49787C42}" srcId="{85FAE71E-FD4D-D047-9DD3-61EB2057A169}" destId="{FD873EFD-22AB-4B4D-8A65-13E6BEF7A93F}" srcOrd="2" destOrd="0" parTransId="{CDD59D67-FC5E-7A4F-9254-E79322DBA87B}" sibTransId="{EDE0DF19-63FE-2645-8EC7-A5BA0E0D98A6}"/>
    <dgm:cxn modelId="{3C9FAABF-53E9-B441-9638-808E9116A3C2}" srcId="{85FAE71E-FD4D-D047-9DD3-61EB2057A169}" destId="{A7E4C9D2-E3D8-1442-8691-F5450B69D332}" srcOrd="1" destOrd="0" parTransId="{B90C0B90-6882-424A-8402-4912F3D243E0}" sibTransId="{8D99982C-5928-C640-96FF-A5E1EBF1A7A0}"/>
    <dgm:cxn modelId="{8C56D8EA-719F-4D0C-95D4-5634694F834F}" srcId="{E92327E1-9CD5-1340-ACAF-E20A39CAAF9A}" destId="{B44DB5FE-A065-4A45-B2DC-A1BD0F574780}" srcOrd="1" destOrd="0" parTransId="{63AC2355-5E62-4581-8A00-7CFA65F00844}" sibTransId="{DF1BDF96-E236-42B3-AABD-D105A162327D}"/>
    <dgm:cxn modelId="{969862EE-AE03-114E-9797-E725361CFC01}" srcId="{FD873EFD-22AB-4B4D-8A65-13E6BEF7A93F}" destId="{EA938C3D-FF5E-7343-B5B4-39D164C3E718}" srcOrd="0" destOrd="0" parTransId="{F20F04DE-8377-7E4D-8848-C14623B3F868}" sibTransId="{7655D7C1-FE5A-164D-B2D4-5E48850C4C5F}"/>
    <dgm:cxn modelId="{E65B9CEF-C2A9-3549-8715-B8A536A94D84}" type="presOf" srcId="{19CDC279-052C-F34C-8BA8-E8D68E6477B9}" destId="{426B5CD3-7A73-6240-BE67-23B9A90B17DA}" srcOrd="0" destOrd="2" presId="urn:microsoft.com/office/officeart/2005/8/layout/vList5"/>
    <dgm:cxn modelId="{093DE9F5-259F-FD41-BD01-4948F1712091}" type="presOf" srcId="{395ACE52-D9DC-AB40-9469-71A673F064BC}" destId="{EDFB0B89-8F98-D545-84CD-72596F6DD802}" srcOrd="0" destOrd="1" presId="urn:microsoft.com/office/officeart/2005/8/layout/vList5"/>
    <dgm:cxn modelId="{3CA2F200-9497-DB4D-80EB-36378F73D317}" type="presParOf" srcId="{E56A613D-7175-A645-A56F-C2035A2D613E}" destId="{42FE138F-65DE-A242-A3F6-B52219E74A36}" srcOrd="0" destOrd="0" presId="urn:microsoft.com/office/officeart/2005/8/layout/vList5"/>
    <dgm:cxn modelId="{990D49C4-6CE9-E348-84BD-C0D9DD326BE3}" type="presParOf" srcId="{42FE138F-65DE-A242-A3F6-B52219E74A36}" destId="{7115E06B-B010-954E-BCBB-BE7D7B5ACD15}" srcOrd="0" destOrd="0" presId="urn:microsoft.com/office/officeart/2005/8/layout/vList5"/>
    <dgm:cxn modelId="{2DB67AE3-8597-1742-A38F-EC3E1F6C8494}" type="presParOf" srcId="{42FE138F-65DE-A242-A3F6-B52219E74A36}" destId="{426B5CD3-7A73-6240-BE67-23B9A90B17DA}" srcOrd="1" destOrd="0" presId="urn:microsoft.com/office/officeart/2005/8/layout/vList5"/>
    <dgm:cxn modelId="{8B707607-46E6-8245-82F5-E35EAC59C78B}" type="presParOf" srcId="{E56A613D-7175-A645-A56F-C2035A2D613E}" destId="{A15013A5-283F-E743-AB56-6120F66E5B76}" srcOrd="1" destOrd="0" presId="urn:microsoft.com/office/officeart/2005/8/layout/vList5"/>
    <dgm:cxn modelId="{07F36CA8-3E82-EA45-AE08-B8A21B756092}" type="presParOf" srcId="{E56A613D-7175-A645-A56F-C2035A2D613E}" destId="{7B2811A2-3243-FE4B-8E6D-3C81A54FBB9D}" srcOrd="2" destOrd="0" presId="urn:microsoft.com/office/officeart/2005/8/layout/vList5"/>
    <dgm:cxn modelId="{A2379655-16C9-3A45-B693-2B68B56681CB}" type="presParOf" srcId="{7B2811A2-3243-FE4B-8E6D-3C81A54FBB9D}" destId="{31B5445C-CA00-5243-998D-CE5858D771CB}" srcOrd="0" destOrd="0" presId="urn:microsoft.com/office/officeart/2005/8/layout/vList5"/>
    <dgm:cxn modelId="{19826467-D489-2149-9431-CF29872301B8}" type="presParOf" srcId="{7B2811A2-3243-FE4B-8E6D-3C81A54FBB9D}" destId="{A2283FB8-745B-9F4E-AC42-4B1D2BE4C2F0}" srcOrd="1" destOrd="0" presId="urn:microsoft.com/office/officeart/2005/8/layout/vList5"/>
    <dgm:cxn modelId="{8E80237D-5ED7-B54E-806B-C084E13C2480}" type="presParOf" srcId="{E56A613D-7175-A645-A56F-C2035A2D613E}" destId="{93ED1713-8B63-6C43-8F25-3C80FC5A7154}" srcOrd="3" destOrd="0" presId="urn:microsoft.com/office/officeart/2005/8/layout/vList5"/>
    <dgm:cxn modelId="{D3D56A1B-113B-1E48-873A-0730984C7C98}" type="presParOf" srcId="{E56A613D-7175-A645-A56F-C2035A2D613E}" destId="{D962F778-104A-CC4A-82C4-8E31BE904E61}" srcOrd="4" destOrd="0" presId="urn:microsoft.com/office/officeart/2005/8/layout/vList5"/>
    <dgm:cxn modelId="{969A97DE-4E33-1E42-84B1-2FC3DAF1782C}" type="presParOf" srcId="{D962F778-104A-CC4A-82C4-8E31BE904E61}" destId="{2D5DEE8E-CD8A-CE41-B193-143DF0117217}" srcOrd="0" destOrd="0" presId="urn:microsoft.com/office/officeart/2005/8/layout/vList5"/>
    <dgm:cxn modelId="{00455C01-A25A-4D42-9027-3375A77DAF9F}" type="presParOf" srcId="{D962F778-104A-CC4A-82C4-8E31BE904E61}" destId="{EDFB0B89-8F98-D545-84CD-72596F6DD80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D1FBE6-32DE-45ED-B0F4-D759CC4F2F87}" type="doc">
      <dgm:prSet loTypeId="urn:microsoft.com/office/officeart/2005/8/layout/vList5" loCatId="list" qsTypeId="urn:microsoft.com/office/officeart/2005/8/quickstyle/3d2" qsCatId="3D" csTypeId="urn:microsoft.com/office/officeart/2005/8/colors/colorful3" csCatId="colorful" phldr="1"/>
      <dgm:spPr/>
      <dgm:t>
        <a:bodyPr/>
        <a:lstStyle/>
        <a:p>
          <a:endParaRPr lang="en-US"/>
        </a:p>
      </dgm:t>
    </dgm:pt>
    <dgm:pt modelId="{28DFB9E6-2CC4-4752-B6C0-7C898A5AB9E7}">
      <dgm:prSet phldrT="[Text]"/>
      <dgm:spPr/>
      <dgm:t>
        <a:bodyPr/>
        <a:lstStyle/>
        <a:p>
          <a:r>
            <a:rPr lang="en-US" dirty="0"/>
            <a:t>Realities</a:t>
          </a:r>
        </a:p>
      </dgm:t>
    </dgm:pt>
    <dgm:pt modelId="{DAEFB80D-9DC2-420E-A830-E05EC6E6D66D}" type="parTrans" cxnId="{E433D989-29A1-466A-80EE-E2DC80BB6339}">
      <dgm:prSet/>
      <dgm:spPr/>
      <dgm:t>
        <a:bodyPr/>
        <a:lstStyle/>
        <a:p>
          <a:endParaRPr lang="en-US"/>
        </a:p>
      </dgm:t>
    </dgm:pt>
    <dgm:pt modelId="{0F00FA3E-067F-490F-ADF2-6A789059E47A}" type="sibTrans" cxnId="{E433D989-29A1-466A-80EE-E2DC80BB6339}">
      <dgm:prSet/>
      <dgm:spPr/>
      <dgm:t>
        <a:bodyPr/>
        <a:lstStyle/>
        <a:p>
          <a:endParaRPr lang="en-US"/>
        </a:p>
      </dgm:t>
    </dgm:pt>
    <dgm:pt modelId="{2CFF6450-D76B-4725-A946-F8D5D637FD7B}">
      <dgm:prSet phldrT="[Text]" custT="1"/>
      <dgm:spPr/>
      <dgm:t>
        <a:bodyPr/>
        <a:lstStyle/>
        <a:p>
          <a:r>
            <a:rPr lang="en-US" sz="1400" b="1" dirty="0"/>
            <a:t>“I don’t know much about climate change. But I noticed that for some time now the rains may not come as expected, but when it comes it is excessive and this leads to flooding in our community” </a:t>
          </a:r>
        </a:p>
      </dgm:t>
    </dgm:pt>
    <dgm:pt modelId="{F139CAED-5402-4DC7-B4BA-D5745B8BE5FF}" type="parTrans" cxnId="{76114194-0658-48F7-8E97-68F0F71ACB8D}">
      <dgm:prSet/>
      <dgm:spPr/>
      <dgm:t>
        <a:bodyPr/>
        <a:lstStyle/>
        <a:p>
          <a:endParaRPr lang="en-US"/>
        </a:p>
      </dgm:t>
    </dgm:pt>
    <dgm:pt modelId="{5FC737B8-0E6F-44FD-86C0-1C01A92E0028}" type="sibTrans" cxnId="{76114194-0658-48F7-8E97-68F0F71ACB8D}">
      <dgm:prSet/>
      <dgm:spPr/>
      <dgm:t>
        <a:bodyPr/>
        <a:lstStyle/>
        <a:p>
          <a:endParaRPr lang="en-US"/>
        </a:p>
      </dgm:t>
    </dgm:pt>
    <dgm:pt modelId="{354AF4CC-D001-4D52-A53D-A4EE05D00638}">
      <dgm:prSet phldrT="[Text]" custT="1"/>
      <dgm:spPr/>
      <dgm:t>
        <a:bodyPr/>
        <a:lstStyle/>
        <a:p>
          <a:r>
            <a:rPr lang="en-US" sz="1400" b="1" dirty="0"/>
            <a:t>“No doubt there is a change in weather and we are feeling the impact in terms of high cost of food. We feel this more because our elder ones sold off our source of livelihood.”</a:t>
          </a:r>
        </a:p>
      </dgm:t>
    </dgm:pt>
    <dgm:pt modelId="{55B44420-3EC3-4B31-8F12-2D0D492CA482}" type="parTrans" cxnId="{7AD24D41-8F7F-49D6-87E3-99B523A8B52C}">
      <dgm:prSet/>
      <dgm:spPr/>
      <dgm:t>
        <a:bodyPr/>
        <a:lstStyle/>
        <a:p>
          <a:endParaRPr lang="en-US"/>
        </a:p>
      </dgm:t>
    </dgm:pt>
    <dgm:pt modelId="{F7C062F4-D98C-48CF-9E91-6DAAD1490043}" type="sibTrans" cxnId="{7AD24D41-8F7F-49D6-87E3-99B523A8B52C}">
      <dgm:prSet/>
      <dgm:spPr/>
      <dgm:t>
        <a:bodyPr/>
        <a:lstStyle/>
        <a:p>
          <a:endParaRPr lang="en-US"/>
        </a:p>
      </dgm:t>
    </dgm:pt>
    <dgm:pt modelId="{9C30F800-1E46-4EDB-BCE2-51B477595E91}">
      <dgm:prSet phldrT="[Text]"/>
      <dgm:spPr/>
      <dgm:t>
        <a:bodyPr/>
        <a:lstStyle/>
        <a:p>
          <a:r>
            <a:rPr lang="en-US" dirty="0"/>
            <a:t>Effects</a:t>
          </a:r>
        </a:p>
      </dgm:t>
    </dgm:pt>
    <dgm:pt modelId="{B99992C0-FBC9-4880-BE84-367165B3246B}" type="parTrans" cxnId="{5C6EDA59-DCF0-4BF6-85D6-E32A9D20F0A6}">
      <dgm:prSet/>
      <dgm:spPr/>
      <dgm:t>
        <a:bodyPr/>
        <a:lstStyle/>
        <a:p>
          <a:endParaRPr lang="en-US"/>
        </a:p>
      </dgm:t>
    </dgm:pt>
    <dgm:pt modelId="{BACB095F-8591-4D56-8888-DDFD6726F04B}" type="sibTrans" cxnId="{5C6EDA59-DCF0-4BF6-85D6-E32A9D20F0A6}">
      <dgm:prSet/>
      <dgm:spPr/>
      <dgm:t>
        <a:bodyPr/>
        <a:lstStyle/>
        <a:p>
          <a:endParaRPr lang="en-US"/>
        </a:p>
      </dgm:t>
    </dgm:pt>
    <dgm:pt modelId="{58412428-DBF0-4CF0-9266-5D57BF3425B3}">
      <dgm:prSet phldrT="[Text]" custT="1"/>
      <dgm:spPr/>
      <dgm:t>
        <a:bodyPr/>
        <a:lstStyle/>
        <a:p>
          <a:r>
            <a:rPr lang="en-US" sz="1400" b="1" dirty="0"/>
            <a:t>“We are not eating well because we cannot afford good food. Two years back we buy a paint of </a:t>
          </a:r>
          <a:r>
            <a:rPr lang="en-US" sz="1400" b="1" dirty="0" err="1"/>
            <a:t>garri</a:t>
          </a:r>
          <a:r>
            <a:rPr lang="en-US" sz="1400" b="1" dirty="0"/>
            <a:t> for N400 or N500 now it is N1,200. We will still buy other ingredients to make soup. So, this change in weather is affecting food provision” </a:t>
          </a:r>
        </a:p>
      </dgm:t>
    </dgm:pt>
    <dgm:pt modelId="{79802AF0-B2BB-4F6F-A21F-57735808287B}" type="parTrans" cxnId="{FC758269-0D08-4813-BD7D-8BE4FD47FC03}">
      <dgm:prSet/>
      <dgm:spPr/>
      <dgm:t>
        <a:bodyPr/>
        <a:lstStyle/>
        <a:p>
          <a:endParaRPr lang="en-US"/>
        </a:p>
      </dgm:t>
    </dgm:pt>
    <dgm:pt modelId="{6D7215AE-01AD-4ADD-91ED-1BDBC5AC5485}" type="sibTrans" cxnId="{FC758269-0D08-4813-BD7D-8BE4FD47FC03}">
      <dgm:prSet/>
      <dgm:spPr/>
      <dgm:t>
        <a:bodyPr/>
        <a:lstStyle/>
        <a:p>
          <a:endParaRPr lang="en-US"/>
        </a:p>
      </dgm:t>
    </dgm:pt>
    <dgm:pt modelId="{5CBCCA79-5F35-430C-AADA-604AED9301A8}">
      <dgm:prSet phldrT="[Text]" custT="1"/>
      <dgm:spPr/>
      <dgm:t>
        <a:bodyPr/>
        <a:lstStyle/>
        <a:p>
          <a:r>
            <a:rPr lang="en-US" sz="1400" b="1" dirty="0"/>
            <a:t>“People are to blame for the flooding effects. They throw waste into the drainages provided by the government and when the rains come the roads and our homes are flooded” </a:t>
          </a:r>
        </a:p>
      </dgm:t>
    </dgm:pt>
    <dgm:pt modelId="{1B949EFC-0ECF-487C-854F-C6A5F466D542}" type="parTrans" cxnId="{2EBA7D17-545D-4000-A4B7-11BEB9D394C1}">
      <dgm:prSet/>
      <dgm:spPr/>
      <dgm:t>
        <a:bodyPr/>
        <a:lstStyle/>
        <a:p>
          <a:endParaRPr lang="en-US"/>
        </a:p>
      </dgm:t>
    </dgm:pt>
    <dgm:pt modelId="{C079CCF1-96E9-4BB9-955F-D03EF5889852}" type="sibTrans" cxnId="{2EBA7D17-545D-4000-A4B7-11BEB9D394C1}">
      <dgm:prSet/>
      <dgm:spPr/>
      <dgm:t>
        <a:bodyPr/>
        <a:lstStyle/>
        <a:p>
          <a:endParaRPr lang="en-US"/>
        </a:p>
      </dgm:t>
    </dgm:pt>
    <dgm:pt modelId="{02C49EE2-AED1-44FE-90DD-6862EB9779DA}">
      <dgm:prSet phldrT="[Text]"/>
      <dgm:spPr/>
      <dgm:t>
        <a:bodyPr/>
        <a:lstStyle/>
        <a:p>
          <a:r>
            <a:rPr lang="en-US" dirty="0"/>
            <a:t>Strategy</a:t>
          </a:r>
        </a:p>
      </dgm:t>
    </dgm:pt>
    <dgm:pt modelId="{299A6766-2917-45FF-8466-D16F93A4AE2F}" type="parTrans" cxnId="{6EC6BBC4-31CD-4178-8D73-5BCB86460682}">
      <dgm:prSet/>
      <dgm:spPr/>
      <dgm:t>
        <a:bodyPr/>
        <a:lstStyle/>
        <a:p>
          <a:endParaRPr lang="en-US"/>
        </a:p>
      </dgm:t>
    </dgm:pt>
    <dgm:pt modelId="{CD96F9EB-57C7-471D-B427-097F3311C4BD}" type="sibTrans" cxnId="{6EC6BBC4-31CD-4178-8D73-5BCB86460682}">
      <dgm:prSet/>
      <dgm:spPr/>
      <dgm:t>
        <a:bodyPr/>
        <a:lstStyle/>
        <a:p>
          <a:endParaRPr lang="en-US"/>
        </a:p>
      </dgm:t>
    </dgm:pt>
    <dgm:pt modelId="{AC977033-E7B8-47D5-8C49-442DA63D2961}">
      <dgm:prSet phldrT="[Text]" custT="1"/>
      <dgm:spPr/>
      <dgm:t>
        <a:bodyPr/>
        <a:lstStyle/>
        <a:p>
          <a:r>
            <a:rPr lang="en-US" sz="1400" b="1" dirty="0"/>
            <a:t>“Monitoring and surveillance should be provided to prevent people from throwing waste into the drainage”</a:t>
          </a:r>
        </a:p>
      </dgm:t>
    </dgm:pt>
    <dgm:pt modelId="{3470DAE2-2B21-40A6-8AC7-BBBBD36EBAC9}" type="parTrans" cxnId="{2E981ED5-E94A-4D7E-8645-F91F4231ACD4}">
      <dgm:prSet/>
      <dgm:spPr/>
      <dgm:t>
        <a:bodyPr/>
        <a:lstStyle/>
        <a:p>
          <a:endParaRPr lang="en-US"/>
        </a:p>
      </dgm:t>
    </dgm:pt>
    <dgm:pt modelId="{2E08C5B9-5A9B-43D7-87BB-4AE1C2D59194}" type="sibTrans" cxnId="{2E981ED5-E94A-4D7E-8645-F91F4231ACD4}">
      <dgm:prSet/>
      <dgm:spPr/>
      <dgm:t>
        <a:bodyPr/>
        <a:lstStyle/>
        <a:p>
          <a:endParaRPr lang="en-US"/>
        </a:p>
      </dgm:t>
    </dgm:pt>
    <dgm:pt modelId="{C6726293-FE59-4A70-BE01-A1CAE2914C1D}">
      <dgm:prSet phldrT="[Text]" custT="1"/>
      <dgm:spPr/>
      <dgm:t>
        <a:bodyPr/>
        <a:lstStyle/>
        <a:p>
          <a:r>
            <a:rPr lang="en-US" sz="1400" b="1" dirty="0"/>
            <a:t>“Even though most of our lands in this community have been sold to developers, farming still remains the best way out of food challenges. Farming will also create jobs for unemployed and uneducated youths. You do need to have an advanced education before you can farm. Once a person can read and write and communicate he will be able to manage and coordinate the activities in the farm” </a:t>
          </a:r>
        </a:p>
      </dgm:t>
    </dgm:pt>
    <dgm:pt modelId="{C827B00B-15A7-4D03-9055-06CFE382E6C4}" type="parTrans" cxnId="{4811797F-FEF4-46D7-9CAE-12CF22B25DC2}">
      <dgm:prSet/>
      <dgm:spPr/>
      <dgm:t>
        <a:bodyPr/>
        <a:lstStyle/>
        <a:p>
          <a:endParaRPr lang="en-US"/>
        </a:p>
      </dgm:t>
    </dgm:pt>
    <dgm:pt modelId="{D3931232-D24A-4BA6-84D9-2993FC4C958B}" type="sibTrans" cxnId="{4811797F-FEF4-46D7-9CAE-12CF22B25DC2}">
      <dgm:prSet/>
      <dgm:spPr/>
      <dgm:t>
        <a:bodyPr/>
        <a:lstStyle/>
        <a:p>
          <a:endParaRPr lang="en-US"/>
        </a:p>
      </dgm:t>
    </dgm:pt>
    <dgm:pt modelId="{83E19B70-CEE9-4733-B186-DF5A8CA01963}" type="pres">
      <dgm:prSet presAssocID="{2CD1FBE6-32DE-45ED-B0F4-D759CC4F2F87}" presName="Name0" presStyleCnt="0">
        <dgm:presLayoutVars>
          <dgm:dir/>
          <dgm:animLvl val="lvl"/>
          <dgm:resizeHandles val="exact"/>
        </dgm:presLayoutVars>
      </dgm:prSet>
      <dgm:spPr/>
    </dgm:pt>
    <dgm:pt modelId="{71485641-4BE4-424D-A200-9056FC1F2D91}" type="pres">
      <dgm:prSet presAssocID="{28DFB9E6-2CC4-4752-B6C0-7C898A5AB9E7}" presName="linNode" presStyleCnt="0"/>
      <dgm:spPr/>
    </dgm:pt>
    <dgm:pt modelId="{BD919A8E-D351-4348-9281-6540B619A0FC}" type="pres">
      <dgm:prSet presAssocID="{28DFB9E6-2CC4-4752-B6C0-7C898A5AB9E7}" presName="parentText" presStyleLbl="node1" presStyleIdx="0" presStyleCnt="3" custScaleX="34648">
        <dgm:presLayoutVars>
          <dgm:chMax val="1"/>
          <dgm:bulletEnabled val="1"/>
        </dgm:presLayoutVars>
      </dgm:prSet>
      <dgm:spPr/>
    </dgm:pt>
    <dgm:pt modelId="{D1BB3113-B18A-472D-93C6-7A95E0BB9509}" type="pres">
      <dgm:prSet presAssocID="{28DFB9E6-2CC4-4752-B6C0-7C898A5AB9E7}" presName="descendantText" presStyleLbl="alignAccFollowNode1" presStyleIdx="0" presStyleCnt="3" custScaleX="141142">
        <dgm:presLayoutVars>
          <dgm:bulletEnabled val="1"/>
        </dgm:presLayoutVars>
      </dgm:prSet>
      <dgm:spPr/>
    </dgm:pt>
    <dgm:pt modelId="{D9924D3B-94AF-46DE-A07E-873027CE483D}" type="pres">
      <dgm:prSet presAssocID="{0F00FA3E-067F-490F-ADF2-6A789059E47A}" presName="sp" presStyleCnt="0"/>
      <dgm:spPr/>
    </dgm:pt>
    <dgm:pt modelId="{7E4FC11D-EB78-443C-809A-BB96014814B3}" type="pres">
      <dgm:prSet presAssocID="{9C30F800-1E46-4EDB-BCE2-51B477595E91}" presName="linNode" presStyleCnt="0"/>
      <dgm:spPr/>
    </dgm:pt>
    <dgm:pt modelId="{4354079D-7F93-4766-BC99-6E8A4BB3D01A}" type="pres">
      <dgm:prSet presAssocID="{9C30F800-1E46-4EDB-BCE2-51B477595E91}" presName="parentText" presStyleLbl="node1" presStyleIdx="1" presStyleCnt="3" custScaleX="41558">
        <dgm:presLayoutVars>
          <dgm:chMax val="1"/>
          <dgm:bulletEnabled val="1"/>
        </dgm:presLayoutVars>
      </dgm:prSet>
      <dgm:spPr/>
    </dgm:pt>
    <dgm:pt modelId="{BB8797E1-3A8E-4820-8232-C50F76188EAE}" type="pres">
      <dgm:prSet presAssocID="{9C30F800-1E46-4EDB-BCE2-51B477595E91}" presName="descendantText" presStyleLbl="alignAccFollowNode1" presStyleIdx="1" presStyleCnt="3" custScaleX="163315">
        <dgm:presLayoutVars>
          <dgm:bulletEnabled val="1"/>
        </dgm:presLayoutVars>
      </dgm:prSet>
      <dgm:spPr/>
    </dgm:pt>
    <dgm:pt modelId="{0DCF2B71-7802-4236-8443-F8A215F2E11C}" type="pres">
      <dgm:prSet presAssocID="{BACB095F-8591-4D56-8888-DDFD6726F04B}" presName="sp" presStyleCnt="0"/>
      <dgm:spPr/>
    </dgm:pt>
    <dgm:pt modelId="{03898A09-D8F4-42DF-86AF-938FF6F2C80F}" type="pres">
      <dgm:prSet presAssocID="{02C49EE2-AED1-44FE-90DD-6862EB9779DA}" presName="linNode" presStyleCnt="0"/>
      <dgm:spPr/>
    </dgm:pt>
    <dgm:pt modelId="{F2D393E2-8AA6-470A-98CC-AE267E113645}" type="pres">
      <dgm:prSet presAssocID="{02C49EE2-AED1-44FE-90DD-6862EB9779DA}" presName="parentText" presStyleLbl="node1" presStyleIdx="2" presStyleCnt="3" custScaleX="37615">
        <dgm:presLayoutVars>
          <dgm:chMax val="1"/>
          <dgm:bulletEnabled val="1"/>
        </dgm:presLayoutVars>
      </dgm:prSet>
      <dgm:spPr/>
    </dgm:pt>
    <dgm:pt modelId="{FD8EF4DD-279E-4119-B9F1-A654E7861B2B}" type="pres">
      <dgm:prSet presAssocID="{02C49EE2-AED1-44FE-90DD-6862EB9779DA}" presName="descendantText" presStyleLbl="alignAccFollowNode1" presStyleIdx="2" presStyleCnt="3" custScaleX="153499">
        <dgm:presLayoutVars>
          <dgm:bulletEnabled val="1"/>
        </dgm:presLayoutVars>
      </dgm:prSet>
      <dgm:spPr/>
    </dgm:pt>
  </dgm:ptLst>
  <dgm:cxnLst>
    <dgm:cxn modelId="{34571908-7D4C-4D90-A9D3-E6D6DDEA5D2E}" type="presOf" srcId="{9C30F800-1E46-4EDB-BCE2-51B477595E91}" destId="{4354079D-7F93-4766-BC99-6E8A4BB3D01A}" srcOrd="0" destOrd="0" presId="urn:microsoft.com/office/officeart/2005/8/layout/vList5"/>
    <dgm:cxn modelId="{2EBA7D17-545D-4000-A4B7-11BEB9D394C1}" srcId="{9C30F800-1E46-4EDB-BCE2-51B477595E91}" destId="{5CBCCA79-5F35-430C-AADA-604AED9301A8}" srcOrd="1" destOrd="0" parTransId="{1B949EFC-0ECF-487C-854F-C6A5F466D542}" sibTransId="{C079CCF1-96E9-4BB9-955F-D03EF5889852}"/>
    <dgm:cxn modelId="{FF9F2427-3621-43DE-8D27-73AF87C5F131}" type="presOf" srcId="{5CBCCA79-5F35-430C-AADA-604AED9301A8}" destId="{BB8797E1-3A8E-4820-8232-C50F76188EAE}" srcOrd="0" destOrd="1" presId="urn:microsoft.com/office/officeart/2005/8/layout/vList5"/>
    <dgm:cxn modelId="{19D5FA40-553F-44DE-97BA-712E63CBBBA4}" type="presOf" srcId="{C6726293-FE59-4A70-BE01-A1CAE2914C1D}" destId="{FD8EF4DD-279E-4119-B9F1-A654E7861B2B}" srcOrd="0" destOrd="1" presId="urn:microsoft.com/office/officeart/2005/8/layout/vList5"/>
    <dgm:cxn modelId="{7AD24D41-8F7F-49D6-87E3-99B523A8B52C}" srcId="{28DFB9E6-2CC4-4752-B6C0-7C898A5AB9E7}" destId="{354AF4CC-D001-4D52-A53D-A4EE05D00638}" srcOrd="1" destOrd="0" parTransId="{55B44420-3EC3-4B31-8F12-2D0D492CA482}" sibTransId="{F7C062F4-D98C-48CF-9E91-6DAAD1490043}"/>
    <dgm:cxn modelId="{FC758269-0D08-4813-BD7D-8BE4FD47FC03}" srcId="{9C30F800-1E46-4EDB-BCE2-51B477595E91}" destId="{58412428-DBF0-4CF0-9266-5D57BF3425B3}" srcOrd="0" destOrd="0" parTransId="{79802AF0-B2BB-4F6F-A21F-57735808287B}" sibTransId="{6D7215AE-01AD-4ADD-91ED-1BDBC5AC5485}"/>
    <dgm:cxn modelId="{002CDA51-96A3-481C-80D4-B9F82E373114}" type="presOf" srcId="{2CFF6450-D76B-4725-A946-F8D5D637FD7B}" destId="{D1BB3113-B18A-472D-93C6-7A95E0BB9509}" srcOrd="0" destOrd="0" presId="urn:microsoft.com/office/officeart/2005/8/layout/vList5"/>
    <dgm:cxn modelId="{D0E23A74-0348-414C-AEAA-8F922741037F}" type="presOf" srcId="{28DFB9E6-2CC4-4752-B6C0-7C898A5AB9E7}" destId="{BD919A8E-D351-4348-9281-6540B619A0FC}" srcOrd="0" destOrd="0" presId="urn:microsoft.com/office/officeart/2005/8/layout/vList5"/>
    <dgm:cxn modelId="{66F94179-4129-4231-970B-8D14E9756C9D}" type="presOf" srcId="{2CD1FBE6-32DE-45ED-B0F4-D759CC4F2F87}" destId="{83E19B70-CEE9-4733-B186-DF5A8CA01963}" srcOrd="0" destOrd="0" presId="urn:microsoft.com/office/officeart/2005/8/layout/vList5"/>
    <dgm:cxn modelId="{5C6EDA59-DCF0-4BF6-85D6-E32A9D20F0A6}" srcId="{2CD1FBE6-32DE-45ED-B0F4-D759CC4F2F87}" destId="{9C30F800-1E46-4EDB-BCE2-51B477595E91}" srcOrd="1" destOrd="0" parTransId="{B99992C0-FBC9-4880-BE84-367165B3246B}" sibTransId="{BACB095F-8591-4D56-8888-DDFD6726F04B}"/>
    <dgm:cxn modelId="{4811797F-FEF4-46D7-9CAE-12CF22B25DC2}" srcId="{02C49EE2-AED1-44FE-90DD-6862EB9779DA}" destId="{C6726293-FE59-4A70-BE01-A1CAE2914C1D}" srcOrd="1" destOrd="0" parTransId="{C827B00B-15A7-4D03-9055-06CFE382E6C4}" sibTransId="{D3931232-D24A-4BA6-84D9-2993FC4C958B}"/>
    <dgm:cxn modelId="{E433D989-29A1-466A-80EE-E2DC80BB6339}" srcId="{2CD1FBE6-32DE-45ED-B0F4-D759CC4F2F87}" destId="{28DFB9E6-2CC4-4752-B6C0-7C898A5AB9E7}" srcOrd="0" destOrd="0" parTransId="{DAEFB80D-9DC2-420E-A830-E05EC6E6D66D}" sibTransId="{0F00FA3E-067F-490F-ADF2-6A789059E47A}"/>
    <dgm:cxn modelId="{76114194-0658-48F7-8E97-68F0F71ACB8D}" srcId="{28DFB9E6-2CC4-4752-B6C0-7C898A5AB9E7}" destId="{2CFF6450-D76B-4725-A946-F8D5D637FD7B}" srcOrd="0" destOrd="0" parTransId="{F139CAED-5402-4DC7-B4BA-D5745B8BE5FF}" sibTransId="{5FC737B8-0E6F-44FD-86C0-1C01A92E0028}"/>
    <dgm:cxn modelId="{AFA2B298-B745-44D9-B4F2-26574E362189}" type="presOf" srcId="{354AF4CC-D001-4D52-A53D-A4EE05D00638}" destId="{D1BB3113-B18A-472D-93C6-7A95E0BB9509}" srcOrd="0" destOrd="1" presId="urn:microsoft.com/office/officeart/2005/8/layout/vList5"/>
    <dgm:cxn modelId="{6EC6BBC4-31CD-4178-8D73-5BCB86460682}" srcId="{2CD1FBE6-32DE-45ED-B0F4-D759CC4F2F87}" destId="{02C49EE2-AED1-44FE-90DD-6862EB9779DA}" srcOrd="2" destOrd="0" parTransId="{299A6766-2917-45FF-8466-D16F93A4AE2F}" sibTransId="{CD96F9EB-57C7-471D-B427-097F3311C4BD}"/>
    <dgm:cxn modelId="{ECA647C5-7159-404E-B8B8-8094F364DACF}" type="presOf" srcId="{AC977033-E7B8-47D5-8C49-442DA63D2961}" destId="{FD8EF4DD-279E-4119-B9F1-A654E7861B2B}" srcOrd="0" destOrd="0" presId="urn:microsoft.com/office/officeart/2005/8/layout/vList5"/>
    <dgm:cxn modelId="{505EB1C6-5F62-49B6-9452-9ADD3FD0CFCD}" type="presOf" srcId="{02C49EE2-AED1-44FE-90DD-6862EB9779DA}" destId="{F2D393E2-8AA6-470A-98CC-AE267E113645}" srcOrd="0" destOrd="0" presId="urn:microsoft.com/office/officeart/2005/8/layout/vList5"/>
    <dgm:cxn modelId="{1086B1CA-837A-4A02-A240-0E28AD0D2A93}" type="presOf" srcId="{58412428-DBF0-4CF0-9266-5D57BF3425B3}" destId="{BB8797E1-3A8E-4820-8232-C50F76188EAE}" srcOrd="0" destOrd="0" presId="urn:microsoft.com/office/officeart/2005/8/layout/vList5"/>
    <dgm:cxn modelId="{2E981ED5-E94A-4D7E-8645-F91F4231ACD4}" srcId="{02C49EE2-AED1-44FE-90DD-6862EB9779DA}" destId="{AC977033-E7B8-47D5-8C49-442DA63D2961}" srcOrd="0" destOrd="0" parTransId="{3470DAE2-2B21-40A6-8AC7-BBBBD36EBAC9}" sibTransId="{2E08C5B9-5A9B-43D7-87BB-4AE1C2D59194}"/>
    <dgm:cxn modelId="{ECFB2AB5-BB10-4D2D-B40B-AE21CC08F468}" type="presParOf" srcId="{83E19B70-CEE9-4733-B186-DF5A8CA01963}" destId="{71485641-4BE4-424D-A200-9056FC1F2D91}" srcOrd="0" destOrd="0" presId="urn:microsoft.com/office/officeart/2005/8/layout/vList5"/>
    <dgm:cxn modelId="{0D5AE905-487F-478B-B440-41A0F2002D53}" type="presParOf" srcId="{71485641-4BE4-424D-A200-9056FC1F2D91}" destId="{BD919A8E-D351-4348-9281-6540B619A0FC}" srcOrd="0" destOrd="0" presId="urn:microsoft.com/office/officeart/2005/8/layout/vList5"/>
    <dgm:cxn modelId="{9921ADD9-BE22-4E0E-AB16-F2BE8F9D85A6}" type="presParOf" srcId="{71485641-4BE4-424D-A200-9056FC1F2D91}" destId="{D1BB3113-B18A-472D-93C6-7A95E0BB9509}" srcOrd="1" destOrd="0" presId="urn:microsoft.com/office/officeart/2005/8/layout/vList5"/>
    <dgm:cxn modelId="{C46BB32F-8924-4EE1-B802-7C66DD4BEB5D}" type="presParOf" srcId="{83E19B70-CEE9-4733-B186-DF5A8CA01963}" destId="{D9924D3B-94AF-46DE-A07E-873027CE483D}" srcOrd="1" destOrd="0" presId="urn:microsoft.com/office/officeart/2005/8/layout/vList5"/>
    <dgm:cxn modelId="{7878FAFE-7D6C-4DFA-A723-13642A905BAB}" type="presParOf" srcId="{83E19B70-CEE9-4733-B186-DF5A8CA01963}" destId="{7E4FC11D-EB78-443C-809A-BB96014814B3}" srcOrd="2" destOrd="0" presId="urn:microsoft.com/office/officeart/2005/8/layout/vList5"/>
    <dgm:cxn modelId="{0855781C-3A73-47DF-B04D-B45D7330B0A5}" type="presParOf" srcId="{7E4FC11D-EB78-443C-809A-BB96014814B3}" destId="{4354079D-7F93-4766-BC99-6E8A4BB3D01A}" srcOrd="0" destOrd="0" presId="urn:microsoft.com/office/officeart/2005/8/layout/vList5"/>
    <dgm:cxn modelId="{A066A13D-12EA-4602-9545-6F31E09A12BA}" type="presParOf" srcId="{7E4FC11D-EB78-443C-809A-BB96014814B3}" destId="{BB8797E1-3A8E-4820-8232-C50F76188EAE}" srcOrd="1" destOrd="0" presId="urn:microsoft.com/office/officeart/2005/8/layout/vList5"/>
    <dgm:cxn modelId="{7B90B500-EF7E-4575-9CDE-EFD52CFD761C}" type="presParOf" srcId="{83E19B70-CEE9-4733-B186-DF5A8CA01963}" destId="{0DCF2B71-7802-4236-8443-F8A215F2E11C}" srcOrd="3" destOrd="0" presId="urn:microsoft.com/office/officeart/2005/8/layout/vList5"/>
    <dgm:cxn modelId="{EFE687BF-E4DD-42C1-AC9A-3B324A376D92}" type="presParOf" srcId="{83E19B70-CEE9-4733-B186-DF5A8CA01963}" destId="{03898A09-D8F4-42DF-86AF-938FF6F2C80F}" srcOrd="4" destOrd="0" presId="urn:microsoft.com/office/officeart/2005/8/layout/vList5"/>
    <dgm:cxn modelId="{3EAE2EAA-2325-4EB9-8D32-5BCFB7AD8322}" type="presParOf" srcId="{03898A09-D8F4-42DF-86AF-938FF6F2C80F}" destId="{F2D393E2-8AA6-470A-98CC-AE267E113645}" srcOrd="0" destOrd="0" presId="urn:microsoft.com/office/officeart/2005/8/layout/vList5"/>
    <dgm:cxn modelId="{45529173-CEF0-44BD-9DF2-52DD70571224}" type="presParOf" srcId="{03898A09-D8F4-42DF-86AF-938FF6F2C80F}" destId="{FD8EF4DD-279E-4119-B9F1-A654E7861B2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B5CD3-7A73-6240-BE67-23B9A90B17DA}">
      <dsp:nvSpPr>
        <dsp:cNvPr id="0" name=""/>
        <dsp:cNvSpPr/>
      </dsp:nvSpPr>
      <dsp:spPr>
        <a:xfrm rot="5400000">
          <a:off x="4944134" y="-3652200"/>
          <a:ext cx="1359207" cy="8773561"/>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2870" tIns="51435" rIns="102870" bIns="5143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a:t>
          </a:r>
          <a:r>
            <a:rPr lang="en-US" sz="1400" b="1" kern="1200" dirty="0"/>
            <a:t>When I went to the village last December, I noticed that there was no harmattan throughout my stay. Normally harmattan comes in December. I was told later that it rained in January in the village. This shows something is definitely wrong with the weather” </a:t>
          </a:r>
        </a:p>
        <a:p>
          <a:pPr marL="114300" lvl="1" indent="-114300" algn="l" defTabSz="622300">
            <a:lnSpc>
              <a:spcPct val="90000"/>
            </a:lnSpc>
            <a:spcBef>
              <a:spcPct val="0"/>
            </a:spcBef>
            <a:spcAft>
              <a:spcPct val="15000"/>
            </a:spcAft>
            <a:buChar char="•"/>
          </a:pPr>
          <a:endParaRPr lang="en-US" sz="1400" b="1" kern="1200" dirty="0"/>
        </a:p>
        <a:p>
          <a:pPr marL="114300" lvl="1" indent="-114300" algn="l" defTabSz="622300">
            <a:lnSpc>
              <a:spcPct val="90000"/>
            </a:lnSpc>
            <a:spcBef>
              <a:spcPct val="0"/>
            </a:spcBef>
            <a:spcAft>
              <a:spcPct val="15000"/>
            </a:spcAft>
            <a:buChar char="•"/>
          </a:pPr>
          <a:r>
            <a:rPr lang="en-US" sz="1400" b="1" kern="1200" dirty="0"/>
            <a:t>“People take more water because the weather is hot. You just have to keep hydrating your system’’</a:t>
          </a:r>
        </a:p>
      </dsp:txBody>
      <dsp:txXfrm rot="-5400000">
        <a:off x="1236958" y="121327"/>
        <a:ext cx="8707210" cy="1226505"/>
      </dsp:txXfrm>
    </dsp:sp>
    <dsp:sp modelId="{7115E06B-B010-954E-BCBB-BE7D7B5ACD15}">
      <dsp:nvSpPr>
        <dsp:cNvPr id="0" name=""/>
        <dsp:cNvSpPr/>
      </dsp:nvSpPr>
      <dsp:spPr>
        <a:xfrm>
          <a:off x="0" y="35800"/>
          <a:ext cx="1356059" cy="151564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Reality</a:t>
          </a:r>
        </a:p>
      </dsp:txBody>
      <dsp:txXfrm>
        <a:off x="66197" y="101997"/>
        <a:ext cx="1223665" cy="1383252"/>
      </dsp:txXfrm>
    </dsp:sp>
    <dsp:sp modelId="{A2283FB8-745B-9F4E-AC42-4B1D2BE4C2F0}">
      <dsp:nvSpPr>
        <dsp:cNvPr id="0" name=""/>
        <dsp:cNvSpPr/>
      </dsp:nvSpPr>
      <dsp:spPr>
        <a:xfrm rot="5400000">
          <a:off x="4664472" y="-1964803"/>
          <a:ext cx="1779727" cy="8880607"/>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2870" tIns="51435" rIns="102870" bIns="51435" numCol="1" spcCol="1270" anchor="ctr" anchorCtr="0">
          <a:noAutofit/>
        </a:bodyPr>
        <a:lstStyle/>
        <a:p>
          <a:pPr marL="114300" lvl="1" indent="-114300" algn="just" defTabSz="622300">
            <a:lnSpc>
              <a:spcPct val="90000"/>
            </a:lnSpc>
            <a:spcBef>
              <a:spcPct val="0"/>
            </a:spcBef>
            <a:spcAft>
              <a:spcPct val="15000"/>
            </a:spcAft>
            <a:buChar char="•"/>
          </a:pPr>
          <a:r>
            <a:rPr lang="en-US" sz="1400" b="1" kern="1200" dirty="0"/>
            <a:t>“As a woman with disability, it is very challenging for me when it rains I use two walking aids. I can’t hold an umbrella. So, when it rains, except someone follows me, I will be drenched. People without disabilities can easily shield themselves from the rains but it is difficult for someone with my kind of disability” </a:t>
          </a:r>
        </a:p>
        <a:p>
          <a:pPr marL="114300" lvl="1" indent="-114300" algn="just" defTabSz="622300">
            <a:lnSpc>
              <a:spcPct val="90000"/>
            </a:lnSpc>
            <a:spcBef>
              <a:spcPct val="0"/>
            </a:spcBef>
            <a:spcAft>
              <a:spcPct val="15000"/>
            </a:spcAft>
            <a:buChar char="•"/>
          </a:pPr>
          <a:r>
            <a:rPr lang="en-US" sz="1400" b="1" kern="1200" dirty="0"/>
            <a:t>“Excessive rains caused by climate change affects my productivity at work. When it rains I have to depend on people because I use crutches. I also get undue sympathy from people. Sometimes I am advised to stay back at home meanwhile I have pending work in the office. I am also allergic to cold, and whenever I am beaten by the rains, I feel pains all over my body” </a:t>
          </a:r>
        </a:p>
      </dsp:txBody>
      <dsp:txXfrm rot="-5400000">
        <a:off x="1114033" y="1672515"/>
        <a:ext cx="8793728" cy="1605969"/>
      </dsp:txXfrm>
    </dsp:sp>
    <dsp:sp modelId="{31B5445C-CA00-5243-998D-CE5858D771CB}">
      <dsp:nvSpPr>
        <dsp:cNvPr id="0" name=""/>
        <dsp:cNvSpPr/>
      </dsp:nvSpPr>
      <dsp:spPr>
        <a:xfrm>
          <a:off x="8863" y="1702216"/>
          <a:ext cx="1251842" cy="151219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Effects</a:t>
          </a:r>
        </a:p>
      </dsp:txBody>
      <dsp:txXfrm>
        <a:off x="69973" y="1763326"/>
        <a:ext cx="1129622" cy="1389977"/>
      </dsp:txXfrm>
    </dsp:sp>
    <dsp:sp modelId="{EDFB0B89-8F98-D545-84CD-72596F6DD802}">
      <dsp:nvSpPr>
        <dsp:cNvPr id="0" name=""/>
        <dsp:cNvSpPr/>
      </dsp:nvSpPr>
      <dsp:spPr>
        <a:xfrm rot="5400000">
          <a:off x="5184076" y="-90605"/>
          <a:ext cx="1283438" cy="8614500"/>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t>There should be policies to protect people. Even the open grazing should have a limit. We need to constantly assess our food production level otherwise we will be heading towards famine.</a:t>
          </a:r>
        </a:p>
        <a:p>
          <a:pPr marL="171450" lvl="1" indent="-171450" algn="l" defTabSz="711200">
            <a:lnSpc>
              <a:spcPct val="90000"/>
            </a:lnSpc>
            <a:spcBef>
              <a:spcPct val="0"/>
            </a:spcBef>
            <a:spcAft>
              <a:spcPct val="15000"/>
            </a:spcAft>
            <a:buChar char="•"/>
          </a:pPr>
          <a:r>
            <a:rPr lang="en-US" sz="1600" b="1" kern="1200" dirty="0"/>
            <a:t>“People with disabilities should be given a voice at all levels of decision making for climate change mitigation. No one can speak for them except themselves. </a:t>
          </a:r>
        </a:p>
      </dsp:txBody>
      <dsp:txXfrm rot="-5400000">
        <a:off x="1518545" y="3637578"/>
        <a:ext cx="8551848" cy="1158134"/>
      </dsp:txXfrm>
    </dsp:sp>
    <dsp:sp modelId="{2D5DEE8E-CD8A-CE41-B193-143DF0117217}">
      <dsp:nvSpPr>
        <dsp:cNvPr id="0" name=""/>
        <dsp:cNvSpPr/>
      </dsp:nvSpPr>
      <dsp:spPr>
        <a:xfrm>
          <a:off x="28539" y="3425068"/>
          <a:ext cx="1518084" cy="1532491"/>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Strategies</a:t>
          </a:r>
        </a:p>
      </dsp:txBody>
      <dsp:txXfrm>
        <a:off x="102646" y="3499175"/>
        <a:ext cx="1369870" cy="13842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B3113-B18A-472D-93C6-7A95E0BB9509}">
      <dsp:nvSpPr>
        <dsp:cNvPr id="0" name=""/>
        <dsp:cNvSpPr/>
      </dsp:nvSpPr>
      <dsp:spPr>
        <a:xfrm rot="5400000">
          <a:off x="5334591" y="-3916282"/>
          <a:ext cx="1121829" cy="9239100"/>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t>“I don’t know much about climate change. But I noticed that for some time now the rains may not come as expected, but when it comes it is excessive and this leads to flooding in our community” </a:t>
          </a:r>
        </a:p>
        <a:p>
          <a:pPr marL="114300" lvl="1" indent="-114300" algn="l" defTabSz="622300">
            <a:lnSpc>
              <a:spcPct val="90000"/>
            </a:lnSpc>
            <a:spcBef>
              <a:spcPct val="0"/>
            </a:spcBef>
            <a:spcAft>
              <a:spcPct val="15000"/>
            </a:spcAft>
            <a:buChar char="•"/>
          </a:pPr>
          <a:r>
            <a:rPr lang="en-US" sz="1400" b="1" kern="1200" dirty="0"/>
            <a:t>“No doubt there is a change in weather and we are feeling the impact in terms of high cost of food. We feel this more because our elder ones sold off our source of livelihood.”</a:t>
          </a:r>
        </a:p>
      </dsp:txBody>
      <dsp:txXfrm rot="-5400000">
        <a:off x="1275956" y="197116"/>
        <a:ext cx="9184337" cy="1012303"/>
      </dsp:txXfrm>
    </dsp:sp>
    <dsp:sp modelId="{BD919A8E-D351-4348-9281-6540B619A0FC}">
      <dsp:nvSpPr>
        <dsp:cNvPr id="0" name=""/>
        <dsp:cNvSpPr/>
      </dsp:nvSpPr>
      <dsp:spPr>
        <a:xfrm>
          <a:off x="180" y="2124"/>
          <a:ext cx="1275775" cy="140228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Realities</a:t>
          </a:r>
        </a:p>
      </dsp:txBody>
      <dsp:txXfrm>
        <a:off x="62458" y="64402"/>
        <a:ext cx="1151219" cy="1277730"/>
      </dsp:txXfrm>
    </dsp:sp>
    <dsp:sp modelId="{BB8797E1-3A8E-4820-8232-C50F76188EAE}">
      <dsp:nvSpPr>
        <dsp:cNvPr id="0" name=""/>
        <dsp:cNvSpPr/>
      </dsp:nvSpPr>
      <dsp:spPr>
        <a:xfrm rot="5400000">
          <a:off x="5355212" y="-2423622"/>
          <a:ext cx="1121829" cy="9198583"/>
        </a:xfrm>
        <a:prstGeom prst="round2SameRect">
          <a:avLst/>
        </a:prstGeom>
        <a:solidFill>
          <a:schemeClr val="accent3">
            <a:tint val="40000"/>
            <a:alpha val="90000"/>
            <a:hueOff val="1014570"/>
            <a:satOff val="50000"/>
            <a:lumOff val="890"/>
            <a:alphaOff val="0"/>
          </a:schemeClr>
        </a:solidFill>
        <a:ln w="6350" cap="flat" cmpd="sng" algn="ctr">
          <a:solidFill>
            <a:schemeClr val="accent3">
              <a:tint val="40000"/>
              <a:alpha val="90000"/>
              <a:hueOff val="1014570"/>
              <a:satOff val="50000"/>
              <a:lumOff val="89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t>“We are not eating well because we cannot afford good food. Two years back we buy a paint of </a:t>
          </a:r>
          <a:r>
            <a:rPr lang="en-US" sz="1400" b="1" kern="1200" dirty="0" err="1"/>
            <a:t>garri</a:t>
          </a:r>
          <a:r>
            <a:rPr lang="en-US" sz="1400" b="1" kern="1200" dirty="0"/>
            <a:t> for N400 or N500 now it is N1,200. We will still buy other ingredients to make soup. So, this change in weather is affecting food provision” </a:t>
          </a:r>
        </a:p>
        <a:p>
          <a:pPr marL="114300" lvl="1" indent="-114300" algn="l" defTabSz="622300">
            <a:lnSpc>
              <a:spcPct val="90000"/>
            </a:lnSpc>
            <a:spcBef>
              <a:spcPct val="0"/>
            </a:spcBef>
            <a:spcAft>
              <a:spcPct val="15000"/>
            </a:spcAft>
            <a:buChar char="•"/>
          </a:pPr>
          <a:r>
            <a:rPr lang="en-US" sz="1400" b="1" kern="1200" dirty="0"/>
            <a:t>“People are to blame for the flooding effects. They throw waste into the drainages provided by the government and when the rains come the roads and our homes are flooded” </a:t>
          </a:r>
        </a:p>
      </dsp:txBody>
      <dsp:txXfrm rot="-5400000">
        <a:off x="1316836" y="1669517"/>
        <a:ext cx="9143820" cy="1012303"/>
      </dsp:txXfrm>
    </dsp:sp>
    <dsp:sp modelId="{4354079D-7F93-4766-BC99-6E8A4BB3D01A}">
      <dsp:nvSpPr>
        <dsp:cNvPr id="0" name=""/>
        <dsp:cNvSpPr/>
      </dsp:nvSpPr>
      <dsp:spPr>
        <a:xfrm>
          <a:off x="180" y="1474525"/>
          <a:ext cx="1316655" cy="1402286"/>
        </a:xfrm>
        <a:prstGeom prst="round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Effects</a:t>
          </a:r>
        </a:p>
      </dsp:txBody>
      <dsp:txXfrm>
        <a:off x="64454" y="1538799"/>
        <a:ext cx="1188107" cy="1273738"/>
      </dsp:txXfrm>
    </dsp:sp>
    <dsp:sp modelId="{FD8EF4DD-279E-4119-B9F1-A654E7861B2B}">
      <dsp:nvSpPr>
        <dsp:cNvPr id="0" name=""/>
        <dsp:cNvSpPr/>
      </dsp:nvSpPr>
      <dsp:spPr>
        <a:xfrm rot="5400000">
          <a:off x="5333500" y="-972388"/>
          <a:ext cx="1121829" cy="9240917"/>
        </a:xfrm>
        <a:prstGeom prst="round2SameRect">
          <a:avLst/>
        </a:prstGeom>
        <a:solidFill>
          <a:schemeClr val="accent3">
            <a:tint val="40000"/>
            <a:alpha val="90000"/>
            <a:hueOff val="2029141"/>
            <a:satOff val="100000"/>
            <a:lumOff val="1779"/>
            <a:alphaOff val="0"/>
          </a:schemeClr>
        </a:solidFill>
        <a:ln w="6350" cap="flat" cmpd="sng" algn="ctr">
          <a:solidFill>
            <a:schemeClr val="accent3">
              <a:tint val="40000"/>
              <a:alpha val="90000"/>
              <a:hueOff val="2029141"/>
              <a:satOff val="100000"/>
              <a:lumOff val="1779"/>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t>“Monitoring and surveillance should be provided to prevent people from throwing waste into the drainage”</a:t>
          </a:r>
        </a:p>
        <a:p>
          <a:pPr marL="114300" lvl="1" indent="-114300" algn="l" defTabSz="622300">
            <a:lnSpc>
              <a:spcPct val="90000"/>
            </a:lnSpc>
            <a:spcBef>
              <a:spcPct val="0"/>
            </a:spcBef>
            <a:spcAft>
              <a:spcPct val="15000"/>
            </a:spcAft>
            <a:buChar char="•"/>
          </a:pPr>
          <a:r>
            <a:rPr lang="en-US" sz="1400" b="1" kern="1200" dirty="0"/>
            <a:t>“Even though most of our lands in this community have been sold to developers, farming still remains the best way out of food challenges. Farming will also create jobs for unemployed and uneducated youths. You do need to have an advanced education before you can farm. Once a person can read and write and communicate he will be able to manage and coordinate the activities in the farm” </a:t>
          </a:r>
        </a:p>
      </dsp:txBody>
      <dsp:txXfrm rot="-5400000">
        <a:off x="1273957" y="3141918"/>
        <a:ext cx="9186154" cy="1012303"/>
      </dsp:txXfrm>
    </dsp:sp>
    <dsp:sp modelId="{F2D393E2-8AA6-470A-98CC-AE267E113645}">
      <dsp:nvSpPr>
        <dsp:cNvPr id="0" name=""/>
        <dsp:cNvSpPr/>
      </dsp:nvSpPr>
      <dsp:spPr>
        <a:xfrm>
          <a:off x="180" y="2946926"/>
          <a:ext cx="1273776" cy="1402286"/>
        </a:xfrm>
        <a:prstGeom prst="round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Strategy</a:t>
          </a:r>
        </a:p>
      </dsp:txBody>
      <dsp:txXfrm>
        <a:off x="62361" y="3009107"/>
        <a:ext cx="1149414" cy="127792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hyperlink" Target="https://www.libela.org/vijesti/4431-predlozena-mirovinska-reforma-diskriminira-zene/"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EF4EA-5A1B-4B23-872E-FA06A7136A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2FCEEF-462A-4B34-981A-5803F71006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A852B4-7980-43EC-8F85-017EAB6CB1D8}"/>
              </a:ext>
            </a:extLst>
          </p:cNvPr>
          <p:cNvSpPr>
            <a:spLocks noGrp="1"/>
          </p:cNvSpPr>
          <p:nvPr>
            <p:ph type="dt" sz="half" idx="10"/>
          </p:nvPr>
        </p:nvSpPr>
        <p:spPr/>
        <p:txBody>
          <a:bodyPr/>
          <a:lstStyle/>
          <a:p>
            <a:fld id="{15BDDB75-F85F-46DC-8A45-49D719C92282}" type="datetimeFigureOut">
              <a:rPr lang="en-US" smtClean="0"/>
              <a:t>10/15/2021</a:t>
            </a:fld>
            <a:endParaRPr lang="en-US"/>
          </a:p>
        </p:txBody>
      </p:sp>
      <p:sp>
        <p:nvSpPr>
          <p:cNvPr id="5" name="Footer Placeholder 4">
            <a:extLst>
              <a:ext uri="{FF2B5EF4-FFF2-40B4-BE49-F238E27FC236}">
                <a16:creationId xmlns:a16="http://schemas.microsoft.com/office/drawing/2014/main" id="{E9B7A5F8-E029-4C38-90BF-2099DC65B383}"/>
              </a:ext>
            </a:extLst>
          </p:cNvPr>
          <p:cNvSpPr>
            <a:spLocks noGrp="1"/>
          </p:cNvSpPr>
          <p:nvPr>
            <p:ph type="ftr" sz="quarter" idx="11"/>
          </p:nvPr>
        </p:nvSpPr>
        <p:spPr/>
        <p:txBody>
          <a:bodyPr/>
          <a:lstStyle/>
          <a:p>
            <a:r>
              <a:rPr lang="en-US" dirty="0" err="1"/>
              <a:t>Miorities</a:t>
            </a:r>
            <a:r>
              <a:rPr lang="en-US" dirty="0"/>
              <a:t> Voice Up for Climate Action (MVU4CC)</a:t>
            </a:r>
          </a:p>
        </p:txBody>
      </p:sp>
      <p:sp>
        <p:nvSpPr>
          <p:cNvPr id="6" name="Slide Number Placeholder 5">
            <a:extLst>
              <a:ext uri="{FF2B5EF4-FFF2-40B4-BE49-F238E27FC236}">
                <a16:creationId xmlns:a16="http://schemas.microsoft.com/office/drawing/2014/main" id="{B6C8D5B0-8DDD-487C-84B3-708538DD8419}"/>
              </a:ext>
            </a:extLst>
          </p:cNvPr>
          <p:cNvSpPr>
            <a:spLocks noGrp="1"/>
          </p:cNvSpPr>
          <p:nvPr>
            <p:ph type="sldNum" sz="quarter" idx="12"/>
          </p:nvPr>
        </p:nvSpPr>
        <p:spPr/>
        <p:txBody>
          <a:bodyPr/>
          <a:lstStyle/>
          <a:p>
            <a:fld id="{1A062797-6533-4E6F-9D99-021A3069063C}" type="slidenum">
              <a:rPr lang="en-US" smtClean="0"/>
              <a:t>‹#›</a:t>
            </a:fld>
            <a:endParaRPr lang="en-US"/>
          </a:p>
        </p:txBody>
      </p:sp>
    </p:spTree>
    <p:extLst>
      <p:ext uri="{BB962C8B-B14F-4D97-AF65-F5344CB8AC3E}">
        <p14:creationId xmlns:p14="http://schemas.microsoft.com/office/powerpoint/2010/main" val="2182423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D7B12-ED54-40E4-84D9-0E380C1D36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241CD0-AABA-4595-AC5C-D1F553D61A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9A33C8-01B2-47D4-9E19-AC68D03603F7}"/>
              </a:ext>
            </a:extLst>
          </p:cNvPr>
          <p:cNvSpPr>
            <a:spLocks noGrp="1"/>
          </p:cNvSpPr>
          <p:nvPr>
            <p:ph type="dt" sz="half" idx="10"/>
          </p:nvPr>
        </p:nvSpPr>
        <p:spPr/>
        <p:txBody>
          <a:bodyPr/>
          <a:lstStyle/>
          <a:p>
            <a:fld id="{15BDDB75-F85F-46DC-8A45-49D719C92282}" type="datetimeFigureOut">
              <a:rPr lang="en-US" smtClean="0"/>
              <a:t>10/15/2021</a:t>
            </a:fld>
            <a:endParaRPr lang="en-US"/>
          </a:p>
        </p:txBody>
      </p:sp>
      <p:sp>
        <p:nvSpPr>
          <p:cNvPr id="5" name="Footer Placeholder 4">
            <a:extLst>
              <a:ext uri="{FF2B5EF4-FFF2-40B4-BE49-F238E27FC236}">
                <a16:creationId xmlns:a16="http://schemas.microsoft.com/office/drawing/2014/main" id="{0C5F530E-42A8-4133-82E8-D5DB0B46CB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EEDBE5-1C0D-4C5A-92CA-BCAC00707705}"/>
              </a:ext>
            </a:extLst>
          </p:cNvPr>
          <p:cNvSpPr>
            <a:spLocks noGrp="1"/>
          </p:cNvSpPr>
          <p:nvPr>
            <p:ph type="sldNum" sz="quarter" idx="12"/>
          </p:nvPr>
        </p:nvSpPr>
        <p:spPr/>
        <p:txBody>
          <a:bodyPr/>
          <a:lstStyle/>
          <a:p>
            <a:fld id="{1A062797-6533-4E6F-9D99-021A3069063C}" type="slidenum">
              <a:rPr lang="en-US" smtClean="0"/>
              <a:t>‹#›</a:t>
            </a:fld>
            <a:endParaRPr lang="en-US"/>
          </a:p>
        </p:txBody>
      </p:sp>
    </p:spTree>
    <p:extLst>
      <p:ext uri="{BB962C8B-B14F-4D97-AF65-F5344CB8AC3E}">
        <p14:creationId xmlns:p14="http://schemas.microsoft.com/office/powerpoint/2010/main" val="2284399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B235AC-1BBF-4E4E-9C16-497BCF5B84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96DED8-D521-4D03-AEAF-920B30A3AB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B4EDEB-61E2-45E6-8906-112EB11418E9}"/>
              </a:ext>
            </a:extLst>
          </p:cNvPr>
          <p:cNvSpPr>
            <a:spLocks noGrp="1"/>
          </p:cNvSpPr>
          <p:nvPr>
            <p:ph type="dt" sz="half" idx="10"/>
          </p:nvPr>
        </p:nvSpPr>
        <p:spPr/>
        <p:txBody>
          <a:bodyPr/>
          <a:lstStyle/>
          <a:p>
            <a:fld id="{15BDDB75-F85F-46DC-8A45-49D719C92282}" type="datetimeFigureOut">
              <a:rPr lang="en-US" smtClean="0"/>
              <a:t>10/15/2021</a:t>
            </a:fld>
            <a:endParaRPr lang="en-US"/>
          </a:p>
        </p:txBody>
      </p:sp>
      <p:sp>
        <p:nvSpPr>
          <p:cNvPr id="5" name="Footer Placeholder 4">
            <a:extLst>
              <a:ext uri="{FF2B5EF4-FFF2-40B4-BE49-F238E27FC236}">
                <a16:creationId xmlns:a16="http://schemas.microsoft.com/office/drawing/2014/main" id="{D44A4C81-A788-479A-9354-74C712075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89915-432E-48FA-BB9F-72486882C1AE}"/>
              </a:ext>
            </a:extLst>
          </p:cNvPr>
          <p:cNvSpPr>
            <a:spLocks noGrp="1"/>
          </p:cNvSpPr>
          <p:nvPr>
            <p:ph type="sldNum" sz="quarter" idx="12"/>
          </p:nvPr>
        </p:nvSpPr>
        <p:spPr/>
        <p:txBody>
          <a:bodyPr/>
          <a:lstStyle/>
          <a:p>
            <a:fld id="{1A062797-6533-4E6F-9D99-021A3069063C}" type="slidenum">
              <a:rPr lang="en-US" smtClean="0"/>
              <a:t>‹#›</a:t>
            </a:fld>
            <a:endParaRPr lang="en-US"/>
          </a:p>
        </p:txBody>
      </p:sp>
    </p:spTree>
    <p:extLst>
      <p:ext uri="{BB962C8B-B14F-4D97-AF65-F5344CB8AC3E}">
        <p14:creationId xmlns:p14="http://schemas.microsoft.com/office/powerpoint/2010/main" val="3479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EC164-A9A3-4A8F-8CDA-A598A9D4A9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110411-7B6C-4AF7-BB1E-CDFBCE3B58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FEF28B-C606-45CE-9E14-DB2DF5D059ED}"/>
              </a:ext>
            </a:extLst>
          </p:cNvPr>
          <p:cNvSpPr>
            <a:spLocks noGrp="1"/>
          </p:cNvSpPr>
          <p:nvPr>
            <p:ph type="dt" sz="half" idx="10"/>
          </p:nvPr>
        </p:nvSpPr>
        <p:spPr/>
        <p:txBody>
          <a:bodyPr/>
          <a:lstStyle/>
          <a:p>
            <a:fld id="{15BDDB75-F85F-46DC-8A45-49D719C92282}" type="datetimeFigureOut">
              <a:rPr lang="en-US" smtClean="0"/>
              <a:t>10/15/2021</a:t>
            </a:fld>
            <a:endParaRPr lang="en-US"/>
          </a:p>
        </p:txBody>
      </p:sp>
      <p:sp>
        <p:nvSpPr>
          <p:cNvPr id="5" name="Footer Placeholder 4">
            <a:extLst>
              <a:ext uri="{FF2B5EF4-FFF2-40B4-BE49-F238E27FC236}">
                <a16:creationId xmlns:a16="http://schemas.microsoft.com/office/drawing/2014/main" id="{18FBF5D6-03D6-4E83-A48F-03D902B1B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543BE4-B20D-4349-A03D-B8AC8E237742}"/>
              </a:ext>
            </a:extLst>
          </p:cNvPr>
          <p:cNvSpPr>
            <a:spLocks noGrp="1"/>
          </p:cNvSpPr>
          <p:nvPr>
            <p:ph type="sldNum" sz="quarter" idx="12"/>
          </p:nvPr>
        </p:nvSpPr>
        <p:spPr/>
        <p:txBody>
          <a:bodyPr/>
          <a:lstStyle/>
          <a:p>
            <a:fld id="{1A062797-6533-4E6F-9D99-021A3069063C}" type="slidenum">
              <a:rPr lang="en-US" smtClean="0"/>
              <a:t>‹#›</a:t>
            </a:fld>
            <a:endParaRPr lang="en-US"/>
          </a:p>
        </p:txBody>
      </p:sp>
    </p:spTree>
    <p:extLst>
      <p:ext uri="{BB962C8B-B14F-4D97-AF65-F5344CB8AC3E}">
        <p14:creationId xmlns:p14="http://schemas.microsoft.com/office/powerpoint/2010/main" val="840774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FE001-2F62-4578-ACC8-1EF8614FF0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F41ADF-FFC4-4DF3-88CD-15EF21C080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D29752-3939-41AB-B012-82020D268813}"/>
              </a:ext>
            </a:extLst>
          </p:cNvPr>
          <p:cNvSpPr>
            <a:spLocks noGrp="1"/>
          </p:cNvSpPr>
          <p:nvPr>
            <p:ph type="dt" sz="half" idx="10"/>
          </p:nvPr>
        </p:nvSpPr>
        <p:spPr/>
        <p:txBody>
          <a:bodyPr/>
          <a:lstStyle/>
          <a:p>
            <a:fld id="{15BDDB75-F85F-46DC-8A45-49D719C92282}" type="datetimeFigureOut">
              <a:rPr lang="en-US" smtClean="0"/>
              <a:t>10/15/2021</a:t>
            </a:fld>
            <a:endParaRPr lang="en-US"/>
          </a:p>
        </p:txBody>
      </p:sp>
      <p:sp>
        <p:nvSpPr>
          <p:cNvPr id="5" name="Footer Placeholder 4">
            <a:extLst>
              <a:ext uri="{FF2B5EF4-FFF2-40B4-BE49-F238E27FC236}">
                <a16:creationId xmlns:a16="http://schemas.microsoft.com/office/drawing/2014/main" id="{8B1A5EF8-F4F4-47AF-82B8-607542785E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6A72E-6363-4914-BF91-14C7F607826E}"/>
              </a:ext>
            </a:extLst>
          </p:cNvPr>
          <p:cNvSpPr>
            <a:spLocks noGrp="1"/>
          </p:cNvSpPr>
          <p:nvPr>
            <p:ph type="sldNum" sz="quarter" idx="12"/>
          </p:nvPr>
        </p:nvSpPr>
        <p:spPr/>
        <p:txBody>
          <a:bodyPr/>
          <a:lstStyle/>
          <a:p>
            <a:fld id="{1A062797-6533-4E6F-9D99-021A3069063C}" type="slidenum">
              <a:rPr lang="en-US" smtClean="0"/>
              <a:t>‹#›</a:t>
            </a:fld>
            <a:endParaRPr lang="en-US"/>
          </a:p>
        </p:txBody>
      </p:sp>
    </p:spTree>
    <p:extLst>
      <p:ext uri="{BB962C8B-B14F-4D97-AF65-F5344CB8AC3E}">
        <p14:creationId xmlns:p14="http://schemas.microsoft.com/office/powerpoint/2010/main" val="3544919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491BF-524D-4B42-B9B3-A052D2EC25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40D18A-E682-4196-91A5-002DC01633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172A6B-0BEB-47DE-A989-546CA3D333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326AB1-85D3-4679-BF6F-F87F7E35B464}"/>
              </a:ext>
            </a:extLst>
          </p:cNvPr>
          <p:cNvSpPr>
            <a:spLocks noGrp="1"/>
          </p:cNvSpPr>
          <p:nvPr>
            <p:ph type="dt" sz="half" idx="10"/>
          </p:nvPr>
        </p:nvSpPr>
        <p:spPr/>
        <p:txBody>
          <a:bodyPr/>
          <a:lstStyle/>
          <a:p>
            <a:fld id="{15BDDB75-F85F-46DC-8A45-49D719C92282}" type="datetimeFigureOut">
              <a:rPr lang="en-US" smtClean="0"/>
              <a:t>10/15/2021</a:t>
            </a:fld>
            <a:endParaRPr lang="en-US"/>
          </a:p>
        </p:txBody>
      </p:sp>
      <p:sp>
        <p:nvSpPr>
          <p:cNvPr id="6" name="Footer Placeholder 5">
            <a:extLst>
              <a:ext uri="{FF2B5EF4-FFF2-40B4-BE49-F238E27FC236}">
                <a16:creationId xmlns:a16="http://schemas.microsoft.com/office/drawing/2014/main" id="{129AB159-2B0F-47C2-A56B-FD906744C5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06C4CA-60AC-4A27-80A4-19EF1C932175}"/>
              </a:ext>
            </a:extLst>
          </p:cNvPr>
          <p:cNvSpPr>
            <a:spLocks noGrp="1"/>
          </p:cNvSpPr>
          <p:nvPr>
            <p:ph type="sldNum" sz="quarter" idx="12"/>
          </p:nvPr>
        </p:nvSpPr>
        <p:spPr/>
        <p:txBody>
          <a:bodyPr/>
          <a:lstStyle/>
          <a:p>
            <a:fld id="{1A062797-6533-4E6F-9D99-021A3069063C}" type="slidenum">
              <a:rPr lang="en-US" smtClean="0"/>
              <a:t>‹#›</a:t>
            </a:fld>
            <a:endParaRPr lang="en-US"/>
          </a:p>
        </p:txBody>
      </p:sp>
    </p:spTree>
    <p:extLst>
      <p:ext uri="{BB962C8B-B14F-4D97-AF65-F5344CB8AC3E}">
        <p14:creationId xmlns:p14="http://schemas.microsoft.com/office/powerpoint/2010/main" val="394667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7ABD3-2F72-4DE4-B658-C59326446A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BD1059-D464-4FAD-9C85-2884D0CD0F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1E36B0-3B1B-4C9B-A5C6-C7D5F4659F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E73D8C-A3C2-46A8-AE5E-71C456C6EE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8B0264-212D-4C4C-A057-3CE7983C78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6AEE55-DB83-417B-99A3-74F88AADB67E}"/>
              </a:ext>
            </a:extLst>
          </p:cNvPr>
          <p:cNvSpPr>
            <a:spLocks noGrp="1"/>
          </p:cNvSpPr>
          <p:nvPr>
            <p:ph type="dt" sz="half" idx="10"/>
          </p:nvPr>
        </p:nvSpPr>
        <p:spPr/>
        <p:txBody>
          <a:bodyPr/>
          <a:lstStyle/>
          <a:p>
            <a:fld id="{15BDDB75-F85F-46DC-8A45-49D719C92282}" type="datetimeFigureOut">
              <a:rPr lang="en-US" smtClean="0"/>
              <a:t>10/15/2021</a:t>
            </a:fld>
            <a:endParaRPr lang="en-US"/>
          </a:p>
        </p:txBody>
      </p:sp>
      <p:sp>
        <p:nvSpPr>
          <p:cNvPr id="8" name="Footer Placeholder 7">
            <a:extLst>
              <a:ext uri="{FF2B5EF4-FFF2-40B4-BE49-F238E27FC236}">
                <a16:creationId xmlns:a16="http://schemas.microsoft.com/office/drawing/2014/main" id="{6D2F736A-4FC8-4785-ACC3-11654CA273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45BFDF-32B9-4891-A9E7-D2A3029DE4CF}"/>
              </a:ext>
            </a:extLst>
          </p:cNvPr>
          <p:cNvSpPr>
            <a:spLocks noGrp="1"/>
          </p:cNvSpPr>
          <p:nvPr>
            <p:ph type="sldNum" sz="quarter" idx="12"/>
          </p:nvPr>
        </p:nvSpPr>
        <p:spPr/>
        <p:txBody>
          <a:bodyPr/>
          <a:lstStyle/>
          <a:p>
            <a:fld id="{1A062797-6533-4E6F-9D99-021A3069063C}" type="slidenum">
              <a:rPr lang="en-US" smtClean="0"/>
              <a:t>‹#›</a:t>
            </a:fld>
            <a:endParaRPr lang="en-US"/>
          </a:p>
        </p:txBody>
      </p:sp>
    </p:spTree>
    <p:extLst>
      <p:ext uri="{BB962C8B-B14F-4D97-AF65-F5344CB8AC3E}">
        <p14:creationId xmlns:p14="http://schemas.microsoft.com/office/powerpoint/2010/main" val="265724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E8707-E3A8-42AF-B022-13B6217110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296AC1-8B61-4EF0-8BFF-FFF17815675A}"/>
              </a:ext>
            </a:extLst>
          </p:cNvPr>
          <p:cNvSpPr>
            <a:spLocks noGrp="1"/>
          </p:cNvSpPr>
          <p:nvPr>
            <p:ph type="dt" sz="half" idx="10"/>
          </p:nvPr>
        </p:nvSpPr>
        <p:spPr/>
        <p:txBody>
          <a:bodyPr/>
          <a:lstStyle/>
          <a:p>
            <a:fld id="{15BDDB75-F85F-46DC-8A45-49D719C92282}" type="datetimeFigureOut">
              <a:rPr lang="en-US" smtClean="0"/>
              <a:t>10/15/2021</a:t>
            </a:fld>
            <a:endParaRPr lang="en-US"/>
          </a:p>
        </p:txBody>
      </p:sp>
      <p:sp>
        <p:nvSpPr>
          <p:cNvPr id="4" name="Footer Placeholder 3">
            <a:extLst>
              <a:ext uri="{FF2B5EF4-FFF2-40B4-BE49-F238E27FC236}">
                <a16:creationId xmlns:a16="http://schemas.microsoft.com/office/drawing/2014/main" id="{F0BE5591-95C1-4DEA-82C1-5B5F0658CB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8CA137-C8A0-4589-B126-E8F1E3AC99CA}"/>
              </a:ext>
            </a:extLst>
          </p:cNvPr>
          <p:cNvSpPr>
            <a:spLocks noGrp="1"/>
          </p:cNvSpPr>
          <p:nvPr>
            <p:ph type="sldNum" sz="quarter" idx="12"/>
          </p:nvPr>
        </p:nvSpPr>
        <p:spPr/>
        <p:txBody>
          <a:bodyPr/>
          <a:lstStyle/>
          <a:p>
            <a:fld id="{1A062797-6533-4E6F-9D99-021A3069063C}" type="slidenum">
              <a:rPr lang="en-US" smtClean="0"/>
              <a:t>‹#›</a:t>
            </a:fld>
            <a:endParaRPr lang="en-US"/>
          </a:p>
        </p:txBody>
      </p:sp>
    </p:spTree>
    <p:extLst>
      <p:ext uri="{BB962C8B-B14F-4D97-AF65-F5344CB8AC3E}">
        <p14:creationId xmlns:p14="http://schemas.microsoft.com/office/powerpoint/2010/main" val="2035370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C9985A-34F9-45EE-97BF-8C17EA0C4D2F}"/>
              </a:ext>
            </a:extLst>
          </p:cNvPr>
          <p:cNvSpPr>
            <a:spLocks noGrp="1"/>
          </p:cNvSpPr>
          <p:nvPr>
            <p:ph type="dt" sz="half" idx="10"/>
          </p:nvPr>
        </p:nvSpPr>
        <p:spPr/>
        <p:txBody>
          <a:bodyPr/>
          <a:lstStyle/>
          <a:p>
            <a:fld id="{15BDDB75-F85F-46DC-8A45-49D719C92282}" type="datetimeFigureOut">
              <a:rPr lang="en-US" smtClean="0"/>
              <a:t>10/15/2021</a:t>
            </a:fld>
            <a:endParaRPr lang="en-US"/>
          </a:p>
        </p:txBody>
      </p:sp>
      <p:sp>
        <p:nvSpPr>
          <p:cNvPr id="3" name="Footer Placeholder 2">
            <a:extLst>
              <a:ext uri="{FF2B5EF4-FFF2-40B4-BE49-F238E27FC236}">
                <a16:creationId xmlns:a16="http://schemas.microsoft.com/office/drawing/2014/main" id="{35B9BB2B-ED9A-4372-8B97-2146593660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355F94-65CF-4E0F-ACB5-A838D8841FF8}"/>
              </a:ext>
            </a:extLst>
          </p:cNvPr>
          <p:cNvSpPr>
            <a:spLocks noGrp="1"/>
          </p:cNvSpPr>
          <p:nvPr>
            <p:ph type="sldNum" sz="quarter" idx="12"/>
          </p:nvPr>
        </p:nvSpPr>
        <p:spPr/>
        <p:txBody>
          <a:bodyPr/>
          <a:lstStyle/>
          <a:p>
            <a:fld id="{1A062797-6533-4E6F-9D99-021A3069063C}" type="slidenum">
              <a:rPr lang="en-US" smtClean="0"/>
              <a:t>‹#›</a:t>
            </a:fld>
            <a:endParaRPr lang="en-US"/>
          </a:p>
        </p:txBody>
      </p:sp>
    </p:spTree>
    <p:extLst>
      <p:ext uri="{BB962C8B-B14F-4D97-AF65-F5344CB8AC3E}">
        <p14:creationId xmlns:p14="http://schemas.microsoft.com/office/powerpoint/2010/main" val="4112971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57995-AD7C-4263-A449-608FAE59B7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8BDEAE-A985-415D-839F-D91F674299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629241-D39B-4816-9505-2BF4BBAFC7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6C534D-5086-49FA-80A7-A980FE568ECB}"/>
              </a:ext>
            </a:extLst>
          </p:cNvPr>
          <p:cNvSpPr>
            <a:spLocks noGrp="1"/>
          </p:cNvSpPr>
          <p:nvPr>
            <p:ph type="dt" sz="half" idx="10"/>
          </p:nvPr>
        </p:nvSpPr>
        <p:spPr/>
        <p:txBody>
          <a:bodyPr/>
          <a:lstStyle/>
          <a:p>
            <a:fld id="{15BDDB75-F85F-46DC-8A45-49D719C92282}" type="datetimeFigureOut">
              <a:rPr lang="en-US" smtClean="0"/>
              <a:t>10/15/2021</a:t>
            </a:fld>
            <a:endParaRPr lang="en-US"/>
          </a:p>
        </p:txBody>
      </p:sp>
      <p:sp>
        <p:nvSpPr>
          <p:cNvPr id="6" name="Footer Placeholder 5">
            <a:extLst>
              <a:ext uri="{FF2B5EF4-FFF2-40B4-BE49-F238E27FC236}">
                <a16:creationId xmlns:a16="http://schemas.microsoft.com/office/drawing/2014/main" id="{DC2425A3-3A04-4269-820A-7719A0771E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53C02A-14F2-4870-8E21-D4850F4E0BD3}"/>
              </a:ext>
            </a:extLst>
          </p:cNvPr>
          <p:cNvSpPr>
            <a:spLocks noGrp="1"/>
          </p:cNvSpPr>
          <p:nvPr>
            <p:ph type="sldNum" sz="quarter" idx="12"/>
          </p:nvPr>
        </p:nvSpPr>
        <p:spPr/>
        <p:txBody>
          <a:bodyPr/>
          <a:lstStyle/>
          <a:p>
            <a:fld id="{1A062797-6533-4E6F-9D99-021A3069063C}" type="slidenum">
              <a:rPr lang="en-US" smtClean="0"/>
              <a:t>‹#›</a:t>
            </a:fld>
            <a:endParaRPr lang="en-US"/>
          </a:p>
        </p:txBody>
      </p:sp>
    </p:spTree>
    <p:extLst>
      <p:ext uri="{BB962C8B-B14F-4D97-AF65-F5344CB8AC3E}">
        <p14:creationId xmlns:p14="http://schemas.microsoft.com/office/powerpoint/2010/main" val="3334473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CB8C4-6898-4FF3-A3E6-D9E5E0D5C5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DB941E-857F-4334-A313-2A1A45510B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ABEBE8-8651-448E-B0F4-FED75CDF62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3401D9-DA6E-4938-BAEB-9FF8EACA30D5}"/>
              </a:ext>
            </a:extLst>
          </p:cNvPr>
          <p:cNvSpPr>
            <a:spLocks noGrp="1"/>
          </p:cNvSpPr>
          <p:nvPr>
            <p:ph type="dt" sz="half" idx="10"/>
          </p:nvPr>
        </p:nvSpPr>
        <p:spPr/>
        <p:txBody>
          <a:bodyPr/>
          <a:lstStyle/>
          <a:p>
            <a:fld id="{15BDDB75-F85F-46DC-8A45-49D719C92282}" type="datetimeFigureOut">
              <a:rPr lang="en-US" smtClean="0"/>
              <a:t>10/15/2021</a:t>
            </a:fld>
            <a:endParaRPr lang="en-US"/>
          </a:p>
        </p:txBody>
      </p:sp>
      <p:sp>
        <p:nvSpPr>
          <p:cNvPr id="6" name="Footer Placeholder 5">
            <a:extLst>
              <a:ext uri="{FF2B5EF4-FFF2-40B4-BE49-F238E27FC236}">
                <a16:creationId xmlns:a16="http://schemas.microsoft.com/office/drawing/2014/main" id="{9A77F00E-A0D6-4896-847B-40BD3BAF50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F9C5BC-E860-468C-A62E-47B5F89640E9}"/>
              </a:ext>
            </a:extLst>
          </p:cNvPr>
          <p:cNvSpPr>
            <a:spLocks noGrp="1"/>
          </p:cNvSpPr>
          <p:nvPr>
            <p:ph type="sldNum" sz="quarter" idx="12"/>
          </p:nvPr>
        </p:nvSpPr>
        <p:spPr/>
        <p:txBody>
          <a:bodyPr/>
          <a:lstStyle/>
          <a:p>
            <a:fld id="{1A062797-6533-4E6F-9D99-021A3069063C}" type="slidenum">
              <a:rPr lang="en-US" smtClean="0"/>
              <a:t>‹#›</a:t>
            </a:fld>
            <a:endParaRPr lang="en-US"/>
          </a:p>
        </p:txBody>
      </p:sp>
    </p:spTree>
    <p:extLst>
      <p:ext uri="{BB962C8B-B14F-4D97-AF65-F5344CB8AC3E}">
        <p14:creationId xmlns:p14="http://schemas.microsoft.com/office/powerpoint/2010/main" val="4192142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31BC2C-B710-4204-A20A-52C9B2F8D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40E607-7F8F-48DF-A633-606D791542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FDC0D4-FABC-4119-9669-3A2D1A1D80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DDB75-F85F-46DC-8A45-49D719C92282}" type="datetimeFigureOut">
              <a:rPr lang="en-US" smtClean="0"/>
              <a:t>10/15/2021</a:t>
            </a:fld>
            <a:endParaRPr lang="en-US"/>
          </a:p>
        </p:txBody>
      </p:sp>
      <p:sp>
        <p:nvSpPr>
          <p:cNvPr id="5" name="Footer Placeholder 4">
            <a:extLst>
              <a:ext uri="{FF2B5EF4-FFF2-40B4-BE49-F238E27FC236}">
                <a16:creationId xmlns:a16="http://schemas.microsoft.com/office/drawing/2014/main" id="{6CD4C5D1-C1DF-4377-B7E9-78976E3B54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552C7C-1447-44EA-AF8F-02452A9782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62797-6533-4E6F-9D99-021A3069063C}" type="slidenum">
              <a:rPr lang="en-US" smtClean="0"/>
              <a:t>‹#›</a:t>
            </a:fld>
            <a:endParaRPr lang="en-US"/>
          </a:p>
        </p:txBody>
      </p:sp>
    </p:spTree>
    <p:extLst>
      <p:ext uri="{BB962C8B-B14F-4D97-AF65-F5344CB8AC3E}">
        <p14:creationId xmlns:p14="http://schemas.microsoft.com/office/powerpoint/2010/main" val="2650510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3" Type="http://schemas.openxmlformats.org/officeDocument/2006/relationships/hyperlink" Target="https://de.wikipedia.org/wiki/Wikipedia:TU23/Nutzung_FAQ_und_HowTo" TargetMode="External"/><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facebook.com/ogunrce" TargetMode="External"/><Relationship Id="rId2" Type="http://schemas.openxmlformats.org/officeDocument/2006/relationships/hyperlink" Target="https://rceogun.covenantuniversity.edu.ng/" TargetMode="Externa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DDCD0-7622-4B36-8EA4-A5D01ED3D443}"/>
              </a:ext>
            </a:extLst>
          </p:cNvPr>
          <p:cNvSpPr>
            <a:spLocks noGrp="1"/>
          </p:cNvSpPr>
          <p:nvPr>
            <p:ph type="ctrTitle"/>
          </p:nvPr>
        </p:nvSpPr>
        <p:spPr>
          <a:xfrm>
            <a:off x="1785904" y="0"/>
            <a:ext cx="9144000" cy="2387600"/>
          </a:xfrm>
        </p:spPr>
        <p:txBody>
          <a:bodyPr/>
          <a:lstStyle/>
          <a:p>
            <a:r>
              <a:rPr lang="en-US" b="1" dirty="0"/>
              <a:t>Minorities Voice Up for Climate Action (MVU4CC)</a:t>
            </a:r>
          </a:p>
        </p:txBody>
      </p:sp>
      <p:pic>
        <p:nvPicPr>
          <p:cNvPr id="7" name="Picture 6">
            <a:extLst>
              <a:ext uri="{FF2B5EF4-FFF2-40B4-BE49-F238E27FC236}">
                <a16:creationId xmlns:a16="http://schemas.microsoft.com/office/drawing/2014/main" id="{82FABF29-1395-46E0-A94B-8BDD86C697C6}"/>
              </a:ext>
            </a:extLst>
          </p:cNvPr>
          <p:cNvPicPr>
            <a:picLocks noChangeAspect="1"/>
          </p:cNvPicPr>
          <p:nvPr/>
        </p:nvPicPr>
        <p:blipFill>
          <a:blip r:embed="rId2"/>
          <a:stretch>
            <a:fillRect/>
          </a:stretch>
        </p:blipFill>
        <p:spPr>
          <a:xfrm>
            <a:off x="4590333" y="2777067"/>
            <a:ext cx="3555045" cy="3606800"/>
          </a:xfrm>
          <a:prstGeom prst="rect">
            <a:avLst/>
          </a:prstGeom>
        </p:spPr>
      </p:pic>
      <p:pic>
        <p:nvPicPr>
          <p:cNvPr id="6" name="Picture 5">
            <a:extLst>
              <a:ext uri="{FF2B5EF4-FFF2-40B4-BE49-F238E27FC236}">
                <a16:creationId xmlns:a16="http://schemas.microsoft.com/office/drawing/2014/main" id="{64CE44D3-4048-4EF8-861B-E7F4BD386FFF}"/>
              </a:ext>
            </a:extLst>
          </p:cNvPr>
          <p:cNvPicPr>
            <a:picLocks noChangeAspect="1"/>
          </p:cNvPicPr>
          <p:nvPr/>
        </p:nvPicPr>
        <p:blipFill>
          <a:blip r:embed="rId3"/>
          <a:stretch>
            <a:fillRect/>
          </a:stretch>
        </p:blipFill>
        <p:spPr>
          <a:xfrm>
            <a:off x="264696" y="2777067"/>
            <a:ext cx="4006516" cy="360680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6D68753C-1439-9140-9C37-9A400A808692}"/>
              </a:ext>
            </a:extLst>
          </p:cNvPr>
          <p:cNvPicPr>
            <a:picLocks noChangeAspect="1"/>
          </p:cNvPicPr>
          <p:nvPr/>
        </p:nvPicPr>
        <p:blipFill>
          <a:blip r:embed="rId4"/>
          <a:stretch>
            <a:fillRect/>
          </a:stretch>
        </p:blipFill>
        <p:spPr>
          <a:xfrm>
            <a:off x="8464499" y="2777067"/>
            <a:ext cx="3525253" cy="3606800"/>
          </a:xfrm>
          <a:prstGeom prst="rect">
            <a:avLst/>
          </a:prstGeom>
        </p:spPr>
      </p:pic>
      <p:pic>
        <p:nvPicPr>
          <p:cNvPr id="8" name="Picture 4">
            <a:extLst>
              <a:ext uri="{FF2B5EF4-FFF2-40B4-BE49-F238E27FC236}">
                <a16:creationId xmlns:a16="http://schemas.microsoft.com/office/drawing/2014/main" id="{6D185DC4-3FA3-4CC7-A8DA-3ACBF737643B}"/>
              </a:ext>
            </a:extLst>
          </p:cNvPr>
          <p:cNvPicPr>
            <a:picLocks noChangeAspect="1"/>
          </p:cNvPicPr>
          <p:nvPr/>
        </p:nvPicPr>
        <p:blipFill>
          <a:blip r:embed="rId5">
            <a:extLst>
              <a:ext uri="{28A0092B-C50C-407E-A947-70E740481C1C}">
                <a14:useLocalDpi xmlns:a14="http://schemas.microsoft.com/office/drawing/2010/main" val="0"/>
              </a:ext>
            </a:extLst>
          </a:blip>
          <a:srcRect l="8372" t="18843" r="6700" b="30756"/>
          <a:stretch>
            <a:fillRect/>
          </a:stretch>
        </p:blipFill>
        <p:spPr bwMode="auto">
          <a:xfrm>
            <a:off x="482627" y="474133"/>
            <a:ext cx="1191435" cy="8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a:extLst>
              <a:ext uri="{FF2B5EF4-FFF2-40B4-BE49-F238E27FC236}">
                <a16:creationId xmlns:a16="http://schemas.microsoft.com/office/drawing/2014/main" id="{A302FED3-B1C2-4A43-8B26-D39616A1E191}"/>
              </a:ext>
            </a:extLst>
          </p:cNvPr>
          <p:cNvPicPr>
            <a:picLocks noChangeAspect="1"/>
          </p:cNvPicPr>
          <p:nvPr/>
        </p:nvPicPr>
        <p:blipFill>
          <a:blip r:embed="rId6">
            <a:extLst>
              <a:ext uri="{28A0092B-C50C-407E-A947-70E740481C1C}">
                <a14:useLocalDpi xmlns:a14="http://schemas.microsoft.com/office/drawing/2010/main" val="0"/>
              </a:ext>
            </a:extLst>
          </a:blip>
          <a:srcRect l="15614" r="17424"/>
          <a:stretch>
            <a:fillRect/>
          </a:stretch>
        </p:blipFill>
        <p:spPr bwMode="auto">
          <a:xfrm>
            <a:off x="10577990" y="322249"/>
            <a:ext cx="1131383" cy="98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008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extLst>
              <a:ext uri="{837473B0-CC2E-450A-ABE3-18F120FF3D39}">
                <a1611:picAttrSrcUrl xmlns:a1611="http://schemas.microsoft.com/office/drawing/2016/11/main" r:id="rId3"/>
              </a:ext>
            </a:extLst>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A4D19-7511-A543-B3F9-3FDC20A8D01A}"/>
              </a:ext>
            </a:extLst>
          </p:cNvPr>
          <p:cNvSpPr>
            <a:spLocks noGrp="1"/>
          </p:cNvSpPr>
          <p:nvPr>
            <p:ph type="title"/>
          </p:nvPr>
        </p:nvSpPr>
        <p:spPr>
          <a:xfrm>
            <a:off x="838200" y="365126"/>
            <a:ext cx="10515600" cy="801202"/>
          </a:xfrm>
          <a:solidFill>
            <a:schemeClr val="accent6">
              <a:lumMod val="75000"/>
            </a:schemeClr>
          </a:solidFill>
        </p:spPr>
        <p:txBody>
          <a:bodyPr/>
          <a:lstStyle/>
          <a:p>
            <a:r>
              <a:rPr lang="en-US" b="1" dirty="0"/>
              <a:t>Statements</a:t>
            </a:r>
          </a:p>
        </p:txBody>
      </p:sp>
      <p:sp>
        <p:nvSpPr>
          <p:cNvPr id="3" name="TextBox 2">
            <a:extLst>
              <a:ext uri="{FF2B5EF4-FFF2-40B4-BE49-F238E27FC236}">
                <a16:creationId xmlns:a16="http://schemas.microsoft.com/office/drawing/2014/main" id="{3E45246C-0A15-4AED-BAC8-F2127228737B}"/>
              </a:ext>
            </a:extLst>
          </p:cNvPr>
          <p:cNvSpPr txBox="1"/>
          <p:nvPr/>
        </p:nvSpPr>
        <p:spPr>
          <a:xfrm>
            <a:off x="643812" y="1352939"/>
            <a:ext cx="11318033" cy="6027291"/>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i="1" dirty="0">
                <a:latin typeface="Rockwell" panose="02060603020205020403" pitchFamily="18" charset="0"/>
                <a:ea typeface="Calibri" panose="020F0502020204030204" pitchFamily="34" charset="0"/>
                <a:cs typeface="Times New Roman" panose="02020603050405020304" pitchFamily="18" charset="0"/>
              </a:rPr>
              <a:t>T</a:t>
            </a:r>
            <a:r>
              <a:rPr lang="en-US" sz="1800" dirty="0">
                <a:effectLst/>
                <a:latin typeface="Rockwell" panose="02060603020205020403" pitchFamily="18" charset="0"/>
                <a:ea typeface="Calibri" panose="020F0502020204030204" pitchFamily="34" charset="0"/>
                <a:cs typeface="Times New Roman" panose="02020603050405020304" pitchFamily="18" charset="0"/>
              </a:rPr>
              <a:t>he occurrence of severe droughts and extreme floods validate the reality of climate change in Nigeria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buFont typeface="Wingdings" panose="05000000000000000000" pitchFamily="2" charset="2"/>
              <a:buChar char="ü"/>
            </a:pPr>
            <a:r>
              <a:rPr lang="en-US" sz="1800" dirty="0">
                <a:effectLst/>
                <a:latin typeface="Rockwell" panose="02060603020205020403" pitchFamily="18" charset="0"/>
                <a:ea typeface="Calibri" panose="020F0502020204030204" pitchFamily="34" charset="0"/>
                <a:cs typeface="Times New Roman" panose="02020603050405020304" pitchFamily="18" charset="0"/>
              </a:rPr>
              <a:t>rising food prices, insecurity from the migration of herders and food shortage are threatening the economic, social and economic outcomes of all people particularly youths in Nigeria,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buFont typeface="Wingdings" panose="05000000000000000000" pitchFamily="2" charset="2"/>
              <a:buChar char="ü"/>
            </a:pPr>
            <a:r>
              <a:rPr lang="en-US" dirty="0">
                <a:latin typeface="Rockwell" panose="02060603020205020403" pitchFamily="18" charset="0"/>
                <a:ea typeface="Calibri" panose="020F0502020204030204" pitchFamily="34" charset="0"/>
                <a:cs typeface="Times New Roman" panose="02020603050405020304" pitchFamily="18" charset="0"/>
              </a:rPr>
              <a:t>T</a:t>
            </a:r>
            <a:r>
              <a:rPr lang="en-US" sz="1800" dirty="0">
                <a:effectLst/>
                <a:latin typeface="Rockwell" panose="02060603020205020403" pitchFamily="18" charset="0"/>
                <a:ea typeface="Calibri" panose="020F0502020204030204" pitchFamily="34" charset="0"/>
                <a:cs typeface="Times New Roman" panose="02020603050405020304" pitchFamily="18" charset="0"/>
              </a:rPr>
              <a:t>he calls from global leadership such as the United Nations Framework Conference on Climate Change (UNFCCC) would help reduce global temperatures to about 1.5 degree Celsius.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buFont typeface="Wingdings" panose="05000000000000000000" pitchFamily="2" charset="2"/>
              <a:buChar char="ü"/>
            </a:pPr>
            <a:r>
              <a:rPr lang="en-US" sz="1800" i="1" dirty="0">
                <a:effectLst/>
                <a:latin typeface="Rockwell" panose="02060603020205020403" pitchFamily="18" charset="0"/>
                <a:ea typeface="Calibri" panose="020F0502020204030204" pitchFamily="34" charset="0"/>
                <a:cs typeface="Times New Roman" panose="02020603050405020304" pitchFamily="18" charset="0"/>
              </a:rPr>
              <a:t>Recalling t</a:t>
            </a:r>
            <a:r>
              <a:rPr lang="en-US" sz="1800" dirty="0">
                <a:effectLst/>
                <a:latin typeface="Rockwell" panose="02060603020205020403" pitchFamily="18" charset="0"/>
                <a:ea typeface="Calibri" panose="020F0502020204030204" pitchFamily="34" charset="0"/>
                <a:cs typeface="Times New Roman" panose="02020603050405020304" pitchFamily="18" charset="0"/>
              </a:rPr>
              <a:t>he pledge for environmental stewardship as contained in the objectives of other international movements such as the International Sustainability Campus Network (ISCN) and the Global RCE Network to which we belong. </a:t>
            </a:r>
          </a:p>
          <a:p>
            <a:pPr marL="285750" marR="0" indent="-285750" algn="just">
              <a:lnSpc>
                <a:spcPct val="150000"/>
              </a:lnSpc>
              <a:spcBef>
                <a:spcPts val="0"/>
              </a:spcBef>
              <a:spcAft>
                <a:spcPts val="1000"/>
              </a:spcAft>
              <a:buFont typeface="Wingdings" panose="05000000000000000000" pitchFamily="2" charset="2"/>
              <a:buChar char="ü"/>
            </a:pPr>
            <a:r>
              <a:rPr lang="en-US" dirty="0">
                <a:latin typeface="Rockwell" panose="02060603020205020403" pitchFamily="18" charset="0"/>
                <a:ea typeface="Calibri" panose="020F0502020204030204" pitchFamily="34" charset="0"/>
                <a:cs typeface="Times New Roman" panose="02020603050405020304" pitchFamily="18" charset="0"/>
              </a:rPr>
              <a:t>Y</a:t>
            </a:r>
            <a:r>
              <a:rPr lang="en-US" sz="1800" dirty="0">
                <a:effectLst/>
                <a:latin typeface="Rockwell" panose="02060603020205020403" pitchFamily="18" charset="0"/>
                <a:ea typeface="Calibri" panose="020F0502020204030204" pitchFamily="34" charset="0"/>
                <a:cs typeface="Times New Roman" panose="02020603050405020304" pitchFamily="18" charset="0"/>
              </a:rPr>
              <a:t>ouths constitute an enduring source of indigenous capacity for tackling climate change, but are more likely to commit to reducing their carbon foot print and acting responsibly towards mitigating climate change when their basic needs are met because survival for the average youth is of utmost priority than environmental stewardship.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000"/>
              </a:spcAft>
            </a:pPr>
            <a:r>
              <a:rPr lang="en-US" sz="1800" dirty="0">
                <a:effectLst/>
                <a:latin typeface="Rockwell" panose="02060603020205020403"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endParaRPr lang="en-US" dirty="0"/>
          </a:p>
        </p:txBody>
      </p:sp>
    </p:spTree>
    <p:extLst>
      <p:ext uri="{BB962C8B-B14F-4D97-AF65-F5344CB8AC3E}">
        <p14:creationId xmlns:p14="http://schemas.microsoft.com/office/powerpoint/2010/main" val="3534000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39000" b="-3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C6ECA8-4481-9B4B-9E6A-93B40D53436D}"/>
              </a:ext>
            </a:extLst>
          </p:cNvPr>
          <p:cNvSpPr txBox="1"/>
          <p:nvPr/>
        </p:nvSpPr>
        <p:spPr>
          <a:xfrm>
            <a:off x="372533" y="677333"/>
            <a:ext cx="3877734" cy="707886"/>
          </a:xfrm>
          <a:prstGeom prst="rect">
            <a:avLst/>
          </a:prstGeom>
          <a:noFill/>
        </p:spPr>
        <p:txBody>
          <a:bodyPr wrap="square" rtlCol="0">
            <a:spAutoFit/>
          </a:bodyPr>
          <a:lstStyle/>
          <a:p>
            <a:r>
              <a:rPr lang="en-US" sz="4000" b="1" dirty="0"/>
              <a:t>Demands</a:t>
            </a:r>
          </a:p>
        </p:txBody>
      </p:sp>
      <p:sp>
        <p:nvSpPr>
          <p:cNvPr id="3" name="TextBox 2">
            <a:extLst>
              <a:ext uri="{FF2B5EF4-FFF2-40B4-BE49-F238E27FC236}">
                <a16:creationId xmlns:a16="http://schemas.microsoft.com/office/drawing/2014/main" id="{1C077E3D-0759-CA48-A821-E7EAA9F8CE36}"/>
              </a:ext>
            </a:extLst>
          </p:cNvPr>
          <p:cNvSpPr txBox="1"/>
          <p:nvPr/>
        </p:nvSpPr>
        <p:spPr>
          <a:xfrm>
            <a:off x="592667" y="1794932"/>
            <a:ext cx="10617200" cy="3754874"/>
          </a:xfrm>
          <a:prstGeom prst="rect">
            <a:avLst/>
          </a:prstGeom>
          <a:solidFill>
            <a:schemeClr val="accent6">
              <a:lumMod val="75000"/>
              <a:alpha val="86000"/>
            </a:schemeClr>
          </a:solidFill>
        </p:spPr>
        <p:txBody>
          <a:bodyPr wrap="square" rtlCol="0">
            <a:spAutoFit/>
          </a:bodyPr>
          <a:lstStyle/>
          <a:p>
            <a:pPr marL="285750" lvl="0" indent="-285750">
              <a:buFont typeface="Wingdings" pitchFamily="2" charset="2"/>
              <a:buChar char="q"/>
            </a:pPr>
            <a:r>
              <a:rPr lang="en-US" sz="2000" b="1" dirty="0"/>
              <a:t>We demand that our local policy makers set up a climate change task force comprising of a representative from our local authority, local community, university, and diverse youth groups by the end of 2021</a:t>
            </a:r>
          </a:p>
          <a:p>
            <a:pPr marL="285750" indent="-285750">
              <a:buFont typeface="Wingdings" pitchFamily="2" charset="2"/>
              <a:buChar char="q"/>
            </a:pPr>
            <a:r>
              <a:rPr lang="en-US" sz="2000" b="1" dirty="0"/>
              <a:t>We demand that our state government begins to implement universal design principles in all its urban infrastructure projects to reduce the climate change effect of flooding particularly on citizens with disabilities from 2022</a:t>
            </a:r>
          </a:p>
          <a:p>
            <a:pPr marL="285750" indent="-285750">
              <a:buFont typeface="Wingdings" pitchFamily="2" charset="2"/>
              <a:buChar char="q"/>
            </a:pPr>
            <a:r>
              <a:rPr lang="en-US" sz="2000" b="1" dirty="0"/>
              <a:t>We demand that our state government establishes climate-smart demonstration farms from 2022 in all the local government areas taking into cognizance the peculiarity of each region, using renewable energy to ensure food security, create green jobs, and reduce carbon emissions</a:t>
            </a:r>
          </a:p>
          <a:p>
            <a:pPr marL="285750" indent="-285750">
              <a:buFont typeface="Wingdings" pitchFamily="2" charset="2"/>
              <a:buChar char="q"/>
            </a:pPr>
            <a:r>
              <a:rPr lang="en-US" sz="2000" b="1" dirty="0"/>
              <a:t>We demand for direct access to climate finance for universities and research institutes to carry out climate change related studies from global policy makers beginning from 2022. </a:t>
            </a:r>
          </a:p>
          <a:p>
            <a:pPr lvl="0"/>
            <a:endParaRPr lang="en-US" dirty="0"/>
          </a:p>
        </p:txBody>
      </p:sp>
    </p:spTree>
    <p:extLst>
      <p:ext uri="{BB962C8B-B14F-4D97-AF65-F5344CB8AC3E}">
        <p14:creationId xmlns:p14="http://schemas.microsoft.com/office/powerpoint/2010/main" val="150703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8A02C-7A83-4FEC-B1E4-70AC5815A162}"/>
              </a:ext>
            </a:extLst>
          </p:cNvPr>
          <p:cNvSpPr>
            <a:spLocks noGrp="1"/>
          </p:cNvSpPr>
          <p:nvPr>
            <p:ph type="title"/>
          </p:nvPr>
        </p:nvSpPr>
        <p:spPr>
          <a:xfrm>
            <a:off x="371670" y="150521"/>
            <a:ext cx="10515600" cy="1325563"/>
          </a:xfrm>
          <a:solidFill>
            <a:schemeClr val="accent6"/>
          </a:solidFill>
        </p:spPr>
        <p:txBody>
          <a:bodyPr/>
          <a:lstStyle/>
          <a:p>
            <a:r>
              <a:rPr lang="en-US" dirty="0">
                <a:solidFill>
                  <a:schemeClr val="bg1"/>
                </a:solidFill>
              </a:rPr>
              <a:t>Commitment</a:t>
            </a:r>
          </a:p>
        </p:txBody>
      </p:sp>
      <p:sp>
        <p:nvSpPr>
          <p:cNvPr id="3" name="TextBox 2">
            <a:extLst>
              <a:ext uri="{FF2B5EF4-FFF2-40B4-BE49-F238E27FC236}">
                <a16:creationId xmlns:a16="http://schemas.microsoft.com/office/drawing/2014/main" id="{6B9F1F20-BDA5-485C-B015-9F4BB6AC0AF1}"/>
              </a:ext>
            </a:extLst>
          </p:cNvPr>
          <p:cNvSpPr txBox="1"/>
          <p:nvPr/>
        </p:nvSpPr>
        <p:spPr>
          <a:xfrm>
            <a:off x="676028" y="2143654"/>
            <a:ext cx="2955692" cy="2301977"/>
          </a:xfrm>
          <a:prstGeom prst="rect">
            <a:avLst/>
          </a:prstGeom>
          <a:solidFill>
            <a:schemeClr val="accent6">
              <a:lumMod val="60000"/>
              <a:lumOff val="40000"/>
            </a:schemeClr>
          </a:solidFill>
          <a:ln>
            <a:solidFill>
              <a:srgbClr val="000000"/>
            </a:solidFill>
          </a:ln>
        </p:spPr>
        <p:txBody>
          <a:bodyPr wrap="square" rtlCol="0">
            <a:spAutoFit/>
          </a:bodyPr>
          <a:lstStyle/>
          <a:p>
            <a:pPr marR="0" lvl="0">
              <a:lnSpc>
                <a:spcPct val="115000"/>
              </a:lnSpc>
              <a:spcBef>
                <a:spcPts val="0"/>
              </a:spcBef>
              <a:spcAft>
                <a:spcPts val="1000"/>
              </a:spcAft>
            </a:pPr>
            <a:r>
              <a:rPr lang="en-US" sz="1800" dirty="0">
                <a:effectLst/>
                <a:latin typeface="Rockwell" panose="02060603020205020403" pitchFamily="18" charset="0"/>
                <a:ea typeface="Calibri" panose="020F0502020204030204" pitchFamily="34" charset="0"/>
                <a:cs typeface="Times New Roman" panose="02020603050405020304" pitchFamily="18" charset="0"/>
              </a:rPr>
              <a:t>Scale up supports for all forms of environmental stewardships particularly climate change awareness through formal and informal education beginning from 2022.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4E81B74-967B-41CA-B98C-C70B8227B0A8}"/>
              </a:ext>
            </a:extLst>
          </p:cNvPr>
          <p:cNvSpPr txBox="1"/>
          <p:nvPr/>
        </p:nvSpPr>
        <p:spPr>
          <a:xfrm>
            <a:off x="4352025" y="2115071"/>
            <a:ext cx="3303917" cy="2585323"/>
          </a:xfrm>
          <a:prstGeom prst="rect">
            <a:avLst/>
          </a:prstGeom>
          <a:solidFill>
            <a:schemeClr val="accent4"/>
          </a:solidFill>
          <a:ln>
            <a:solidFill>
              <a:schemeClr val="tx1"/>
            </a:solidFill>
          </a:ln>
        </p:spPr>
        <p:txBody>
          <a:bodyPr wrap="square" rtlCol="0">
            <a:spAutoFit/>
          </a:bodyPr>
          <a:lstStyle/>
          <a:p>
            <a:r>
              <a:rPr lang="en-US" sz="1800" dirty="0">
                <a:effectLst/>
                <a:latin typeface="Rockwell" panose="02060603020205020403" pitchFamily="18" charset="0"/>
                <a:ea typeface="Calibri" panose="020F0502020204030204" pitchFamily="34" charset="0"/>
                <a:cs typeface="Times New Roman" panose="02020603050405020304" pitchFamily="18" charset="0"/>
              </a:rPr>
              <a:t>Collaborate with the Nigerian Metrological Agency (NIMET) to support the dissemination of weather data in the local language of farmers dispersed all over our region beginning from 2022.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68DA13D1-CDA5-4AB5-9304-633F3A830BD6}"/>
              </a:ext>
            </a:extLst>
          </p:cNvPr>
          <p:cNvSpPr txBox="1"/>
          <p:nvPr/>
        </p:nvSpPr>
        <p:spPr>
          <a:xfrm>
            <a:off x="8376247" y="2113451"/>
            <a:ext cx="3400949" cy="2301977"/>
          </a:xfrm>
          <a:prstGeom prst="rect">
            <a:avLst/>
          </a:prstGeom>
          <a:solidFill>
            <a:srgbClr val="FF0000"/>
          </a:solidFill>
          <a:ln>
            <a:solidFill>
              <a:schemeClr val="tx1"/>
            </a:solidFill>
          </a:ln>
        </p:spPr>
        <p:txBody>
          <a:bodyPr wrap="square" rtlCol="0">
            <a:spAutoFit/>
          </a:bodyPr>
          <a:lstStyle/>
          <a:p>
            <a:pPr marR="0" lvl="0">
              <a:lnSpc>
                <a:spcPct val="115000"/>
              </a:lnSpc>
              <a:spcBef>
                <a:spcPts val="0"/>
              </a:spcBef>
              <a:spcAft>
                <a:spcPts val="1000"/>
              </a:spcAft>
            </a:pPr>
            <a:r>
              <a:rPr lang="en-US" sz="1800" dirty="0">
                <a:effectLst/>
                <a:latin typeface="Rockwell" panose="02060603020205020403" pitchFamily="18" charset="0"/>
                <a:ea typeface="Calibri" panose="020F0502020204030204" pitchFamily="34" charset="0"/>
                <a:cs typeface="Times New Roman" panose="02020603050405020304" pitchFamily="18" charset="0"/>
              </a:rPr>
              <a:t>Strengthen the capacity of youths to tackle climate change by championing climate science certificate and diploma courses for undergraduate students in Nigeria beginning from 2022.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6345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07515-7EF6-4D98-87FD-8690EBEDBAEB}"/>
              </a:ext>
            </a:extLst>
          </p:cNvPr>
          <p:cNvSpPr>
            <a:spLocks noGrp="1"/>
          </p:cNvSpPr>
          <p:nvPr>
            <p:ph type="title"/>
          </p:nvPr>
        </p:nvSpPr>
        <p:spPr>
          <a:xfrm>
            <a:off x="838200" y="365126"/>
            <a:ext cx="10515600" cy="1013464"/>
          </a:xfrm>
          <a:solidFill>
            <a:srgbClr val="00B050"/>
          </a:solidFill>
        </p:spPr>
        <p:txBody>
          <a:bodyPr/>
          <a:lstStyle/>
          <a:p>
            <a:r>
              <a:rPr lang="en-US" dirty="0"/>
              <a:t>Conclusion</a:t>
            </a:r>
          </a:p>
        </p:txBody>
      </p:sp>
      <p:sp>
        <p:nvSpPr>
          <p:cNvPr id="4" name="TextBox 3">
            <a:extLst>
              <a:ext uri="{FF2B5EF4-FFF2-40B4-BE49-F238E27FC236}">
                <a16:creationId xmlns:a16="http://schemas.microsoft.com/office/drawing/2014/main" id="{421F7D46-383A-4424-A5C1-1F15E674F578}"/>
              </a:ext>
            </a:extLst>
          </p:cNvPr>
          <p:cNvSpPr txBox="1"/>
          <p:nvPr/>
        </p:nvSpPr>
        <p:spPr>
          <a:xfrm>
            <a:off x="2537927" y="1604865"/>
            <a:ext cx="6503436" cy="1477328"/>
          </a:xfrm>
          <a:prstGeom prst="rect">
            <a:avLst/>
          </a:prstGeom>
          <a:noFill/>
        </p:spPr>
        <p:txBody>
          <a:bodyPr wrap="square" rtlCol="0">
            <a:spAutoFit/>
          </a:bodyPr>
          <a:lstStyle/>
          <a:p>
            <a:pPr algn="ctr"/>
            <a:r>
              <a:rPr lang="en-GB" dirty="0"/>
              <a:t>The time for Climate Action is now. We all share the responsibility of preserving our world for the future generations.</a:t>
            </a:r>
          </a:p>
          <a:p>
            <a:pPr algn="ctr"/>
            <a:r>
              <a:rPr lang="en-GB" dirty="0"/>
              <a:t>RCE Ogun is committed to this course and we are open to ideas and partnerships in realizing these goals, both on regional and national scales.</a:t>
            </a:r>
          </a:p>
        </p:txBody>
      </p:sp>
      <p:sp>
        <p:nvSpPr>
          <p:cNvPr id="5" name="TextBox 4">
            <a:extLst>
              <a:ext uri="{FF2B5EF4-FFF2-40B4-BE49-F238E27FC236}">
                <a16:creationId xmlns:a16="http://schemas.microsoft.com/office/drawing/2014/main" id="{A1074A19-A970-456B-9815-95029DF14406}"/>
              </a:ext>
            </a:extLst>
          </p:cNvPr>
          <p:cNvSpPr txBox="1"/>
          <p:nvPr/>
        </p:nvSpPr>
        <p:spPr>
          <a:xfrm>
            <a:off x="2864498" y="3082193"/>
            <a:ext cx="6036906" cy="1035989"/>
          </a:xfrm>
          <a:prstGeom prst="rect">
            <a:avLst/>
          </a:prstGeom>
          <a:noFill/>
        </p:spPr>
        <p:txBody>
          <a:bodyPr wrap="square" rtlCol="0">
            <a:spAutoFit/>
          </a:bodyPr>
          <a:lstStyle/>
          <a:p>
            <a:pPr algn="ctr" eaLnBrk="1" hangingPunct="1">
              <a:lnSpc>
                <a:spcPct val="114000"/>
              </a:lnSpc>
            </a:pPr>
            <a:r>
              <a:rPr lang="en-US" altLang="en-US" sz="2000" i="1" dirty="0">
                <a:solidFill>
                  <a:schemeClr val="accent6">
                    <a:lumMod val="50000"/>
                  </a:schemeClr>
                </a:solidFill>
                <a:hlinkClick r:id="rId2">
                  <a:extLst>
                    <a:ext uri="{A12FA001-AC4F-418D-AE19-62706E023703}">
                      <ahyp:hlinkClr xmlns:ahyp="http://schemas.microsoft.com/office/drawing/2018/hyperlinkcolor" val="tx"/>
                    </a:ext>
                  </a:extLst>
                </a:hlinkClick>
              </a:rPr>
              <a:t>https://rceogun.covenantuniversity</a:t>
            </a:r>
            <a:r>
              <a:rPr lang="en-US" altLang="en-US" i="1" dirty="0">
                <a:solidFill>
                  <a:schemeClr val="accent6">
                    <a:lumMod val="50000"/>
                  </a:schemeClr>
                </a:solidFill>
                <a:hlinkClick r:id="rId2">
                  <a:extLst>
                    <a:ext uri="{A12FA001-AC4F-418D-AE19-62706E023703}">
                      <ahyp:hlinkClr xmlns:ahyp="http://schemas.microsoft.com/office/drawing/2018/hyperlinkcolor" val="tx"/>
                    </a:ext>
                  </a:extLst>
                </a:hlinkClick>
              </a:rPr>
              <a:t>.edu.ng/</a:t>
            </a:r>
            <a:r>
              <a:rPr lang="en-US" altLang="en-US" dirty="0">
                <a:solidFill>
                  <a:schemeClr val="accent6">
                    <a:lumMod val="50000"/>
                  </a:schemeClr>
                </a:solidFill>
              </a:rPr>
              <a:t> </a:t>
            </a:r>
          </a:p>
          <a:p>
            <a:pPr algn="ctr" eaLnBrk="1" hangingPunct="1">
              <a:lnSpc>
                <a:spcPct val="114000"/>
              </a:lnSpc>
            </a:pPr>
            <a:r>
              <a:rPr lang="en-US" altLang="en-US" i="1" dirty="0">
                <a:solidFill>
                  <a:schemeClr val="accent6">
                    <a:lumMod val="50000"/>
                  </a:schemeClr>
                </a:solidFill>
                <a:hlinkClick r:id="rId3">
                  <a:extLst>
                    <a:ext uri="{A12FA001-AC4F-418D-AE19-62706E023703}">
                      <ahyp:hlinkClr xmlns:ahyp="http://schemas.microsoft.com/office/drawing/2018/hyperlinkcolor" val="tx"/>
                    </a:ext>
                  </a:extLst>
                </a:hlinkClick>
              </a:rPr>
              <a:t>www.facebook.com/ogunrce</a:t>
            </a:r>
            <a:r>
              <a:rPr lang="en-US" altLang="en-US" i="1" dirty="0">
                <a:solidFill>
                  <a:schemeClr val="accent6">
                    <a:lumMod val="50000"/>
                  </a:schemeClr>
                </a:solidFill>
              </a:rPr>
              <a:t> </a:t>
            </a:r>
          </a:p>
          <a:p>
            <a:endParaRPr lang="en-US" dirty="0"/>
          </a:p>
        </p:txBody>
      </p:sp>
      <p:sp>
        <p:nvSpPr>
          <p:cNvPr id="6" name="TextBox 5">
            <a:extLst>
              <a:ext uri="{FF2B5EF4-FFF2-40B4-BE49-F238E27FC236}">
                <a16:creationId xmlns:a16="http://schemas.microsoft.com/office/drawing/2014/main" id="{B2EC2DC5-D1AA-43E6-B0CF-D7BE4157C627}"/>
              </a:ext>
            </a:extLst>
          </p:cNvPr>
          <p:cNvSpPr txBox="1"/>
          <p:nvPr/>
        </p:nvSpPr>
        <p:spPr>
          <a:xfrm>
            <a:off x="4178558" y="3858871"/>
            <a:ext cx="4394719" cy="369332"/>
          </a:xfrm>
          <a:prstGeom prst="rect">
            <a:avLst/>
          </a:prstGeom>
          <a:noFill/>
        </p:spPr>
        <p:txBody>
          <a:bodyPr wrap="square" rtlCol="0">
            <a:spAutoFit/>
          </a:bodyPr>
          <a:lstStyle/>
          <a:p>
            <a:r>
              <a:rPr lang="en-US" altLang="en-US" i="1" dirty="0">
                <a:solidFill>
                  <a:schemeClr val="accent6">
                    <a:lumMod val="50000"/>
                  </a:schemeClr>
                </a:solidFill>
              </a:rPr>
              <a:t>rceogun@covenantuniversity.edu.ng</a:t>
            </a:r>
            <a:endParaRPr lang="en-US" dirty="0">
              <a:solidFill>
                <a:schemeClr val="accent6">
                  <a:lumMod val="50000"/>
                </a:schemeClr>
              </a:solidFill>
            </a:endParaRPr>
          </a:p>
        </p:txBody>
      </p:sp>
      <p:pic>
        <p:nvPicPr>
          <p:cNvPr id="7" name="Picture 6">
            <a:extLst>
              <a:ext uri="{FF2B5EF4-FFF2-40B4-BE49-F238E27FC236}">
                <a16:creationId xmlns:a16="http://schemas.microsoft.com/office/drawing/2014/main" id="{8CCD59AD-3E8E-4387-8995-884ACF1871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3160" y="4328461"/>
            <a:ext cx="1894945" cy="16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8127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A2F0-DB20-EA44-9325-ACE1C0A0C195}"/>
              </a:ext>
            </a:extLst>
          </p:cNvPr>
          <p:cNvSpPr>
            <a:spLocks noGrp="1"/>
          </p:cNvSpPr>
          <p:nvPr>
            <p:ph type="title"/>
          </p:nvPr>
        </p:nvSpPr>
        <p:spPr>
          <a:xfrm>
            <a:off x="754026" y="0"/>
            <a:ext cx="10515600" cy="1325563"/>
          </a:xfrm>
        </p:spPr>
        <p:txBody>
          <a:bodyPr/>
          <a:lstStyle/>
          <a:p>
            <a:r>
              <a:rPr lang="en-US" b="1" dirty="0"/>
              <a:t>Introduction</a:t>
            </a:r>
          </a:p>
        </p:txBody>
      </p:sp>
      <p:sp>
        <p:nvSpPr>
          <p:cNvPr id="11" name="Rectangle 10">
            <a:extLst>
              <a:ext uri="{FF2B5EF4-FFF2-40B4-BE49-F238E27FC236}">
                <a16:creationId xmlns:a16="http://schemas.microsoft.com/office/drawing/2014/main" id="{3F168BAB-0F4D-EF45-9A36-EF74E5B59D72}"/>
              </a:ext>
            </a:extLst>
          </p:cNvPr>
          <p:cNvSpPr/>
          <p:nvPr/>
        </p:nvSpPr>
        <p:spPr>
          <a:xfrm>
            <a:off x="754026" y="1436914"/>
            <a:ext cx="10853256" cy="3867469"/>
          </a:xfrm>
          <a:prstGeom prst="rect">
            <a:avLst/>
          </a:prstGeom>
          <a:solidFill>
            <a:srgbClr val="92D050">
              <a:alpha val="85000"/>
            </a:srgbClr>
          </a:solidFill>
          <a:ln>
            <a:solidFill>
              <a:schemeClr val="tx1"/>
            </a:solidFill>
          </a:ln>
        </p:spPr>
        <p:txBody>
          <a:bodyPr wrap="square">
            <a:spAutoFit/>
          </a:bodyPr>
          <a:lstStyle/>
          <a:p>
            <a:pPr algn="just">
              <a:lnSpc>
                <a:spcPct val="115000"/>
              </a:lnSpc>
              <a:spcAft>
                <a:spcPts val="1000"/>
              </a:spcAft>
            </a:pPr>
            <a:r>
              <a:rPr lang="en-US" sz="2000" dirty="0">
                <a:ea typeface="Calibri" panose="020F0502020204030204" pitchFamily="34" charset="0"/>
                <a:cs typeface="Times New Roman" panose="02020603050405020304" pitchFamily="18" charset="0"/>
              </a:rPr>
              <a:t>The impacts of climate change are global in nature with local effects that validate its reality. In Nigeria drought and flooding are the major effects of climate change recorded lately (Fourcade et al. 2019; Ayanlade 2017; Odjugo, 2009;). Farmlands and surrounding villages have become barren due to drought and advancing desertification. This has led to massive migration of herders in search of more fertile terrain from the North East towards the Greener Plateau and the Middle Belt Regions. </a:t>
            </a:r>
          </a:p>
          <a:p>
            <a:pPr algn="just">
              <a:lnSpc>
                <a:spcPct val="115000"/>
              </a:lnSpc>
              <a:spcAft>
                <a:spcPts val="1000"/>
              </a:spcAft>
            </a:pPr>
            <a:r>
              <a:rPr lang="en-US" sz="2000" dirty="0"/>
              <a:t>People in minority groups are at increased risk of the adverse impacts of climate change – including threats to their health, food security, water, sanitation, and livelihoods.</a:t>
            </a:r>
          </a:p>
          <a:p>
            <a:pPr algn="just">
              <a:lnSpc>
                <a:spcPct val="115000"/>
              </a:lnSpc>
              <a:spcAft>
                <a:spcPts val="1000"/>
              </a:spcAft>
            </a:pPr>
            <a:r>
              <a:rPr lang="en-US" sz="2000" dirty="0"/>
              <a:t>  In order to minimize the adverse effects of climate change, it is important that the voices of the minority groups and their families are included in climate change initiatives focusing upon basic needs, livelihoods, healthcare, social participation and disaster preparedness and mitigation.</a:t>
            </a:r>
            <a:endParaRPr lang="en-US"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269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1F3CD-4D27-844F-A5CA-B1EA297E59F1}"/>
              </a:ext>
            </a:extLst>
          </p:cNvPr>
          <p:cNvSpPr>
            <a:spLocks noGrp="1"/>
          </p:cNvSpPr>
          <p:nvPr>
            <p:ph type="title"/>
          </p:nvPr>
        </p:nvSpPr>
        <p:spPr>
          <a:xfrm>
            <a:off x="839789" y="469231"/>
            <a:ext cx="2336548" cy="854242"/>
          </a:xfrm>
          <a:solidFill>
            <a:schemeClr val="accent6">
              <a:lumMod val="75000"/>
            </a:schemeClr>
          </a:solidFill>
          <a:ln>
            <a:solidFill>
              <a:schemeClr val="bg1"/>
            </a:solidFill>
          </a:ln>
        </p:spPr>
        <p:txBody>
          <a:bodyPr>
            <a:noAutofit/>
          </a:bodyPr>
          <a:lstStyle/>
          <a:p>
            <a:r>
              <a:rPr lang="en-US" sz="4000" b="1" dirty="0">
                <a:solidFill>
                  <a:schemeClr val="bg2"/>
                </a:solidFill>
              </a:rPr>
              <a:t>Objective</a:t>
            </a:r>
          </a:p>
        </p:txBody>
      </p:sp>
      <p:pic>
        <p:nvPicPr>
          <p:cNvPr id="6" name="Picture Placeholder 5">
            <a:extLst>
              <a:ext uri="{FF2B5EF4-FFF2-40B4-BE49-F238E27FC236}">
                <a16:creationId xmlns:a16="http://schemas.microsoft.com/office/drawing/2014/main" id="{BC30DA29-88D0-5940-82EB-EF86BC4B0A8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7495674" y="1608262"/>
            <a:ext cx="3859714" cy="3859714"/>
          </a:xfrm>
        </p:spPr>
      </p:pic>
      <p:sp>
        <p:nvSpPr>
          <p:cNvPr id="4" name="Text Placeholder 3">
            <a:extLst>
              <a:ext uri="{FF2B5EF4-FFF2-40B4-BE49-F238E27FC236}">
                <a16:creationId xmlns:a16="http://schemas.microsoft.com/office/drawing/2014/main" id="{C463E612-1571-AD4B-9D0C-91A025FE9D96}"/>
              </a:ext>
            </a:extLst>
          </p:cNvPr>
          <p:cNvSpPr>
            <a:spLocks noGrp="1"/>
          </p:cNvSpPr>
          <p:nvPr>
            <p:ph type="body" sz="half" idx="2"/>
          </p:nvPr>
        </p:nvSpPr>
        <p:spPr>
          <a:xfrm>
            <a:off x="839789" y="1515979"/>
            <a:ext cx="6379159" cy="4549608"/>
          </a:xfrm>
        </p:spPr>
        <p:txBody>
          <a:bodyPr>
            <a:noAutofit/>
          </a:bodyPr>
          <a:lstStyle/>
          <a:p>
            <a:pPr>
              <a:lnSpc>
                <a:spcPct val="100000"/>
              </a:lnSpc>
            </a:pPr>
            <a:r>
              <a:rPr lang="en-US" sz="3600" dirty="0"/>
              <a:t>To assess the views of citizens with disabilities and uneducated youths on the realities, effects and mitigation strategies. With a view to designing wholistic, comprehensive, inclusive policies for mitigating climate change. </a:t>
            </a:r>
          </a:p>
        </p:txBody>
      </p:sp>
    </p:spTree>
    <p:extLst>
      <p:ext uri="{BB962C8B-B14F-4D97-AF65-F5344CB8AC3E}">
        <p14:creationId xmlns:p14="http://schemas.microsoft.com/office/powerpoint/2010/main" val="1071670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9BE94-465F-4740-86C6-5DD786B01880}"/>
              </a:ext>
            </a:extLst>
          </p:cNvPr>
          <p:cNvSpPr>
            <a:spLocks noGrp="1"/>
          </p:cNvSpPr>
          <p:nvPr>
            <p:ph type="title"/>
          </p:nvPr>
        </p:nvSpPr>
        <p:spPr>
          <a:solidFill>
            <a:schemeClr val="accent6">
              <a:lumMod val="75000"/>
            </a:schemeClr>
          </a:solidFill>
        </p:spPr>
        <p:style>
          <a:lnRef idx="2">
            <a:schemeClr val="dk1"/>
          </a:lnRef>
          <a:fillRef idx="1">
            <a:schemeClr val="lt1"/>
          </a:fillRef>
          <a:effectRef idx="0">
            <a:schemeClr val="dk1"/>
          </a:effectRef>
          <a:fontRef idx="minor">
            <a:schemeClr val="dk1"/>
          </a:fontRef>
        </p:style>
        <p:txBody>
          <a:bodyPr/>
          <a:lstStyle/>
          <a:p>
            <a:r>
              <a:rPr lang="en-US" b="1" dirty="0">
                <a:solidFill>
                  <a:schemeClr val="bg2"/>
                </a:solidFill>
              </a:rPr>
              <a:t>Activity Report for People with Disabilities</a:t>
            </a:r>
          </a:p>
        </p:txBody>
      </p:sp>
      <p:sp>
        <p:nvSpPr>
          <p:cNvPr id="3" name="Text Placeholder 2">
            <a:extLst>
              <a:ext uri="{FF2B5EF4-FFF2-40B4-BE49-F238E27FC236}">
                <a16:creationId xmlns:a16="http://schemas.microsoft.com/office/drawing/2014/main" id="{BD16F560-CB48-8B44-91C8-119EBE987A29}"/>
              </a:ext>
            </a:extLst>
          </p:cNvPr>
          <p:cNvSpPr>
            <a:spLocks noGrp="1"/>
          </p:cNvSpPr>
          <p:nvPr>
            <p:ph type="body" idx="1"/>
          </p:nvPr>
        </p:nvSpPr>
        <p:spPr>
          <a:xfrm>
            <a:off x="839788" y="1461030"/>
            <a:ext cx="5157787" cy="823912"/>
          </a:xfrm>
        </p:spPr>
        <p:txBody>
          <a:bodyPr/>
          <a:lstStyle/>
          <a:p>
            <a:r>
              <a:rPr lang="en-US" dirty="0"/>
              <a:t>Background details of Interviewees</a:t>
            </a:r>
          </a:p>
        </p:txBody>
      </p:sp>
      <p:sp>
        <p:nvSpPr>
          <p:cNvPr id="5" name="Text Placeholder 4">
            <a:extLst>
              <a:ext uri="{FF2B5EF4-FFF2-40B4-BE49-F238E27FC236}">
                <a16:creationId xmlns:a16="http://schemas.microsoft.com/office/drawing/2014/main" id="{687D1A4A-866E-0F4C-A954-222A05F13400}"/>
              </a:ext>
            </a:extLst>
          </p:cNvPr>
          <p:cNvSpPr>
            <a:spLocks noGrp="1"/>
          </p:cNvSpPr>
          <p:nvPr>
            <p:ph type="body" sz="quarter" idx="3"/>
          </p:nvPr>
        </p:nvSpPr>
        <p:spPr>
          <a:xfrm>
            <a:off x="6350133" y="1461030"/>
            <a:ext cx="5183188" cy="823912"/>
          </a:xfrm>
        </p:spPr>
        <p:txBody>
          <a:bodyPr/>
          <a:lstStyle/>
          <a:p>
            <a:r>
              <a:rPr lang="en-US" dirty="0"/>
              <a:t>Highlights</a:t>
            </a:r>
          </a:p>
        </p:txBody>
      </p:sp>
      <p:sp>
        <p:nvSpPr>
          <p:cNvPr id="6" name="Content Placeholder 5">
            <a:extLst>
              <a:ext uri="{FF2B5EF4-FFF2-40B4-BE49-F238E27FC236}">
                <a16:creationId xmlns:a16="http://schemas.microsoft.com/office/drawing/2014/main" id="{781A5AE3-203A-B946-848C-CA11F1D731D1}"/>
              </a:ext>
            </a:extLst>
          </p:cNvPr>
          <p:cNvSpPr>
            <a:spLocks noGrp="1"/>
          </p:cNvSpPr>
          <p:nvPr>
            <p:ph sz="quarter" idx="4"/>
          </p:nvPr>
        </p:nvSpPr>
        <p:spPr>
          <a:xfrm>
            <a:off x="6172199" y="2284942"/>
            <a:ext cx="5361121" cy="3904721"/>
          </a:xfrm>
        </p:spPr>
        <p:txBody>
          <a:bodyPr>
            <a:normAutofit fontScale="92500" lnSpcReduction="20000"/>
          </a:bodyPr>
          <a:lstStyle/>
          <a:p>
            <a:pPr lvl="0">
              <a:buFont typeface="Wingdings" pitchFamily="2" charset="2"/>
              <a:buChar char="Ø"/>
            </a:pPr>
            <a:r>
              <a:rPr lang="en-US" dirty="0"/>
              <a:t>People with disabilities are very vulnerable to climate change effects such as flooding</a:t>
            </a:r>
          </a:p>
          <a:p>
            <a:pPr lvl="0">
              <a:buFont typeface="Wingdings" pitchFamily="2" charset="2"/>
              <a:buChar char="Ø"/>
            </a:pPr>
            <a:r>
              <a:rPr lang="en-US" dirty="0"/>
              <a:t>They are more prone to further injuries during flooding or excessive rainfall</a:t>
            </a:r>
          </a:p>
          <a:p>
            <a:pPr lvl="0">
              <a:buFont typeface="Wingdings" pitchFamily="2" charset="2"/>
              <a:buChar char="Ø"/>
            </a:pPr>
            <a:r>
              <a:rPr lang="en-US" dirty="0"/>
              <a:t>They are more susceptible to skin cancer due to harsh weather conditions for example Albinos</a:t>
            </a:r>
          </a:p>
          <a:p>
            <a:pPr>
              <a:buFont typeface="Wingdings" pitchFamily="2" charset="2"/>
              <a:buChar char="Ø"/>
            </a:pPr>
            <a:r>
              <a:rPr lang="en-US" dirty="0"/>
              <a:t>They should be given a voice in climate change mitigation </a:t>
            </a:r>
          </a:p>
        </p:txBody>
      </p:sp>
      <p:pic>
        <p:nvPicPr>
          <p:cNvPr id="7" name="Content Placeholder 6">
            <a:extLst>
              <a:ext uri="{FF2B5EF4-FFF2-40B4-BE49-F238E27FC236}">
                <a16:creationId xmlns:a16="http://schemas.microsoft.com/office/drawing/2014/main" id="{038320C3-A020-6A4C-BF1B-3D124475E29A}"/>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098814" y="2505075"/>
            <a:ext cx="4898761" cy="3684588"/>
          </a:xfrm>
          <a:prstGeom prst="rect">
            <a:avLst/>
          </a:prstGeom>
          <a:noFill/>
        </p:spPr>
      </p:pic>
    </p:spTree>
    <p:extLst>
      <p:ext uri="{BB962C8B-B14F-4D97-AF65-F5344CB8AC3E}">
        <p14:creationId xmlns:p14="http://schemas.microsoft.com/office/powerpoint/2010/main" val="3397320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A74767E-F8A5-D248-8B73-BCDC175B33B5}"/>
              </a:ext>
            </a:extLst>
          </p:cNvPr>
          <p:cNvGraphicFramePr/>
          <p:nvPr>
            <p:extLst>
              <p:ext uri="{D42A27DB-BD31-4B8C-83A1-F6EECF244321}">
                <p14:modId xmlns:p14="http://schemas.microsoft.com/office/powerpoint/2010/main" val="1484356215"/>
              </p:ext>
            </p:extLst>
          </p:nvPr>
        </p:nvGraphicFramePr>
        <p:xfrm>
          <a:off x="1418252" y="1464905"/>
          <a:ext cx="10133046" cy="5027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AC79EEA8-B7B0-FA43-8322-A90530C5F48C}"/>
              </a:ext>
            </a:extLst>
          </p:cNvPr>
          <p:cNvSpPr>
            <a:spLocks noGrp="1"/>
          </p:cNvSpPr>
          <p:nvPr>
            <p:ph type="title"/>
          </p:nvPr>
        </p:nvSpPr>
        <p:spPr>
          <a:xfrm>
            <a:off x="757989" y="365125"/>
            <a:ext cx="9459031" cy="958349"/>
          </a:xfrm>
          <a:solidFill>
            <a:schemeClr val="accent6">
              <a:lumMod val="75000"/>
            </a:schemeClr>
          </a:solidFill>
        </p:spPr>
        <p:txBody>
          <a:bodyPr>
            <a:normAutofit fontScale="90000"/>
          </a:bodyPr>
          <a:lstStyle/>
          <a:p>
            <a:r>
              <a:rPr lang="en-US" dirty="0">
                <a:solidFill>
                  <a:schemeClr val="bg2"/>
                </a:solidFill>
              </a:rPr>
              <a:t>Highlights (Youths with Disabilities Speak Up)</a:t>
            </a:r>
          </a:p>
        </p:txBody>
      </p:sp>
    </p:spTree>
    <p:extLst>
      <p:ext uri="{BB962C8B-B14F-4D97-AF65-F5344CB8AC3E}">
        <p14:creationId xmlns:p14="http://schemas.microsoft.com/office/powerpoint/2010/main" val="916167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AFA61-6875-2F4D-9FCA-848E017A3396}"/>
              </a:ext>
            </a:extLst>
          </p:cNvPr>
          <p:cNvSpPr>
            <a:spLocks noGrp="1"/>
          </p:cNvSpPr>
          <p:nvPr>
            <p:ph type="title"/>
          </p:nvPr>
        </p:nvSpPr>
        <p:spPr>
          <a:solidFill>
            <a:schemeClr val="accent6">
              <a:lumMod val="75000"/>
            </a:schemeClr>
          </a:solidFill>
          <a:ln>
            <a:solidFill>
              <a:schemeClr val="bg1"/>
            </a:solidFill>
          </a:ln>
        </p:spPr>
        <p:txBody>
          <a:bodyPr/>
          <a:lstStyle/>
          <a:p>
            <a:r>
              <a:rPr lang="en-US" b="1" dirty="0">
                <a:solidFill>
                  <a:schemeClr val="bg2"/>
                </a:solidFill>
              </a:rPr>
              <a:t>Activity Report for  People  With Disabilities</a:t>
            </a:r>
          </a:p>
        </p:txBody>
      </p:sp>
      <p:pic>
        <p:nvPicPr>
          <p:cNvPr id="7" name="Picture 6">
            <a:extLst>
              <a:ext uri="{FF2B5EF4-FFF2-40B4-BE49-F238E27FC236}">
                <a16:creationId xmlns:a16="http://schemas.microsoft.com/office/drawing/2014/main" id="{951BA029-CA15-7C4C-B1AF-D4E1A7FA2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475" y="1690688"/>
            <a:ext cx="9279466" cy="4924777"/>
          </a:xfrm>
          <a:prstGeom prst="rect">
            <a:avLst/>
          </a:prstGeom>
        </p:spPr>
      </p:pic>
      <p:sp>
        <p:nvSpPr>
          <p:cNvPr id="8" name="TextBox 7">
            <a:extLst>
              <a:ext uri="{FF2B5EF4-FFF2-40B4-BE49-F238E27FC236}">
                <a16:creationId xmlns:a16="http://schemas.microsoft.com/office/drawing/2014/main" id="{043E304D-50F0-E540-93FC-BD9EF0BA8EC8}"/>
              </a:ext>
            </a:extLst>
          </p:cNvPr>
          <p:cNvSpPr txBox="1"/>
          <p:nvPr/>
        </p:nvSpPr>
        <p:spPr>
          <a:xfrm>
            <a:off x="1334218" y="1932317"/>
            <a:ext cx="2484408" cy="1200329"/>
          </a:xfrm>
          <a:prstGeom prst="rect">
            <a:avLst/>
          </a:prstGeom>
          <a:solidFill>
            <a:schemeClr val="bg1"/>
          </a:solidFill>
          <a:ln w="6350">
            <a:solidFill>
              <a:schemeClr val="tx1"/>
            </a:solidFill>
          </a:ln>
        </p:spPr>
        <p:txBody>
          <a:bodyPr wrap="square" rtlCol="0">
            <a:spAutoFit/>
          </a:bodyPr>
          <a:lstStyle/>
          <a:p>
            <a:pPr algn="ctr"/>
            <a:r>
              <a:rPr lang="en-US" dirty="0"/>
              <a:t>RCE Members visit to the Centre with Citizens Living With Disabilities (CCD Nigeria)</a:t>
            </a:r>
          </a:p>
        </p:txBody>
      </p:sp>
    </p:spTree>
    <p:extLst>
      <p:ext uri="{BB962C8B-B14F-4D97-AF65-F5344CB8AC3E}">
        <p14:creationId xmlns:p14="http://schemas.microsoft.com/office/powerpoint/2010/main" val="3001557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DBF68-767C-4DBA-8E41-9E6910344827}"/>
              </a:ext>
            </a:extLst>
          </p:cNvPr>
          <p:cNvSpPr>
            <a:spLocks noGrp="1"/>
          </p:cNvSpPr>
          <p:nvPr>
            <p:ph type="title"/>
          </p:nvPr>
        </p:nvSpPr>
        <p:spPr>
          <a:xfrm>
            <a:off x="1197964" y="259910"/>
            <a:ext cx="10515600" cy="1325563"/>
          </a:xfrm>
          <a:solidFill>
            <a:schemeClr val="accent6">
              <a:lumMod val="75000"/>
            </a:schemeClr>
          </a:solidFill>
        </p:spPr>
        <p:txBody>
          <a:bodyPr/>
          <a:lstStyle/>
          <a:p>
            <a:pPr algn="ctr"/>
            <a:r>
              <a:rPr lang="en-US" dirty="0">
                <a:solidFill>
                  <a:schemeClr val="bg2"/>
                </a:solidFill>
              </a:rPr>
              <a:t>Activity Report on the Interview with the Uneducated Youths</a:t>
            </a:r>
          </a:p>
        </p:txBody>
      </p:sp>
      <p:graphicFrame>
        <p:nvGraphicFramePr>
          <p:cNvPr id="12" name="Table 12">
            <a:extLst>
              <a:ext uri="{FF2B5EF4-FFF2-40B4-BE49-F238E27FC236}">
                <a16:creationId xmlns:a16="http://schemas.microsoft.com/office/drawing/2014/main" id="{49629EF0-7BC0-4F72-A4F6-68EF9BF945B7}"/>
              </a:ext>
            </a:extLst>
          </p:cNvPr>
          <p:cNvGraphicFramePr>
            <a:graphicFrameLocks noGrp="1"/>
          </p:cNvGraphicFramePr>
          <p:nvPr>
            <p:ph idx="1"/>
            <p:extLst>
              <p:ext uri="{D42A27DB-BD31-4B8C-83A1-F6EECF244321}">
                <p14:modId xmlns:p14="http://schemas.microsoft.com/office/powerpoint/2010/main" val="511748300"/>
              </p:ext>
            </p:extLst>
          </p:nvPr>
        </p:nvGraphicFramePr>
        <p:xfrm>
          <a:off x="838202" y="1690689"/>
          <a:ext cx="4588240" cy="4907401"/>
        </p:xfrm>
        <a:graphic>
          <a:graphicData uri="http://schemas.openxmlformats.org/drawingml/2006/table">
            <a:tbl>
              <a:tblPr firstRow="1" bandRow="1">
                <a:tableStyleId>{5C22544A-7EE6-4342-B048-85BDC9FD1C3A}</a:tableStyleId>
              </a:tblPr>
              <a:tblGrid>
                <a:gridCol w="917648">
                  <a:extLst>
                    <a:ext uri="{9D8B030D-6E8A-4147-A177-3AD203B41FA5}">
                      <a16:colId xmlns:a16="http://schemas.microsoft.com/office/drawing/2014/main" val="2934266416"/>
                    </a:ext>
                  </a:extLst>
                </a:gridCol>
                <a:gridCol w="917648">
                  <a:extLst>
                    <a:ext uri="{9D8B030D-6E8A-4147-A177-3AD203B41FA5}">
                      <a16:colId xmlns:a16="http://schemas.microsoft.com/office/drawing/2014/main" val="3261520181"/>
                    </a:ext>
                  </a:extLst>
                </a:gridCol>
                <a:gridCol w="917648">
                  <a:extLst>
                    <a:ext uri="{9D8B030D-6E8A-4147-A177-3AD203B41FA5}">
                      <a16:colId xmlns:a16="http://schemas.microsoft.com/office/drawing/2014/main" val="1731004356"/>
                    </a:ext>
                  </a:extLst>
                </a:gridCol>
                <a:gridCol w="917648">
                  <a:extLst>
                    <a:ext uri="{9D8B030D-6E8A-4147-A177-3AD203B41FA5}">
                      <a16:colId xmlns:a16="http://schemas.microsoft.com/office/drawing/2014/main" val="2302585535"/>
                    </a:ext>
                  </a:extLst>
                </a:gridCol>
                <a:gridCol w="917648">
                  <a:extLst>
                    <a:ext uri="{9D8B030D-6E8A-4147-A177-3AD203B41FA5}">
                      <a16:colId xmlns:a16="http://schemas.microsoft.com/office/drawing/2014/main" val="4207018197"/>
                    </a:ext>
                  </a:extLst>
                </a:gridCol>
              </a:tblGrid>
              <a:tr h="949295">
                <a:tc>
                  <a:txBody>
                    <a:bodyPr/>
                    <a:lstStyle/>
                    <a:p>
                      <a:r>
                        <a:rPr lang="en-US" dirty="0"/>
                        <a:t>S/N</a:t>
                      </a:r>
                    </a:p>
                  </a:txBody>
                  <a:tcPr/>
                </a:tc>
                <a:tc>
                  <a:txBody>
                    <a:bodyPr/>
                    <a:lstStyle/>
                    <a:p>
                      <a:r>
                        <a:rPr lang="en-US" dirty="0"/>
                        <a:t>Interviewee</a:t>
                      </a:r>
                    </a:p>
                  </a:txBody>
                  <a:tcPr/>
                </a:tc>
                <a:tc>
                  <a:txBody>
                    <a:bodyPr/>
                    <a:lstStyle/>
                    <a:p>
                      <a:r>
                        <a:rPr lang="en-US" dirty="0"/>
                        <a:t>Gender</a:t>
                      </a:r>
                    </a:p>
                  </a:txBody>
                  <a:tcPr/>
                </a:tc>
                <a:tc>
                  <a:txBody>
                    <a:bodyPr/>
                    <a:lstStyle/>
                    <a:p>
                      <a:r>
                        <a:rPr lang="en-US" dirty="0"/>
                        <a:t>Age</a:t>
                      </a:r>
                    </a:p>
                  </a:txBody>
                  <a:tcPr/>
                </a:tc>
                <a:tc>
                  <a:txBody>
                    <a:bodyPr/>
                    <a:lstStyle/>
                    <a:p>
                      <a:r>
                        <a:rPr lang="en-US" dirty="0"/>
                        <a:t>Marital Status</a:t>
                      </a:r>
                    </a:p>
                  </a:txBody>
                  <a:tcPr/>
                </a:tc>
                <a:extLst>
                  <a:ext uri="{0D108BD9-81ED-4DB2-BD59-A6C34878D82A}">
                    <a16:rowId xmlns:a16="http://schemas.microsoft.com/office/drawing/2014/main" val="3505922222"/>
                  </a:ext>
                </a:extLst>
              </a:tr>
              <a:tr h="658178">
                <a:tc>
                  <a:txBody>
                    <a:bodyPr/>
                    <a:lstStyle/>
                    <a:p>
                      <a:r>
                        <a:rPr lang="en-US" dirty="0"/>
                        <a:t>1</a:t>
                      </a:r>
                    </a:p>
                  </a:txBody>
                  <a:tcPr/>
                </a:tc>
                <a:tc>
                  <a:txBody>
                    <a:bodyPr/>
                    <a:lstStyle/>
                    <a:p>
                      <a:r>
                        <a:rPr lang="en-US" dirty="0"/>
                        <a:t>A</a:t>
                      </a:r>
                    </a:p>
                  </a:txBody>
                  <a:tcPr/>
                </a:tc>
                <a:tc>
                  <a:txBody>
                    <a:bodyPr/>
                    <a:lstStyle/>
                    <a:p>
                      <a:r>
                        <a:rPr lang="en-US" dirty="0"/>
                        <a:t>Female</a:t>
                      </a:r>
                    </a:p>
                  </a:txBody>
                  <a:tcPr/>
                </a:tc>
                <a:tc>
                  <a:txBody>
                    <a:bodyPr/>
                    <a:lstStyle/>
                    <a:p>
                      <a:r>
                        <a:rPr lang="en-US" dirty="0"/>
                        <a:t>26</a:t>
                      </a:r>
                    </a:p>
                  </a:txBody>
                  <a:tcPr/>
                </a:tc>
                <a:tc>
                  <a:txBody>
                    <a:bodyPr/>
                    <a:lstStyle/>
                    <a:p>
                      <a:r>
                        <a:rPr lang="en-US" dirty="0"/>
                        <a:t>Married</a:t>
                      </a:r>
                    </a:p>
                  </a:txBody>
                  <a:tcPr/>
                </a:tc>
                <a:extLst>
                  <a:ext uri="{0D108BD9-81ED-4DB2-BD59-A6C34878D82A}">
                    <a16:rowId xmlns:a16="http://schemas.microsoft.com/office/drawing/2014/main" val="954861927"/>
                  </a:ext>
                </a:extLst>
              </a:tr>
              <a:tr h="549988">
                <a:tc>
                  <a:txBody>
                    <a:bodyPr/>
                    <a:lstStyle/>
                    <a:p>
                      <a:r>
                        <a:rPr lang="en-US" dirty="0"/>
                        <a:t>2</a:t>
                      </a:r>
                    </a:p>
                  </a:txBody>
                  <a:tcPr/>
                </a:tc>
                <a:tc>
                  <a:txBody>
                    <a:bodyPr/>
                    <a:lstStyle/>
                    <a:p>
                      <a:r>
                        <a:rPr lang="en-US" dirty="0"/>
                        <a:t>B</a:t>
                      </a:r>
                    </a:p>
                  </a:txBody>
                  <a:tcPr/>
                </a:tc>
                <a:tc>
                  <a:txBody>
                    <a:bodyPr/>
                    <a:lstStyle/>
                    <a:p>
                      <a:r>
                        <a:rPr lang="en-US" dirty="0"/>
                        <a:t>Male</a:t>
                      </a:r>
                    </a:p>
                  </a:txBody>
                  <a:tcPr/>
                </a:tc>
                <a:tc>
                  <a:txBody>
                    <a:bodyPr/>
                    <a:lstStyle/>
                    <a:p>
                      <a:r>
                        <a:rPr lang="en-US" dirty="0"/>
                        <a:t>29</a:t>
                      </a:r>
                    </a:p>
                  </a:txBody>
                  <a:tcPr/>
                </a:tc>
                <a:tc>
                  <a:txBody>
                    <a:bodyPr/>
                    <a:lstStyle/>
                    <a:p>
                      <a:r>
                        <a:rPr lang="en-US" dirty="0"/>
                        <a:t>Single</a:t>
                      </a:r>
                    </a:p>
                  </a:txBody>
                  <a:tcPr/>
                </a:tc>
                <a:extLst>
                  <a:ext uri="{0D108BD9-81ED-4DB2-BD59-A6C34878D82A}">
                    <a16:rowId xmlns:a16="http://schemas.microsoft.com/office/drawing/2014/main" val="3755939906"/>
                  </a:ext>
                </a:extLst>
              </a:tr>
              <a:tr h="549988">
                <a:tc>
                  <a:txBody>
                    <a:bodyPr/>
                    <a:lstStyle/>
                    <a:p>
                      <a:r>
                        <a:rPr lang="en-US" dirty="0"/>
                        <a:t>3</a:t>
                      </a:r>
                    </a:p>
                  </a:txBody>
                  <a:tcPr/>
                </a:tc>
                <a:tc>
                  <a:txBody>
                    <a:bodyPr/>
                    <a:lstStyle/>
                    <a:p>
                      <a:r>
                        <a:rPr lang="en-US" dirty="0"/>
                        <a:t>C</a:t>
                      </a:r>
                    </a:p>
                  </a:txBody>
                  <a:tcPr/>
                </a:tc>
                <a:tc>
                  <a:txBody>
                    <a:bodyPr/>
                    <a:lstStyle/>
                    <a:p>
                      <a:r>
                        <a:rPr lang="en-US" dirty="0"/>
                        <a:t>Female</a:t>
                      </a:r>
                    </a:p>
                  </a:txBody>
                  <a:tcPr/>
                </a:tc>
                <a:tc>
                  <a:txBody>
                    <a:bodyPr/>
                    <a:lstStyle/>
                    <a:p>
                      <a:r>
                        <a:rPr lang="en-US" dirty="0"/>
                        <a:t>23</a:t>
                      </a:r>
                    </a:p>
                  </a:txBody>
                  <a:tcPr/>
                </a:tc>
                <a:tc>
                  <a:txBody>
                    <a:bodyPr/>
                    <a:lstStyle/>
                    <a:p>
                      <a:r>
                        <a:rPr lang="en-US" dirty="0"/>
                        <a:t>Single</a:t>
                      </a:r>
                    </a:p>
                  </a:txBody>
                  <a:tcPr/>
                </a:tc>
                <a:extLst>
                  <a:ext uri="{0D108BD9-81ED-4DB2-BD59-A6C34878D82A}">
                    <a16:rowId xmlns:a16="http://schemas.microsoft.com/office/drawing/2014/main" val="1238386659"/>
                  </a:ext>
                </a:extLst>
              </a:tr>
              <a:tr h="549988">
                <a:tc>
                  <a:txBody>
                    <a:bodyPr/>
                    <a:lstStyle/>
                    <a:p>
                      <a:r>
                        <a:rPr lang="en-US" dirty="0"/>
                        <a:t>4</a:t>
                      </a:r>
                    </a:p>
                  </a:txBody>
                  <a:tcPr/>
                </a:tc>
                <a:tc>
                  <a:txBody>
                    <a:bodyPr/>
                    <a:lstStyle/>
                    <a:p>
                      <a:r>
                        <a:rPr lang="en-US" dirty="0"/>
                        <a:t>D</a:t>
                      </a:r>
                    </a:p>
                  </a:txBody>
                  <a:tcPr/>
                </a:tc>
                <a:tc>
                  <a:txBody>
                    <a:bodyPr/>
                    <a:lstStyle/>
                    <a:p>
                      <a:r>
                        <a:rPr lang="en-US" dirty="0"/>
                        <a:t>Male</a:t>
                      </a:r>
                    </a:p>
                  </a:txBody>
                  <a:tcPr/>
                </a:tc>
                <a:tc>
                  <a:txBody>
                    <a:bodyPr/>
                    <a:lstStyle/>
                    <a:p>
                      <a:r>
                        <a:rPr lang="en-US" dirty="0"/>
                        <a:t>30</a:t>
                      </a:r>
                    </a:p>
                  </a:txBody>
                  <a:tcPr/>
                </a:tc>
                <a:tc>
                  <a:txBody>
                    <a:bodyPr/>
                    <a:lstStyle/>
                    <a:p>
                      <a:r>
                        <a:rPr lang="en-US" dirty="0"/>
                        <a:t>Single</a:t>
                      </a:r>
                    </a:p>
                  </a:txBody>
                  <a:tcPr/>
                </a:tc>
                <a:extLst>
                  <a:ext uri="{0D108BD9-81ED-4DB2-BD59-A6C34878D82A}">
                    <a16:rowId xmlns:a16="http://schemas.microsoft.com/office/drawing/2014/main" val="3539564716"/>
                  </a:ext>
                </a:extLst>
              </a:tr>
              <a:tr h="549988">
                <a:tc>
                  <a:txBody>
                    <a:bodyPr/>
                    <a:lstStyle/>
                    <a:p>
                      <a:r>
                        <a:rPr lang="en-US" dirty="0"/>
                        <a:t>5</a:t>
                      </a:r>
                    </a:p>
                  </a:txBody>
                  <a:tcPr/>
                </a:tc>
                <a:tc>
                  <a:txBody>
                    <a:bodyPr/>
                    <a:lstStyle/>
                    <a:p>
                      <a:r>
                        <a:rPr lang="en-US" dirty="0"/>
                        <a:t>E</a:t>
                      </a:r>
                    </a:p>
                  </a:txBody>
                  <a:tcPr/>
                </a:tc>
                <a:tc>
                  <a:txBody>
                    <a:bodyPr/>
                    <a:lstStyle/>
                    <a:p>
                      <a:r>
                        <a:rPr lang="en-US" dirty="0"/>
                        <a:t>Male</a:t>
                      </a:r>
                    </a:p>
                  </a:txBody>
                  <a:tcPr/>
                </a:tc>
                <a:tc>
                  <a:txBody>
                    <a:bodyPr/>
                    <a:lstStyle/>
                    <a:p>
                      <a:r>
                        <a:rPr lang="en-US" dirty="0"/>
                        <a:t>31</a:t>
                      </a:r>
                    </a:p>
                  </a:txBody>
                  <a:tcPr/>
                </a:tc>
                <a:tc>
                  <a:txBody>
                    <a:bodyPr/>
                    <a:lstStyle/>
                    <a:p>
                      <a:r>
                        <a:rPr lang="en-US" dirty="0"/>
                        <a:t>Single</a:t>
                      </a:r>
                    </a:p>
                  </a:txBody>
                  <a:tcPr/>
                </a:tc>
                <a:extLst>
                  <a:ext uri="{0D108BD9-81ED-4DB2-BD59-A6C34878D82A}">
                    <a16:rowId xmlns:a16="http://schemas.microsoft.com/office/drawing/2014/main" val="2803264954"/>
                  </a:ext>
                </a:extLst>
              </a:tr>
              <a:tr h="549988">
                <a:tc>
                  <a:txBody>
                    <a:bodyPr/>
                    <a:lstStyle/>
                    <a:p>
                      <a:r>
                        <a:rPr lang="en-US" dirty="0"/>
                        <a:t>6</a:t>
                      </a:r>
                    </a:p>
                  </a:txBody>
                  <a:tcPr/>
                </a:tc>
                <a:tc>
                  <a:txBody>
                    <a:bodyPr/>
                    <a:lstStyle/>
                    <a:p>
                      <a:r>
                        <a:rPr lang="en-US" dirty="0"/>
                        <a:t>F</a:t>
                      </a:r>
                    </a:p>
                  </a:txBody>
                  <a:tcPr/>
                </a:tc>
                <a:tc>
                  <a:txBody>
                    <a:bodyPr/>
                    <a:lstStyle/>
                    <a:p>
                      <a:r>
                        <a:rPr lang="en-US" dirty="0"/>
                        <a:t>Male</a:t>
                      </a:r>
                    </a:p>
                  </a:txBody>
                  <a:tcPr/>
                </a:tc>
                <a:tc>
                  <a:txBody>
                    <a:bodyPr/>
                    <a:lstStyle/>
                    <a:p>
                      <a:r>
                        <a:rPr lang="en-US" dirty="0"/>
                        <a:t>31</a:t>
                      </a:r>
                    </a:p>
                  </a:txBody>
                  <a:tcPr/>
                </a:tc>
                <a:tc>
                  <a:txBody>
                    <a:bodyPr/>
                    <a:lstStyle/>
                    <a:p>
                      <a:r>
                        <a:rPr lang="en-US" dirty="0"/>
                        <a:t>Single</a:t>
                      </a:r>
                    </a:p>
                  </a:txBody>
                  <a:tcPr/>
                </a:tc>
                <a:extLst>
                  <a:ext uri="{0D108BD9-81ED-4DB2-BD59-A6C34878D82A}">
                    <a16:rowId xmlns:a16="http://schemas.microsoft.com/office/drawing/2014/main" val="3135808802"/>
                  </a:ext>
                </a:extLst>
              </a:tr>
              <a:tr h="549988">
                <a:tc>
                  <a:txBody>
                    <a:bodyPr/>
                    <a:lstStyle/>
                    <a:p>
                      <a:r>
                        <a:rPr lang="en-US" dirty="0"/>
                        <a:t>7</a:t>
                      </a:r>
                    </a:p>
                  </a:txBody>
                  <a:tcPr/>
                </a:tc>
                <a:tc>
                  <a:txBody>
                    <a:bodyPr/>
                    <a:lstStyle/>
                    <a:p>
                      <a:r>
                        <a:rPr lang="en-US" dirty="0"/>
                        <a:t>G</a:t>
                      </a:r>
                    </a:p>
                  </a:txBody>
                  <a:tcPr/>
                </a:tc>
                <a:tc>
                  <a:txBody>
                    <a:bodyPr/>
                    <a:lstStyle/>
                    <a:p>
                      <a:r>
                        <a:rPr lang="en-US" dirty="0"/>
                        <a:t>Male</a:t>
                      </a:r>
                    </a:p>
                  </a:txBody>
                  <a:tcPr/>
                </a:tc>
                <a:tc>
                  <a:txBody>
                    <a:bodyPr/>
                    <a:lstStyle/>
                    <a:p>
                      <a:r>
                        <a:rPr lang="en-US" dirty="0"/>
                        <a:t>33</a:t>
                      </a:r>
                    </a:p>
                  </a:txBody>
                  <a:tcPr/>
                </a:tc>
                <a:tc>
                  <a:txBody>
                    <a:bodyPr/>
                    <a:lstStyle/>
                    <a:p>
                      <a:r>
                        <a:rPr lang="en-US" dirty="0"/>
                        <a:t>Single</a:t>
                      </a:r>
                    </a:p>
                  </a:txBody>
                  <a:tcPr/>
                </a:tc>
                <a:extLst>
                  <a:ext uri="{0D108BD9-81ED-4DB2-BD59-A6C34878D82A}">
                    <a16:rowId xmlns:a16="http://schemas.microsoft.com/office/drawing/2014/main" val="1478440392"/>
                  </a:ext>
                </a:extLst>
              </a:tr>
            </a:tbl>
          </a:graphicData>
        </a:graphic>
      </p:graphicFrame>
      <p:pic>
        <p:nvPicPr>
          <p:cNvPr id="15" name="Picture 14">
            <a:extLst>
              <a:ext uri="{FF2B5EF4-FFF2-40B4-BE49-F238E27FC236}">
                <a16:creationId xmlns:a16="http://schemas.microsoft.com/office/drawing/2014/main" id="{9613F798-86E0-4D66-AFFD-D830D1CEB3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6442" y="1690689"/>
            <a:ext cx="6460758" cy="4907401"/>
          </a:xfrm>
          <a:prstGeom prst="rect">
            <a:avLst/>
          </a:prstGeom>
        </p:spPr>
      </p:pic>
    </p:spTree>
    <p:extLst>
      <p:ext uri="{BB962C8B-B14F-4D97-AF65-F5344CB8AC3E}">
        <p14:creationId xmlns:p14="http://schemas.microsoft.com/office/powerpoint/2010/main" val="566007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51261923-B643-45DD-92DA-98BD167D3EBE}"/>
              </a:ext>
            </a:extLst>
          </p:cNvPr>
          <p:cNvGraphicFramePr>
            <a:graphicFrameLocks noGrp="1"/>
          </p:cNvGraphicFramePr>
          <p:nvPr>
            <p:ph idx="1"/>
            <p:extLst>
              <p:ext uri="{D42A27DB-BD31-4B8C-83A1-F6EECF244321}">
                <p14:modId xmlns:p14="http://schemas.microsoft.com/office/powerpoint/2010/main" val="43027098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BBDE8992-9859-4F93-AEDC-B91A49AD0E8F}"/>
              </a:ext>
            </a:extLst>
          </p:cNvPr>
          <p:cNvSpPr>
            <a:spLocks noGrp="1"/>
          </p:cNvSpPr>
          <p:nvPr>
            <p:ph type="title"/>
          </p:nvPr>
        </p:nvSpPr>
        <p:spPr>
          <a:xfrm>
            <a:off x="838200" y="318472"/>
            <a:ext cx="10515600" cy="1325563"/>
          </a:xfrm>
          <a:solidFill>
            <a:schemeClr val="accent6">
              <a:lumMod val="75000"/>
            </a:schemeClr>
          </a:solidFill>
        </p:spPr>
        <p:txBody>
          <a:bodyPr>
            <a:normAutofit/>
          </a:bodyPr>
          <a:lstStyle/>
          <a:p>
            <a:r>
              <a:rPr lang="en-US" dirty="0">
                <a:solidFill>
                  <a:schemeClr val="bg2"/>
                </a:solidFill>
              </a:rPr>
              <a:t>Highlights (Uneducated Youths Speak Up)</a:t>
            </a:r>
          </a:p>
        </p:txBody>
      </p:sp>
    </p:spTree>
    <p:extLst>
      <p:ext uri="{BB962C8B-B14F-4D97-AF65-F5344CB8AC3E}">
        <p14:creationId xmlns:p14="http://schemas.microsoft.com/office/powerpoint/2010/main" val="16700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86FC53-ADC6-034B-B363-CA7B18EF9F8D}"/>
              </a:ext>
            </a:extLst>
          </p:cNvPr>
          <p:cNvSpPr>
            <a:spLocks noGrp="1"/>
          </p:cNvSpPr>
          <p:nvPr>
            <p:ph type="title"/>
          </p:nvPr>
        </p:nvSpPr>
        <p:spPr>
          <a:solidFill>
            <a:schemeClr val="accent6">
              <a:lumMod val="75000"/>
            </a:schemeClr>
          </a:solidFill>
        </p:spPr>
        <p:txBody>
          <a:bodyPr/>
          <a:lstStyle/>
          <a:p>
            <a:r>
              <a:rPr lang="en-US" b="1" dirty="0">
                <a:solidFill>
                  <a:schemeClr val="bg2"/>
                </a:solidFill>
              </a:rPr>
              <a:t>Activity Report for the Uneducated Youths</a:t>
            </a:r>
          </a:p>
        </p:txBody>
      </p:sp>
      <p:pic>
        <p:nvPicPr>
          <p:cNvPr id="9" name="Content Placeholder 8" descr="WhatsApp Image 2021-09-02 at 4">
            <a:extLst>
              <a:ext uri="{FF2B5EF4-FFF2-40B4-BE49-F238E27FC236}">
                <a16:creationId xmlns:a16="http://schemas.microsoft.com/office/drawing/2014/main" id="{0F4B9D15-8A36-534D-9AC7-528196274EF8}"/>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52500" y="2060593"/>
            <a:ext cx="5181600" cy="3881402"/>
          </a:xfrm>
          <a:prstGeom prst="rect">
            <a:avLst/>
          </a:prstGeom>
          <a:noFill/>
          <a:ln>
            <a:noFill/>
          </a:ln>
        </p:spPr>
      </p:pic>
      <p:pic>
        <p:nvPicPr>
          <p:cNvPr id="10" name="Content Placeholder 9">
            <a:extLst>
              <a:ext uri="{FF2B5EF4-FFF2-40B4-BE49-F238E27FC236}">
                <a16:creationId xmlns:a16="http://schemas.microsoft.com/office/drawing/2014/main" id="{8599FD0F-8DF5-5141-BACA-DEC422D6EE6B}"/>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61099" y="2060593"/>
            <a:ext cx="5105400" cy="3881402"/>
          </a:xfrm>
          <a:prstGeom prst="rect">
            <a:avLst/>
          </a:prstGeom>
          <a:noFill/>
        </p:spPr>
      </p:pic>
      <p:sp>
        <p:nvSpPr>
          <p:cNvPr id="11" name="TextBox 10">
            <a:extLst>
              <a:ext uri="{FF2B5EF4-FFF2-40B4-BE49-F238E27FC236}">
                <a16:creationId xmlns:a16="http://schemas.microsoft.com/office/drawing/2014/main" id="{E7AD4FB8-97A6-2A47-B6D0-7F5F8E6D4F8A}"/>
              </a:ext>
            </a:extLst>
          </p:cNvPr>
          <p:cNvSpPr txBox="1"/>
          <p:nvPr/>
        </p:nvSpPr>
        <p:spPr>
          <a:xfrm>
            <a:off x="711200" y="5215467"/>
            <a:ext cx="5308599" cy="1200329"/>
          </a:xfrm>
          <a:prstGeom prst="rect">
            <a:avLst/>
          </a:prstGeom>
          <a:solidFill>
            <a:schemeClr val="bg1"/>
          </a:solidFill>
          <a:ln>
            <a:solidFill>
              <a:schemeClr val="tx1"/>
            </a:solidFill>
          </a:ln>
        </p:spPr>
        <p:txBody>
          <a:bodyPr wrap="square" rtlCol="0">
            <a:spAutoFit/>
          </a:bodyPr>
          <a:lstStyle/>
          <a:p>
            <a:pPr algn="ctr"/>
            <a:r>
              <a:rPr lang="en-US" dirty="0"/>
              <a:t>RCE Ogun Member in the palace of the </a:t>
            </a:r>
            <a:r>
              <a:rPr lang="en-US" dirty="0" err="1"/>
              <a:t>Olota</a:t>
            </a:r>
            <a:r>
              <a:rPr lang="en-US" dirty="0"/>
              <a:t> of Ota, His royal Highness, Oba (Prof.) Adeyemi Abdul Kabir </a:t>
            </a:r>
            <a:r>
              <a:rPr lang="en-US" dirty="0" err="1"/>
              <a:t>Obalanlege</a:t>
            </a:r>
            <a:r>
              <a:rPr lang="en-US" dirty="0"/>
              <a:t>, </a:t>
            </a:r>
            <a:r>
              <a:rPr lang="en-US" dirty="0" err="1"/>
              <a:t>Lanlege</a:t>
            </a:r>
            <a:r>
              <a:rPr lang="en-US" dirty="0"/>
              <a:t> </a:t>
            </a:r>
            <a:r>
              <a:rPr lang="en-US" dirty="0" err="1"/>
              <a:t>EKun</a:t>
            </a:r>
            <a:r>
              <a:rPr lang="en-US" dirty="0"/>
              <a:t> II.</a:t>
            </a:r>
          </a:p>
          <a:p>
            <a:endParaRPr lang="en-US" dirty="0"/>
          </a:p>
        </p:txBody>
      </p:sp>
      <p:sp>
        <p:nvSpPr>
          <p:cNvPr id="12" name="TextBox 11">
            <a:extLst>
              <a:ext uri="{FF2B5EF4-FFF2-40B4-BE49-F238E27FC236}">
                <a16:creationId xmlns:a16="http://schemas.microsoft.com/office/drawing/2014/main" id="{3E16AF05-EBE1-AB46-952C-701BDB420A4C}"/>
              </a:ext>
            </a:extLst>
          </p:cNvPr>
          <p:cNvSpPr txBox="1"/>
          <p:nvPr/>
        </p:nvSpPr>
        <p:spPr>
          <a:xfrm>
            <a:off x="6494990" y="5492465"/>
            <a:ext cx="4637617" cy="646331"/>
          </a:xfrm>
          <a:prstGeom prst="rect">
            <a:avLst/>
          </a:prstGeom>
          <a:solidFill>
            <a:schemeClr val="bg1"/>
          </a:solidFill>
          <a:ln>
            <a:solidFill>
              <a:srgbClr val="000000"/>
            </a:solidFill>
          </a:ln>
        </p:spPr>
        <p:txBody>
          <a:bodyPr wrap="square" rtlCol="0">
            <a:spAutoFit/>
          </a:bodyPr>
          <a:lstStyle/>
          <a:p>
            <a:pPr algn="ctr"/>
            <a:r>
              <a:rPr lang="en-US" dirty="0"/>
              <a:t>An interview with the Uneducated Youth Group in Ota</a:t>
            </a:r>
          </a:p>
        </p:txBody>
      </p:sp>
    </p:spTree>
    <p:extLst>
      <p:ext uri="{BB962C8B-B14F-4D97-AF65-F5344CB8AC3E}">
        <p14:creationId xmlns:p14="http://schemas.microsoft.com/office/powerpoint/2010/main" val="4156908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756</TotalTime>
  <Words>1405</Words>
  <Application>Microsoft Office PowerPoint</Application>
  <PresentationFormat>Widescreen</PresentationFormat>
  <Paragraphs>102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Rockwell</vt:lpstr>
      <vt:lpstr>Wingdings</vt:lpstr>
      <vt:lpstr>Office Theme</vt:lpstr>
      <vt:lpstr>Minorities Voice Up for Climate Action (MVU4CC)</vt:lpstr>
      <vt:lpstr>Introduction</vt:lpstr>
      <vt:lpstr>Objective</vt:lpstr>
      <vt:lpstr>Activity Report for People with Disabilities</vt:lpstr>
      <vt:lpstr>Highlights (Youths with Disabilities Speak Up)</vt:lpstr>
      <vt:lpstr>Activity Report for  People  With Disabilities</vt:lpstr>
      <vt:lpstr>Activity Report on the Interview with the Uneducated Youths</vt:lpstr>
      <vt:lpstr>Highlights (Uneducated Youths Speak Up)</vt:lpstr>
      <vt:lpstr>Activity Report for the Uneducated Youths</vt:lpstr>
      <vt:lpstr>Statements</vt:lpstr>
      <vt:lpstr>PowerPoint Presentation</vt:lpstr>
      <vt:lpstr>Commitment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Ignatius Omuh</dc:creator>
  <cp:lastModifiedBy>Ignatius Omuh</cp:lastModifiedBy>
  <cp:revision>27</cp:revision>
  <dcterms:created xsi:type="dcterms:W3CDTF">2021-10-13T08:54:40Z</dcterms:created>
  <dcterms:modified xsi:type="dcterms:W3CDTF">2021-10-15T05:26:45Z</dcterms:modified>
</cp:coreProperties>
</file>