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4" r:id="rId2"/>
  </p:sldMasterIdLst>
  <p:notesMasterIdLst>
    <p:notesMasterId r:id="rId34"/>
  </p:notesMasterIdLst>
  <p:handoutMasterIdLst>
    <p:handoutMasterId r:id="rId35"/>
  </p:handoutMasterIdLst>
  <p:sldIdLst>
    <p:sldId id="256" r:id="rId3"/>
    <p:sldId id="288" r:id="rId4"/>
    <p:sldId id="286" r:id="rId5"/>
    <p:sldId id="285" r:id="rId6"/>
    <p:sldId id="299" r:id="rId7"/>
    <p:sldId id="284" r:id="rId8"/>
    <p:sldId id="321" r:id="rId9"/>
    <p:sldId id="332" r:id="rId10"/>
    <p:sldId id="296" r:id="rId11"/>
    <p:sldId id="311" r:id="rId12"/>
    <p:sldId id="323" r:id="rId13"/>
    <p:sldId id="324" r:id="rId14"/>
    <p:sldId id="291" r:id="rId15"/>
    <p:sldId id="334" r:id="rId16"/>
    <p:sldId id="335" r:id="rId17"/>
    <p:sldId id="313" r:id="rId18"/>
    <p:sldId id="316" r:id="rId19"/>
    <p:sldId id="325" r:id="rId20"/>
    <p:sldId id="326" r:id="rId21"/>
    <p:sldId id="302" r:id="rId22"/>
    <p:sldId id="305" r:id="rId23"/>
    <p:sldId id="314" r:id="rId24"/>
    <p:sldId id="315" r:id="rId25"/>
    <p:sldId id="301" r:id="rId26"/>
    <p:sldId id="331" r:id="rId27"/>
    <p:sldId id="333" r:id="rId28"/>
    <p:sldId id="303" r:id="rId29"/>
    <p:sldId id="306" r:id="rId30"/>
    <p:sldId id="320" r:id="rId31"/>
    <p:sldId id="319" r:id="rId32"/>
    <p:sldId id="308" r:id="rId33"/>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8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8034" autoAdjust="0"/>
  </p:normalViewPr>
  <p:slideViewPr>
    <p:cSldViewPr>
      <p:cViewPr varScale="1">
        <p:scale>
          <a:sx n="69" d="100"/>
          <a:sy n="69" d="100"/>
        </p:scale>
        <p:origin x="135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A0647-236F-4B79-AD18-88BE87C44321}" type="doc">
      <dgm:prSet loTypeId="urn:microsoft.com/office/officeart/2009/3/layout/RandomtoResultProcess" loCatId="process" qsTypeId="urn:microsoft.com/office/officeart/2005/8/quickstyle/simple4" qsCatId="simple" csTypeId="urn:microsoft.com/office/officeart/2005/8/colors/colorful3" csCatId="colorful" phldr="1"/>
      <dgm:spPr/>
      <dgm:t>
        <a:bodyPr/>
        <a:lstStyle/>
        <a:p>
          <a:endParaRPr lang="en-US"/>
        </a:p>
      </dgm:t>
    </dgm:pt>
    <dgm:pt modelId="{EA3ACC2C-B2AB-49BE-B648-D0A5FA34E090}">
      <dgm:prSet phldrT="[Text]"/>
      <dgm:spPr/>
      <dgm:t>
        <a:bodyPr/>
        <a:lstStyle/>
        <a:p>
          <a:pPr>
            <a:lnSpc>
              <a:spcPct val="100000"/>
            </a:lnSpc>
          </a:pPr>
          <a:r>
            <a:rPr lang="en-US" b="1" dirty="0" smtClean="0">
              <a:solidFill>
                <a:srgbClr val="002060"/>
              </a:solidFill>
            </a:rPr>
            <a:t>Building Connections Following Opportunities</a:t>
          </a:r>
          <a:endParaRPr lang="en-US" b="1" dirty="0">
            <a:solidFill>
              <a:srgbClr val="002060"/>
            </a:solidFill>
          </a:endParaRPr>
        </a:p>
      </dgm:t>
    </dgm:pt>
    <dgm:pt modelId="{9C243D61-4AAA-4BF2-B299-ECBC46281C54}" type="parTrans" cxnId="{04ED5267-7112-4B11-8B6C-8FD24E81B816}">
      <dgm:prSet/>
      <dgm:spPr/>
      <dgm:t>
        <a:bodyPr/>
        <a:lstStyle/>
        <a:p>
          <a:endParaRPr lang="en-US"/>
        </a:p>
      </dgm:t>
    </dgm:pt>
    <dgm:pt modelId="{30ED4D98-69ED-4593-AAE6-6C6A076EC777}" type="sibTrans" cxnId="{04ED5267-7112-4B11-8B6C-8FD24E81B816}">
      <dgm:prSet/>
      <dgm:spPr/>
      <dgm:t>
        <a:bodyPr/>
        <a:lstStyle/>
        <a:p>
          <a:endParaRPr lang="en-US"/>
        </a:p>
      </dgm:t>
    </dgm:pt>
    <dgm:pt modelId="{7EE7B19A-0437-4D73-B610-B6795ACDED40}">
      <dgm:prSet phldrT="[Text]"/>
      <dgm:spPr/>
      <dgm:t>
        <a:bodyPr/>
        <a:lstStyle/>
        <a:p>
          <a:endParaRPr lang="en-US" dirty="0"/>
        </a:p>
      </dgm:t>
    </dgm:pt>
    <dgm:pt modelId="{C01A0F47-197C-4368-907D-73AD023853EA}" type="parTrans" cxnId="{407D9DC2-C2C2-4A6E-B8F7-3F3D9922410E}">
      <dgm:prSet/>
      <dgm:spPr/>
      <dgm:t>
        <a:bodyPr/>
        <a:lstStyle/>
        <a:p>
          <a:endParaRPr lang="en-US"/>
        </a:p>
      </dgm:t>
    </dgm:pt>
    <dgm:pt modelId="{2C6CA699-5A56-4A48-944E-B9364AAA6C4F}" type="sibTrans" cxnId="{407D9DC2-C2C2-4A6E-B8F7-3F3D9922410E}">
      <dgm:prSet/>
      <dgm:spPr/>
      <dgm:t>
        <a:bodyPr/>
        <a:lstStyle/>
        <a:p>
          <a:endParaRPr lang="en-US"/>
        </a:p>
      </dgm:t>
    </dgm:pt>
    <dgm:pt modelId="{07DCEC6A-A977-4748-B4C0-284A4923532F}">
      <dgm:prSet phldrT="[Text]"/>
      <dgm:spPr/>
      <dgm:t>
        <a:bodyPr/>
        <a:lstStyle/>
        <a:p>
          <a:endParaRPr lang="en-US" b="1" dirty="0" smtClean="0">
            <a:solidFill>
              <a:srgbClr val="002060"/>
            </a:solidFill>
          </a:endParaRPr>
        </a:p>
        <a:p>
          <a:r>
            <a:rPr lang="en-US" b="1" dirty="0" smtClean="0">
              <a:solidFill>
                <a:srgbClr val="002060"/>
              </a:solidFill>
            </a:rPr>
            <a:t>Focused Programs Fundraising</a:t>
          </a:r>
        </a:p>
        <a:p>
          <a:endParaRPr lang="en-US" dirty="0"/>
        </a:p>
      </dgm:t>
    </dgm:pt>
    <dgm:pt modelId="{A5B5A3F9-0594-4534-AC96-CB12382C0508}" type="parTrans" cxnId="{DD21B64C-39F8-49F4-9633-5113C73E7A4E}">
      <dgm:prSet/>
      <dgm:spPr/>
      <dgm:t>
        <a:bodyPr/>
        <a:lstStyle/>
        <a:p>
          <a:endParaRPr lang="en-US"/>
        </a:p>
      </dgm:t>
    </dgm:pt>
    <dgm:pt modelId="{8271F920-18AE-481D-A689-9D3506B99151}" type="sibTrans" cxnId="{DD21B64C-39F8-49F4-9633-5113C73E7A4E}">
      <dgm:prSet/>
      <dgm:spPr/>
      <dgm:t>
        <a:bodyPr/>
        <a:lstStyle/>
        <a:p>
          <a:endParaRPr lang="en-US"/>
        </a:p>
      </dgm:t>
    </dgm:pt>
    <dgm:pt modelId="{53FCF3FE-A44B-46F6-9131-FA5190042D66}" type="pres">
      <dgm:prSet presAssocID="{4A7A0647-236F-4B79-AD18-88BE87C44321}" presName="Name0" presStyleCnt="0">
        <dgm:presLayoutVars>
          <dgm:dir/>
          <dgm:animOne val="branch"/>
          <dgm:animLvl val="lvl"/>
        </dgm:presLayoutVars>
      </dgm:prSet>
      <dgm:spPr/>
      <dgm:t>
        <a:bodyPr/>
        <a:lstStyle/>
        <a:p>
          <a:endParaRPr lang="en-US"/>
        </a:p>
      </dgm:t>
    </dgm:pt>
    <dgm:pt modelId="{22C94F88-A164-47D5-A728-C2A52FAF7B79}" type="pres">
      <dgm:prSet presAssocID="{EA3ACC2C-B2AB-49BE-B648-D0A5FA34E090}" presName="chaos" presStyleCnt="0"/>
      <dgm:spPr/>
    </dgm:pt>
    <dgm:pt modelId="{3912E08D-0AA7-4810-BEFA-807E541984E9}" type="pres">
      <dgm:prSet presAssocID="{EA3ACC2C-B2AB-49BE-B648-D0A5FA34E090}" presName="parTx1" presStyleLbl="revTx" presStyleIdx="0" presStyleCnt="2"/>
      <dgm:spPr/>
      <dgm:t>
        <a:bodyPr/>
        <a:lstStyle/>
        <a:p>
          <a:endParaRPr lang="en-US"/>
        </a:p>
      </dgm:t>
    </dgm:pt>
    <dgm:pt modelId="{821AC6CB-9965-4426-B545-023028D3DFEA}" type="pres">
      <dgm:prSet presAssocID="{EA3ACC2C-B2AB-49BE-B648-D0A5FA34E090}" presName="desTx1" presStyleLbl="revTx" presStyleIdx="1" presStyleCnt="2">
        <dgm:presLayoutVars>
          <dgm:bulletEnabled val="1"/>
        </dgm:presLayoutVars>
      </dgm:prSet>
      <dgm:spPr/>
      <dgm:t>
        <a:bodyPr/>
        <a:lstStyle/>
        <a:p>
          <a:endParaRPr lang="en-US"/>
        </a:p>
      </dgm:t>
    </dgm:pt>
    <dgm:pt modelId="{B26B5341-975E-4C9E-A0F1-64AF65798840}" type="pres">
      <dgm:prSet presAssocID="{EA3ACC2C-B2AB-49BE-B648-D0A5FA34E090}" presName="c1" presStyleLbl="node1" presStyleIdx="0" presStyleCnt="19"/>
      <dgm:spPr/>
    </dgm:pt>
    <dgm:pt modelId="{7F0FBDF2-5155-4AC4-B46B-A7FC4E226C64}" type="pres">
      <dgm:prSet presAssocID="{EA3ACC2C-B2AB-49BE-B648-D0A5FA34E090}" presName="c2" presStyleLbl="node1" presStyleIdx="1" presStyleCnt="19"/>
      <dgm:spPr/>
    </dgm:pt>
    <dgm:pt modelId="{630606AE-FE54-40D2-AF90-107424311324}" type="pres">
      <dgm:prSet presAssocID="{EA3ACC2C-B2AB-49BE-B648-D0A5FA34E090}" presName="c3" presStyleLbl="node1" presStyleIdx="2" presStyleCnt="19"/>
      <dgm:spPr/>
    </dgm:pt>
    <dgm:pt modelId="{58BAAC1B-A9E6-42B6-80AF-F6077C5454E0}" type="pres">
      <dgm:prSet presAssocID="{EA3ACC2C-B2AB-49BE-B648-D0A5FA34E090}" presName="c4" presStyleLbl="node1" presStyleIdx="3" presStyleCnt="19"/>
      <dgm:spPr/>
    </dgm:pt>
    <dgm:pt modelId="{9B11F05C-DE9C-401E-933B-1526B2E90FFD}" type="pres">
      <dgm:prSet presAssocID="{EA3ACC2C-B2AB-49BE-B648-D0A5FA34E090}" presName="c5" presStyleLbl="node1" presStyleIdx="4" presStyleCnt="19"/>
      <dgm:spPr/>
    </dgm:pt>
    <dgm:pt modelId="{AC0B26A8-B813-46CA-81CC-CCE42EC12C26}" type="pres">
      <dgm:prSet presAssocID="{EA3ACC2C-B2AB-49BE-B648-D0A5FA34E090}" presName="c6" presStyleLbl="node1" presStyleIdx="5" presStyleCnt="19"/>
      <dgm:spPr/>
    </dgm:pt>
    <dgm:pt modelId="{71604929-3BCA-471E-B4BC-C44E31C50848}" type="pres">
      <dgm:prSet presAssocID="{EA3ACC2C-B2AB-49BE-B648-D0A5FA34E090}" presName="c7" presStyleLbl="node1" presStyleIdx="6" presStyleCnt="19"/>
      <dgm:spPr/>
    </dgm:pt>
    <dgm:pt modelId="{BC6DC687-0ADB-4997-8743-F6F57A6BD61C}" type="pres">
      <dgm:prSet presAssocID="{EA3ACC2C-B2AB-49BE-B648-D0A5FA34E090}" presName="c8" presStyleLbl="node1" presStyleIdx="7" presStyleCnt="19"/>
      <dgm:spPr/>
    </dgm:pt>
    <dgm:pt modelId="{33207C03-3E2F-4ADA-9640-59059AE259AA}" type="pres">
      <dgm:prSet presAssocID="{EA3ACC2C-B2AB-49BE-B648-D0A5FA34E090}" presName="c9" presStyleLbl="node1" presStyleIdx="8" presStyleCnt="19"/>
      <dgm:spPr/>
    </dgm:pt>
    <dgm:pt modelId="{F6971819-6455-41DC-B110-E131CD750D10}" type="pres">
      <dgm:prSet presAssocID="{EA3ACC2C-B2AB-49BE-B648-D0A5FA34E090}" presName="c10" presStyleLbl="node1" presStyleIdx="9" presStyleCnt="19"/>
      <dgm:spPr/>
    </dgm:pt>
    <dgm:pt modelId="{75D75C73-8BBF-40A8-854E-7505E41DF4C1}" type="pres">
      <dgm:prSet presAssocID="{EA3ACC2C-B2AB-49BE-B648-D0A5FA34E090}" presName="c11" presStyleLbl="node1" presStyleIdx="10" presStyleCnt="19"/>
      <dgm:spPr/>
    </dgm:pt>
    <dgm:pt modelId="{B196A41B-E005-4A21-9289-FED6E565A7F8}" type="pres">
      <dgm:prSet presAssocID="{EA3ACC2C-B2AB-49BE-B648-D0A5FA34E090}" presName="c12" presStyleLbl="node1" presStyleIdx="11" presStyleCnt="19"/>
      <dgm:spPr/>
    </dgm:pt>
    <dgm:pt modelId="{C0F0FCFC-F3DF-4035-8DBF-2A9B0DB5BB45}" type="pres">
      <dgm:prSet presAssocID="{EA3ACC2C-B2AB-49BE-B648-D0A5FA34E090}" presName="c13" presStyleLbl="node1" presStyleIdx="12" presStyleCnt="19"/>
      <dgm:spPr/>
    </dgm:pt>
    <dgm:pt modelId="{65232392-4920-4C43-8551-69EB5614EC25}" type="pres">
      <dgm:prSet presAssocID="{EA3ACC2C-B2AB-49BE-B648-D0A5FA34E090}" presName="c14" presStyleLbl="node1" presStyleIdx="13" presStyleCnt="19"/>
      <dgm:spPr/>
    </dgm:pt>
    <dgm:pt modelId="{F4FAB8A9-0FC7-45C4-A463-0C033EB28CAE}" type="pres">
      <dgm:prSet presAssocID="{EA3ACC2C-B2AB-49BE-B648-D0A5FA34E090}" presName="c15" presStyleLbl="node1" presStyleIdx="14" presStyleCnt="19"/>
      <dgm:spPr/>
    </dgm:pt>
    <dgm:pt modelId="{5FDA0D3E-DFD6-4C7F-853D-BBEFCE9EB288}" type="pres">
      <dgm:prSet presAssocID="{EA3ACC2C-B2AB-49BE-B648-D0A5FA34E090}" presName="c16" presStyleLbl="node1" presStyleIdx="15" presStyleCnt="19"/>
      <dgm:spPr/>
    </dgm:pt>
    <dgm:pt modelId="{6A83292B-245C-4CB5-B26F-8C8CB5629F61}" type="pres">
      <dgm:prSet presAssocID="{EA3ACC2C-B2AB-49BE-B648-D0A5FA34E090}" presName="c17" presStyleLbl="node1" presStyleIdx="16" presStyleCnt="19"/>
      <dgm:spPr/>
    </dgm:pt>
    <dgm:pt modelId="{6C84BE25-C5BB-4E55-B627-653FAADC3481}" type="pres">
      <dgm:prSet presAssocID="{EA3ACC2C-B2AB-49BE-B648-D0A5FA34E090}" presName="c18" presStyleLbl="node1" presStyleIdx="17" presStyleCnt="19"/>
      <dgm:spPr/>
    </dgm:pt>
    <dgm:pt modelId="{BCDAB752-EE42-4C03-8687-EF87C21CA374}" type="pres">
      <dgm:prSet presAssocID="{30ED4D98-69ED-4593-AAE6-6C6A076EC777}" presName="chevronComposite1" presStyleCnt="0"/>
      <dgm:spPr/>
    </dgm:pt>
    <dgm:pt modelId="{F0CE0FA9-434E-4CAA-AB68-E5829016B46D}" type="pres">
      <dgm:prSet presAssocID="{30ED4D98-69ED-4593-AAE6-6C6A076EC777}" presName="chevron1" presStyleLbl="sibTrans2D1" presStyleIdx="0" presStyleCnt="2"/>
      <dgm:spPr/>
    </dgm:pt>
    <dgm:pt modelId="{1EF7318A-279E-4F30-ABCD-C79617908EF0}" type="pres">
      <dgm:prSet presAssocID="{30ED4D98-69ED-4593-AAE6-6C6A076EC777}" presName="spChevron1" presStyleCnt="0"/>
      <dgm:spPr/>
    </dgm:pt>
    <dgm:pt modelId="{99D03124-7C43-4DB4-9DD9-D8ECFDDE9C81}" type="pres">
      <dgm:prSet presAssocID="{30ED4D98-69ED-4593-AAE6-6C6A076EC777}" presName="overlap" presStyleCnt="0"/>
      <dgm:spPr/>
    </dgm:pt>
    <dgm:pt modelId="{8345F80B-5ED8-415F-9F0C-D1D67CA5B588}" type="pres">
      <dgm:prSet presAssocID="{30ED4D98-69ED-4593-AAE6-6C6A076EC777}" presName="chevronComposite2" presStyleCnt="0"/>
      <dgm:spPr/>
    </dgm:pt>
    <dgm:pt modelId="{5DB983B1-245F-4E8F-A758-8A8F11401AE5}" type="pres">
      <dgm:prSet presAssocID="{30ED4D98-69ED-4593-AAE6-6C6A076EC777}" presName="chevron2" presStyleLbl="sibTrans2D1" presStyleIdx="1" presStyleCnt="2"/>
      <dgm:spPr/>
    </dgm:pt>
    <dgm:pt modelId="{E8C2AC05-A8F2-4E64-AB69-C6FAB2F3C2BF}" type="pres">
      <dgm:prSet presAssocID="{30ED4D98-69ED-4593-AAE6-6C6A076EC777}" presName="spChevron2" presStyleCnt="0"/>
      <dgm:spPr/>
    </dgm:pt>
    <dgm:pt modelId="{868BA261-D0A1-4C2C-9680-09369C67D417}" type="pres">
      <dgm:prSet presAssocID="{07DCEC6A-A977-4748-B4C0-284A4923532F}" presName="last" presStyleCnt="0"/>
      <dgm:spPr/>
    </dgm:pt>
    <dgm:pt modelId="{6F330EB9-2C6D-4E74-92F1-3633CEBDB10A}" type="pres">
      <dgm:prSet presAssocID="{07DCEC6A-A977-4748-B4C0-284A4923532F}" presName="circleTx" presStyleLbl="node1" presStyleIdx="18" presStyleCnt="19"/>
      <dgm:spPr/>
      <dgm:t>
        <a:bodyPr/>
        <a:lstStyle/>
        <a:p>
          <a:endParaRPr lang="en-US"/>
        </a:p>
      </dgm:t>
    </dgm:pt>
    <dgm:pt modelId="{2A0A88DE-EF63-462D-8882-C6BB8770DF30}" type="pres">
      <dgm:prSet presAssocID="{07DCEC6A-A977-4748-B4C0-284A4923532F}" presName="spN" presStyleCnt="0"/>
      <dgm:spPr/>
    </dgm:pt>
  </dgm:ptLst>
  <dgm:cxnLst>
    <dgm:cxn modelId="{7EDEA771-48C1-4963-9F4A-094FC6F28947}" type="presOf" srcId="{4A7A0647-236F-4B79-AD18-88BE87C44321}" destId="{53FCF3FE-A44B-46F6-9131-FA5190042D66}" srcOrd="0" destOrd="0" presId="urn:microsoft.com/office/officeart/2009/3/layout/RandomtoResultProcess"/>
    <dgm:cxn modelId="{34D7A89C-1E1C-4C7B-B104-69021D3D346D}" type="presOf" srcId="{7EE7B19A-0437-4D73-B610-B6795ACDED40}" destId="{821AC6CB-9965-4426-B545-023028D3DFEA}" srcOrd="0" destOrd="0" presId="urn:microsoft.com/office/officeart/2009/3/layout/RandomtoResultProcess"/>
    <dgm:cxn modelId="{DD21B64C-39F8-49F4-9633-5113C73E7A4E}" srcId="{4A7A0647-236F-4B79-AD18-88BE87C44321}" destId="{07DCEC6A-A977-4748-B4C0-284A4923532F}" srcOrd="1" destOrd="0" parTransId="{A5B5A3F9-0594-4534-AC96-CB12382C0508}" sibTransId="{8271F920-18AE-481D-A689-9D3506B99151}"/>
    <dgm:cxn modelId="{38175343-B5A2-40CB-B1EE-81DFA58094F8}" type="presOf" srcId="{07DCEC6A-A977-4748-B4C0-284A4923532F}" destId="{6F330EB9-2C6D-4E74-92F1-3633CEBDB10A}" srcOrd="0" destOrd="0" presId="urn:microsoft.com/office/officeart/2009/3/layout/RandomtoResultProcess"/>
    <dgm:cxn modelId="{E6CD02E2-4C54-4884-967D-466A76205B3C}" type="presOf" srcId="{EA3ACC2C-B2AB-49BE-B648-D0A5FA34E090}" destId="{3912E08D-0AA7-4810-BEFA-807E541984E9}" srcOrd="0" destOrd="0" presId="urn:microsoft.com/office/officeart/2009/3/layout/RandomtoResultProcess"/>
    <dgm:cxn modelId="{04ED5267-7112-4B11-8B6C-8FD24E81B816}" srcId="{4A7A0647-236F-4B79-AD18-88BE87C44321}" destId="{EA3ACC2C-B2AB-49BE-B648-D0A5FA34E090}" srcOrd="0" destOrd="0" parTransId="{9C243D61-4AAA-4BF2-B299-ECBC46281C54}" sibTransId="{30ED4D98-69ED-4593-AAE6-6C6A076EC777}"/>
    <dgm:cxn modelId="{407D9DC2-C2C2-4A6E-B8F7-3F3D9922410E}" srcId="{EA3ACC2C-B2AB-49BE-B648-D0A5FA34E090}" destId="{7EE7B19A-0437-4D73-B610-B6795ACDED40}" srcOrd="0" destOrd="0" parTransId="{C01A0F47-197C-4368-907D-73AD023853EA}" sibTransId="{2C6CA699-5A56-4A48-944E-B9364AAA6C4F}"/>
    <dgm:cxn modelId="{1AB63922-5876-4029-9985-8846A76331AE}" type="presParOf" srcId="{53FCF3FE-A44B-46F6-9131-FA5190042D66}" destId="{22C94F88-A164-47D5-A728-C2A52FAF7B79}" srcOrd="0" destOrd="0" presId="urn:microsoft.com/office/officeart/2009/3/layout/RandomtoResultProcess"/>
    <dgm:cxn modelId="{6F1780E9-0461-4B97-BA97-80496B055A9A}" type="presParOf" srcId="{22C94F88-A164-47D5-A728-C2A52FAF7B79}" destId="{3912E08D-0AA7-4810-BEFA-807E541984E9}" srcOrd="0" destOrd="0" presId="urn:microsoft.com/office/officeart/2009/3/layout/RandomtoResultProcess"/>
    <dgm:cxn modelId="{D05F687C-6ECB-4F82-BF6B-13BA5934F84C}" type="presParOf" srcId="{22C94F88-A164-47D5-A728-C2A52FAF7B79}" destId="{821AC6CB-9965-4426-B545-023028D3DFEA}" srcOrd="1" destOrd="0" presId="urn:microsoft.com/office/officeart/2009/3/layout/RandomtoResultProcess"/>
    <dgm:cxn modelId="{A24808D4-9001-425A-86E2-640C9EF31EF8}" type="presParOf" srcId="{22C94F88-A164-47D5-A728-C2A52FAF7B79}" destId="{B26B5341-975E-4C9E-A0F1-64AF65798840}" srcOrd="2" destOrd="0" presId="urn:microsoft.com/office/officeart/2009/3/layout/RandomtoResultProcess"/>
    <dgm:cxn modelId="{16C281C7-9E68-402D-93AE-871AEB06F8CC}" type="presParOf" srcId="{22C94F88-A164-47D5-A728-C2A52FAF7B79}" destId="{7F0FBDF2-5155-4AC4-B46B-A7FC4E226C64}" srcOrd="3" destOrd="0" presId="urn:microsoft.com/office/officeart/2009/3/layout/RandomtoResultProcess"/>
    <dgm:cxn modelId="{44B518DD-AF1B-495E-B58C-6C114E3C3E90}" type="presParOf" srcId="{22C94F88-A164-47D5-A728-C2A52FAF7B79}" destId="{630606AE-FE54-40D2-AF90-107424311324}" srcOrd="4" destOrd="0" presId="urn:microsoft.com/office/officeart/2009/3/layout/RandomtoResultProcess"/>
    <dgm:cxn modelId="{D5EE214C-43A4-451D-B08A-F7930F8FCED1}" type="presParOf" srcId="{22C94F88-A164-47D5-A728-C2A52FAF7B79}" destId="{58BAAC1B-A9E6-42B6-80AF-F6077C5454E0}" srcOrd="5" destOrd="0" presId="urn:microsoft.com/office/officeart/2009/3/layout/RandomtoResultProcess"/>
    <dgm:cxn modelId="{301FD99D-A30A-4BBD-B8BC-2637BB1C6780}" type="presParOf" srcId="{22C94F88-A164-47D5-A728-C2A52FAF7B79}" destId="{9B11F05C-DE9C-401E-933B-1526B2E90FFD}" srcOrd="6" destOrd="0" presId="urn:microsoft.com/office/officeart/2009/3/layout/RandomtoResultProcess"/>
    <dgm:cxn modelId="{83A5C08E-7BF0-4A86-ADC2-0247DD3DB170}" type="presParOf" srcId="{22C94F88-A164-47D5-A728-C2A52FAF7B79}" destId="{AC0B26A8-B813-46CA-81CC-CCE42EC12C26}" srcOrd="7" destOrd="0" presId="urn:microsoft.com/office/officeart/2009/3/layout/RandomtoResultProcess"/>
    <dgm:cxn modelId="{FC1EE1F3-201E-4034-9547-0650A3A9C9AE}" type="presParOf" srcId="{22C94F88-A164-47D5-A728-C2A52FAF7B79}" destId="{71604929-3BCA-471E-B4BC-C44E31C50848}" srcOrd="8" destOrd="0" presId="urn:microsoft.com/office/officeart/2009/3/layout/RandomtoResultProcess"/>
    <dgm:cxn modelId="{906AFB9E-3830-4DC9-B5D0-790B1BC1ECD9}" type="presParOf" srcId="{22C94F88-A164-47D5-A728-C2A52FAF7B79}" destId="{BC6DC687-0ADB-4997-8743-F6F57A6BD61C}" srcOrd="9" destOrd="0" presId="urn:microsoft.com/office/officeart/2009/3/layout/RandomtoResultProcess"/>
    <dgm:cxn modelId="{144D3B3E-FD8E-4608-B8EB-2F0A08F6723F}" type="presParOf" srcId="{22C94F88-A164-47D5-A728-C2A52FAF7B79}" destId="{33207C03-3E2F-4ADA-9640-59059AE259AA}" srcOrd="10" destOrd="0" presId="urn:microsoft.com/office/officeart/2009/3/layout/RandomtoResultProcess"/>
    <dgm:cxn modelId="{2E30BEF2-82A2-4C6B-8785-38E86C2850B9}" type="presParOf" srcId="{22C94F88-A164-47D5-A728-C2A52FAF7B79}" destId="{F6971819-6455-41DC-B110-E131CD750D10}" srcOrd="11" destOrd="0" presId="urn:microsoft.com/office/officeart/2009/3/layout/RandomtoResultProcess"/>
    <dgm:cxn modelId="{6227D520-D7CC-4127-A03D-38F1695A9F62}" type="presParOf" srcId="{22C94F88-A164-47D5-A728-C2A52FAF7B79}" destId="{75D75C73-8BBF-40A8-854E-7505E41DF4C1}" srcOrd="12" destOrd="0" presId="urn:microsoft.com/office/officeart/2009/3/layout/RandomtoResultProcess"/>
    <dgm:cxn modelId="{C3536A6F-0315-4634-B0ED-CC8DBCDA4CB3}" type="presParOf" srcId="{22C94F88-A164-47D5-A728-C2A52FAF7B79}" destId="{B196A41B-E005-4A21-9289-FED6E565A7F8}" srcOrd="13" destOrd="0" presId="urn:microsoft.com/office/officeart/2009/3/layout/RandomtoResultProcess"/>
    <dgm:cxn modelId="{E683767C-CF78-4BFD-BE8C-8E16F3F84239}" type="presParOf" srcId="{22C94F88-A164-47D5-A728-C2A52FAF7B79}" destId="{C0F0FCFC-F3DF-4035-8DBF-2A9B0DB5BB45}" srcOrd="14" destOrd="0" presId="urn:microsoft.com/office/officeart/2009/3/layout/RandomtoResultProcess"/>
    <dgm:cxn modelId="{90614DB5-6322-41A6-8581-ED7BA4B7A143}" type="presParOf" srcId="{22C94F88-A164-47D5-A728-C2A52FAF7B79}" destId="{65232392-4920-4C43-8551-69EB5614EC25}" srcOrd="15" destOrd="0" presId="urn:microsoft.com/office/officeart/2009/3/layout/RandomtoResultProcess"/>
    <dgm:cxn modelId="{8D9DF184-B9FD-4866-AA2C-18D5A772199E}" type="presParOf" srcId="{22C94F88-A164-47D5-A728-C2A52FAF7B79}" destId="{F4FAB8A9-0FC7-45C4-A463-0C033EB28CAE}" srcOrd="16" destOrd="0" presId="urn:microsoft.com/office/officeart/2009/3/layout/RandomtoResultProcess"/>
    <dgm:cxn modelId="{6860E009-F711-4CFC-A621-B71F5D7E8E52}" type="presParOf" srcId="{22C94F88-A164-47D5-A728-C2A52FAF7B79}" destId="{5FDA0D3E-DFD6-4C7F-853D-BBEFCE9EB288}" srcOrd="17" destOrd="0" presId="urn:microsoft.com/office/officeart/2009/3/layout/RandomtoResultProcess"/>
    <dgm:cxn modelId="{CA47539F-3FB5-4A74-B740-4518D7F9C32F}" type="presParOf" srcId="{22C94F88-A164-47D5-A728-C2A52FAF7B79}" destId="{6A83292B-245C-4CB5-B26F-8C8CB5629F61}" srcOrd="18" destOrd="0" presId="urn:microsoft.com/office/officeart/2009/3/layout/RandomtoResultProcess"/>
    <dgm:cxn modelId="{166D1477-3CF6-4005-9809-38EF79D06FB4}" type="presParOf" srcId="{22C94F88-A164-47D5-A728-C2A52FAF7B79}" destId="{6C84BE25-C5BB-4E55-B627-653FAADC3481}" srcOrd="19" destOrd="0" presId="urn:microsoft.com/office/officeart/2009/3/layout/RandomtoResultProcess"/>
    <dgm:cxn modelId="{945A2DB2-CCF8-41F8-B854-80FCE7B8C3EF}" type="presParOf" srcId="{53FCF3FE-A44B-46F6-9131-FA5190042D66}" destId="{BCDAB752-EE42-4C03-8687-EF87C21CA374}" srcOrd="1" destOrd="0" presId="urn:microsoft.com/office/officeart/2009/3/layout/RandomtoResultProcess"/>
    <dgm:cxn modelId="{9A4AA13E-9C8C-4790-BCB7-0F5BE3277FDF}" type="presParOf" srcId="{BCDAB752-EE42-4C03-8687-EF87C21CA374}" destId="{F0CE0FA9-434E-4CAA-AB68-E5829016B46D}" srcOrd="0" destOrd="0" presId="urn:microsoft.com/office/officeart/2009/3/layout/RandomtoResultProcess"/>
    <dgm:cxn modelId="{10C7BEB1-9AE3-4A6C-8347-D1C21BBB3FD5}" type="presParOf" srcId="{BCDAB752-EE42-4C03-8687-EF87C21CA374}" destId="{1EF7318A-279E-4F30-ABCD-C79617908EF0}" srcOrd="1" destOrd="0" presId="urn:microsoft.com/office/officeart/2009/3/layout/RandomtoResultProcess"/>
    <dgm:cxn modelId="{BBE06592-C625-42E5-8E24-5950CB780816}" type="presParOf" srcId="{53FCF3FE-A44B-46F6-9131-FA5190042D66}" destId="{99D03124-7C43-4DB4-9DD9-D8ECFDDE9C81}" srcOrd="2" destOrd="0" presId="urn:microsoft.com/office/officeart/2009/3/layout/RandomtoResultProcess"/>
    <dgm:cxn modelId="{82A1C072-B505-4EE6-A28D-6E3F6F36B49C}" type="presParOf" srcId="{53FCF3FE-A44B-46F6-9131-FA5190042D66}" destId="{8345F80B-5ED8-415F-9F0C-D1D67CA5B588}" srcOrd="3" destOrd="0" presId="urn:microsoft.com/office/officeart/2009/3/layout/RandomtoResultProcess"/>
    <dgm:cxn modelId="{5C7438E3-5684-4371-A2BB-A511A017BA59}" type="presParOf" srcId="{8345F80B-5ED8-415F-9F0C-D1D67CA5B588}" destId="{5DB983B1-245F-4E8F-A758-8A8F11401AE5}" srcOrd="0" destOrd="0" presId="urn:microsoft.com/office/officeart/2009/3/layout/RandomtoResultProcess"/>
    <dgm:cxn modelId="{C1A403FF-A84B-4B70-A873-E233EBF2673F}" type="presParOf" srcId="{8345F80B-5ED8-415F-9F0C-D1D67CA5B588}" destId="{E8C2AC05-A8F2-4E64-AB69-C6FAB2F3C2BF}" srcOrd="1" destOrd="0" presId="urn:microsoft.com/office/officeart/2009/3/layout/RandomtoResultProcess"/>
    <dgm:cxn modelId="{F0F26436-7A6E-44D9-8D75-FFC5F324347A}" type="presParOf" srcId="{53FCF3FE-A44B-46F6-9131-FA5190042D66}" destId="{868BA261-D0A1-4C2C-9680-09369C67D417}" srcOrd="4" destOrd="0" presId="urn:microsoft.com/office/officeart/2009/3/layout/RandomtoResultProcess"/>
    <dgm:cxn modelId="{1D78E346-F5BA-4700-B560-96E172E7296B}" type="presParOf" srcId="{868BA261-D0A1-4C2C-9680-09369C67D417}" destId="{6F330EB9-2C6D-4E74-92F1-3633CEBDB10A}" srcOrd="0" destOrd="0" presId="urn:microsoft.com/office/officeart/2009/3/layout/RandomtoResultProcess"/>
    <dgm:cxn modelId="{6884EEA6-B94B-474A-AB90-911EF0484E34}" type="presParOf" srcId="{868BA261-D0A1-4C2C-9680-09369C67D417}" destId="{2A0A88DE-EF63-462D-8882-C6BB8770DF30}"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2E08D-0AA7-4810-BEFA-807E541984E9}">
      <dsp:nvSpPr>
        <dsp:cNvPr id="0" name=""/>
        <dsp:cNvSpPr/>
      </dsp:nvSpPr>
      <dsp:spPr>
        <a:xfrm>
          <a:off x="198920" y="1167466"/>
          <a:ext cx="2977866" cy="98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100000"/>
            </a:lnSpc>
            <a:spcBef>
              <a:spcPct val="0"/>
            </a:spcBef>
            <a:spcAft>
              <a:spcPct val="35000"/>
            </a:spcAft>
          </a:pPr>
          <a:r>
            <a:rPr lang="en-US" sz="2200" b="1" kern="1200" dirty="0" smtClean="0">
              <a:solidFill>
                <a:srgbClr val="002060"/>
              </a:solidFill>
            </a:rPr>
            <a:t>Building Connections Following Opportunities</a:t>
          </a:r>
          <a:endParaRPr lang="en-US" sz="2200" b="1" kern="1200" dirty="0">
            <a:solidFill>
              <a:srgbClr val="002060"/>
            </a:solidFill>
          </a:endParaRPr>
        </a:p>
      </dsp:txBody>
      <dsp:txXfrm>
        <a:off x="198920" y="1167466"/>
        <a:ext cx="2977866" cy="981342"/>
      </dsp:txXfrm>
    </dsp:sp>
    <dsp:sp modelId="{821AC6CB-9965-4426-B545-023028D3DFEA}">
      <dsp:nvSpPr>
        <dsp:cNvPr id="0" name=""/>
        <dsp:cNvSpPr/>
      </dsp:nvSpPr>
      <dsp:spPr>
        <a:xfrm>
          <a:off x="198920" y="3236779"/>
          <a:ext cx="2977866" cy="1838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98920" y="3236779"/>
        <a:ext cx="2977866" cy="1838557"/>
      </dsp:txXfrm>
    </dsp:sp>
    <dsp:sp modelId="{B26B5341-975E-4C9E-A0F1-64AF65798840}">
      <dsp:nvSpPr>
        <dsp:cNvPr id="0" name=""/>
        <dsp:cNvSpPr/>
      </dsp:nvSpPr>
      <dsp:spPr>
        <a:xfrm>
          <a:off x="195536" y="869003"/>
          <a:ext cx="236875" cy="236875"/>
        </a:xfrm>
        <a:prstGeom prst="ellipse">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F0FBDF2-5155-4AC4-B46B-A7FC4E226C64}">
      <dsp:nvSpPr>
        <dsp:cNvPr id="0" name=""/>
        <dsp:cNvSpPr/>
      </dsp:nvSpPr>
      <dsp:spPr>
        <a:xfrm>
          <a:off x="361350" y="537377"/>
          <a:ext cx="236875" cy="236875"/>
        </a:xfrm>
        <a:prstGeom prst="ellipse">
          <a:avLst/>
        </a:prstGeom>
        <a:gradFill rotWithShape="0">
          <a:gsLst>
            <a:gs pos="0">
              <a:schemeClr val="accent3">
                <a:hueOff val="65921"/>
                <a:satOff val="1240"/>
                <a:lumOff val="327"/>
                <a:alphaOff val="0"/>
                <a:shade val="45000"/>
                <a:satMod val="155000"/>
              </a:schemeClr>
            </a:gs>
            <a:gs pos="60000">
              <a:schemeClr val="accent3">
                <a:hueOff val="65921"/>
                <a:satOff val="1240"/>
                <a:lumOff val="327"/>
                <a:alphaOff val="0"/>
                <a:shade val="95000"/>
                <a:satMod val="150000"/>
              </a:schemeClr>
            </a:gs>
            <a:gs pos="100000">
              <a:schemeClr val="accent3">
                <a:hueOff val="65921"/>
                <a:satOff val="1240"/>
                <a:lumOff val="327"/>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30606AE-FE54-40D2-AF90-107424311324}">
      <dsp:nvSpPr>
        <dsp:cNvPr id="0" name=""/>
        <dsp:cNvSpPr/>
      </dsp:nvSpPr>
      <dsp:spPr>
        <a:xfrm>
          <a:off x="759301" y="603702"/>
          <a:ext cx="372233" cy="372233"/>
        </a:xfrm>
        <a:prstGeom prst="ellipse">
          <a:avLst/>
        </a:prstGeom>
        <a:gradFill rotWithShape="0">
          <a:gsLst>
            <a:gs pos="0">
              <a:schemeClr val="accent3">
                <a:hueOff val="131841"/>
                <a:satOff val="2480"/>
                <a:lumOff val="654"/>
                <a:alphaOff val="0"/>
                <a:shade val="45000"/>
                <a:satMod val="155000"/>
              </a:schemeClr>
            </a:gs>
            <a:gs pos="60000">
              <a:schemeClr val="accent3">
                <a:hueOff val="131841"/>
                <a:satOff val="2480"/>
                <a:lumOff val="654"/>
                <a:alphaOff val="0"/>
                <a:shade val="95000"/>
                <a:satMod val="150000"/>
              </a:schemeClr>
            </a:gs>
            <a:gs pos="100000">
              <a:schemeClr val="accent3">
                <a:hueOff val="131841"/>
                <a:satOff val="2480"/>
                <a:lumOff val="654"/>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8BAAC1B-A9E6-42B6-80AF-F6077C5454E0}">
      <dsp:nvSpPr>
        <dsp:cNvPr id="0" name=""/>
        <dsp:cNvSpPr/>
      </dsp:nvSpPr>
      <dsp:spPr>
        <a:xfrm>
          <a:off x="1090927" y="238913"/>
          <a:ext cx="236875" cy="236875"/>
        </a:xfrm>
        <a:prstGeom prst="ellipse">
          <a:avLst/>
        </a:prstGeom>
        <a:gradFill rotWithShape="0">
          <a:gsLst>
            <a:gs pos="0">
              <a:schemeClr val="accent3">
                <a:hueOff val="197762"/>
                <a:satOff val="3721"/>
                <a:lumOff val="980"/>
                <a:alphaOff val="0"/>
                <a:shade val="45000"/>
                <a:satMod val="155000"/>
              </a:schemeClr>
            </a:gs>
            <a:gs pos="60000">
              <a:schemeClr val="accent3">
                <a:hueOff val="197762"/>
                <a:satOff val="3721"/>
                <a:lumOff val="980"/>
                <a:alphaOff val="0"/>
                <a:shade val="95000"/>
                <a:satMod val="150000"/>
              </a:schemeClr>
            </a:gs>
            <a:gs pos="100000">
              <a:schemeClr val="accent3">
                <a:hueOff val="197762"/>
                <a:satOff val="3721"/>
                <a:lumOff val="98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B11F05C-DE9C-401E-933B-1526B2E90FFD}">
      <dsp:nvSpPr>
        <dsp:cNvPr id="0" name=""/>
        <dsp:cNvSpPr/>
      </dsp:nvSpPr>
      <dsp:spPr>
        <a:xfrm>
          <a:off x="1522041" y="106263"/>
          <a:ext cx="236875" cy="236875"/>
        </a:xfrm>
        <a:prstGeom prst="ellipse">
          <a:avLst/>
        </a:prstGeom>
        <a:gradFill rotWithShape="0">
          <a:gsLst>
            <a:gs pos="0">
              <a:schemeClr val="accent3">
                <a:hueOff val="263682"/>
                <a:satOff val="4961"/>
                <a:lumOff val="1307"/>
                <a:alphaOff val="0"/>
                <a:shade val="45000"/>
                <a:satMod val="155000"/>
              </a:schemeClr>
            </a:gs>
            <a:gs pos="60000">
              <a:schemeClr val="accent3">
                <a:hueOff val="263682"/>
                <a:satOff val="4961"/>
                <a:lumOff val="1307"/>
                <a:alphaOff val="0"/>
                <a:shade val="95000"/>
                <a:satMod val="150000"/>
              </a:schemeClr>
            </a:gs>
            <a:gs pos="100000">
              <a:schemeClr val="accent3">
                <a:hueOff val="263682"/>
                <a:satOff val="4961"/>
                <a:lumOff val="1307"/>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AC0B26A8-B813-46CA-81CC-CCE42EC12C26}">
      <dsp:nvSpPr>
        <dsp:cNvPr id="0" name=""/>
        <dsp:cNvSpPr/>
      </dsp:nvSpPr>
      <dsp:spPr>
        <a:xfrm>
          <a:off x="2052642" y="338401"/>
          <a:ext cx="236875" cy="236875"/>
        </a:xfrm>
        <a:prstGeom prst="ellipse">
          <a:avLst/>
        </a:prstGeom>
        <a:gradFill rotWithShape="0">
          <a:gsLst>
            <a:gs pos="0">
              <a:schemeClr val="accent3">
                <a:hueOff val="329603"/>
                <a:satOff val="6201"/>
                <a:lumOff val="1634"/>
                <a:alphaOff val="0"/>
                <a:shade val="45000"/>
                <a:satMod val="155000"/>
              </a:schemeClr>
            </a:gs>
            <a:gs pos="60000">
              <a:schemeClr val="accent3">
                <a:hueOff val="329603"/>
                <a:satOff val="6201"/>
                <a:lumOff val="1634"/>
                <a:alphaOff val="0"/>
                <a:shade val="95000"/>
                <a:satMod val="150000"/>
              </a:schemeClr>
            </a:gs>
            <a:gs pos="100000">
              <a:schemeClr val="accent3">
                <a:hueOff val="329603"/>
                <a:satOff val="6201"/>
                <a:lumOff val="1634"/>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1604929-3BCA-471E-B4BC-C44E31C50848}">
      <dsp:nvSpPr>
        <dsp:cNvPr id="0" name=""/>
        <dsp:cNvSpPr/>
      </dsp:nvSpPr>
      <dsp:spPr>
        <a:xfrm>
          <a:off x="2384268" y="504214"/>
          <a:ext cx="372233" cy="372233"/>
        </a:xfrm>
        <a:prstGeom prst="ellipse">
          <a:avLst/>
        </a:prstGeom>
        <a:gradFill rotWithShape="0">
          <a:gsLst>
            <a:gs pos="0">
              <a:schemeClr val="accent3">
                <a:hueOff val="395524"/>
                <a:satOff val="7441"/>
                <a:lumOff val="1961"/>
                <a:alphaOff val="0"/>
                <a:shade val="45000"/>
                <a:satMod val="155000"/>
              </a:schemeClr>
            </a:gs>
            <a:gs pos="60000">
              <a:schemeClr val="accent3">
                <a:hueOff val="395524"/>
                <a:satOff val="7441"/>
                <a:lumOff val="1961"/>
                <a:alphaOff val="0"/>
                <a:shade val="95000"/>
                <a:satMod val="150000"/>
              </a:schemeClr>
            </a:gs>
            <a:gs pos="100000">
              <a:schemeClr val="accent3">
                <a:hueOff val="395524"/>
                <a:satOff val="7441"/>
                <a:lumOff val="1961"/>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BC6DC687-0ADB-4997-8743-F6F57A6BD61C}">
      <dsp:nvSpPr>
        <dsp:cNvPr id="0" name=""/>
        <dsp:cNvSpPr/>
      </dsp:nvSpPr>
      <dsp:spPr>
        <a:xfrm>
          <a:off x="2848545" y="869003"/>
          <a:ext cx="236875" cy="236875"/>
        </a:xfrm>
        <a:prstGeom prst="ellipse">
          <a:avLst/>
        </a:prstGeom>
        <a:gradFill rotWithShape="0">
          <a:gsLst>
            <a:gs pos="0">
              <a:schemeClr val="accent3">
                <a:hueOff val="461444"/>
                <a:satOff val="8681"/>
                <a:lumOff val="2288"/>
                <a:alphaOff val="0"/>
                <a:shade val="45000"/>
                <a:satMod val="155000"/>
              </a:schemeClr>
            </a:gs>
            <a:gs pos="60000">
              <a:schemeClr val="accent3">
                <a:hueOff val="461444"/>
                <a:satOff val="8681"/>
                <a:lumOff val="2288"/>
                <a:alphaOff val="0"/>
                <a:shade val="95000"/>
                <a:satMod val="150000"/>
              </a:schemeClr>
            </a:gs>
            <a:gs pos="100000">
              <a:schemeClr val="accent3">
                <a:hueOff val="461444"/>
                <a:satOff val="8681"/>
                <a:lumOff val="2288"/>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3207C03-3E2F-4ADA-9640-59059AE259AA}">
      <dsp:nvSpPr>
        <dsp:cNvPr id="0" name=""/>
        <dsp:cNvSpPr/>
      </dsp:nvSpPr>
      <dsp:spPr>
        <a:xfrm>
          <a:off x="3047520" y="1233791"/>
          <a:ext cx="236875" cy="236875"/>
        </a:xfrm>
        <a:prstGeom prst="ellipse">
          <a:avLst/>
        </a:prstGeom>
        <a:gradFill rotWithShape="0">
          <a:gsLst>
            <a:gs pos="0">
              <a:schemeClr val="accent3">
                <a:hueOff val="527365"/>
                <a:satOff val="9921"/>
                <a:lumOff val="2615"/>
                <a:alphaOff val="0"/>
                <a:shade val="45000"/>
                <a:satMod val="155000"/>
              </a:schemeClr>
            </a:gs>
            <a:gs pos="60000">
              <a:schemeClr val="accent3">
                <a:hueOff val="527365"/>
                <a:satOff val="9921"/>
                <a:lumOff val="2615"/>
                <a:alphaOff val="0"/>
                <a:shade val="95000"/>
                <a:satMod val="150000"/>
              </a:schemeClr>
            </a:gs>
            <a:gs pos="100000">
              <a:schemeClr val="accent3">
                <a:hueOff val="527365"/>
                <a:satOff val="9921"/>
                <a:lumOff val="2615"/>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6971819-6455-41DC-B110-E131CD750D10}">
      <dsp:nvSpPr>
        <dsp:cNvPr id="0" name=""/>
        <dsp:cNvSpPr/>
      </dsp:nvSpPr>
      <dsp:spPr>
        <a:xfrm>
          <a:off x="1323065" y="537377"/>
          <a:ext cx="609109" cy="609109"/>
        </a:xfrm>
        <a:prstGeom prst="ellipse">
          <a:avLst/>
        </a:prstGeom>
        <a:gradFill rotWithShape="0">
          <a:gsLst>
            <a:gs pos="0">
              <a:schemeClr val="accent3">
                <a:hueOff val="593285"/>
                <a:satOff val="11162"/>
                <a:lumOff val="2941"/>
                <a:alphaOff val="0"/>
                <a:shade val="45000"/>
                <a:satMod val="155000"/>
              </a:schemeClr>
            </a:gs>
            <a:gs pos="60000">
              <a:schemeClr val="accent3">
                <a:hueOff val="593285"/>
                <a:satOff val="11162"/>
                <a:lumOff val="2941"/>
                <a:alphaOff val="0"/>
                <a:shade val="95000"/>
                <a:satMod val="150000"/>
              </a:schemeClr>
            </a:gs>
            <a:gs pos="100000">
              <a:schemeClr val="accent3">
                <a:hueOff val="593285"/>
                <a:satOff val="11162"/>
                <a:lumOff val="2941"/>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75D75C73-8BBF-40A8-854E-7505E41DF4C1}">
      <dsp:nvSpPr>
        <dsp:cNvPr id="0" name=""/>
        <dsp:cNvSpPr/>
      </dsp:nvSpPr>
      <dsp:spPr>
        <a:xfrm>
          <a:off x="29723" y="1797555"/>
          <a:ext cx="236875" cy="236875"/>
        </a:xfrm>
        <a:prstGeom prst="ellipse">
          <a:avLst/>
        </a:prstGeom>
        <a:gradFill rotWithShape="0">
          <a:gsLst>
            <a:gs pos="0">
              <a:schemeClr val="accent3">
                <a:hueOff val="659206"/>
                <a:satOff val="12402"/>
                <a:lumOff val="3268"/>
                <a:alphaOff val="0"/>
                <a:shade val="45000"/>
                <a:satMod val="155000"/>
              </a:schemeClr>
            </a:gs>
            <a:gs pos="60000">
              <a:schemeClr val="accent3">
                <a:hueOff val="659206"/>
                <a:satOff val="12402"/>
                <a:lumOff val="3268"/>
                <a:alphaOff val="0"/>
                <a:shade val="95000"/>
                <a:satMod val="150000"/>
              </a:schemeClr>
            </a:gs>
            <a:gs pos="100000">
              <a:schemeClr val="accent3">
                <a:hueOff val="659206"/>
                <a:satOff val="12402"/>
                <a:lumOff val="3268"/>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B196A41B-E005-4A21-9289-FED6E565A7F8}">
      <dsp:nvSpPr>
        <dsp:cNvPr id="0" name=""/>
        <dsp:cNvSpPr/>
      </dsp:nvSpPr>
      <dsp:spPr>
        <a:xfrm>
          <a:off x="228699" y="2096019"/>
          <a:ext cx="372233" cy="372233"/>
        </a:xfrm>
        <a:prstGeom prst="ellipse">
          <a:avLst/>
        </a:prstGeom>
        <a:gradFill rotWithShape="0">
          <a:gsLst>
            <a:gs pos="0">
              <a:schemeClr val="accent3">
                <a:hueOff val="725127"/>
                <a:satOff val="13642"/>
                <a:lumOff val="3595"/>
                <a:alphaOff val="0"/>
                <a:shade val="45000"/>
                <a:satMod val="155000"/>
              </a:schemeClr>
            </a:gs>
            <a:gs pos="60000">
              <a:schemeClr val="accent3">
                <a:hueOff val="725127"/>
                <a:satOff val="13642"/>
                <a:lumOff val="3595"/>
                <a:alphaOff val="0"/>
                <a:shade val="95000"/>
                <a:satMod val="150000"/>
              </a:schemeClr>
            </a:gs>
            <a:gs pos="100000">
              <a:schemeClr val="accent3">
                <a:hueOff val="725127"/>
                <a:satOff val="13642"/>
                <a:lumOff val="3595"/>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C0F0FCFC-F3DF-4035-8DBF-2A9B0DB5BB45}">
      <dsp:nvSpPr>
        <dsp:cNvPr id="0" name=""/>
        <dsp:cNvSpPr/>
      </dsp:nvSpPr>
      <dsp:spPr>
        <a:xfrm>
          <a:off x="726138" y="2361320"/>
          <a:ext cx="541430" cy="541430"/>
        </a:xfrm>
        <a:prstGeom prst="ellipse">
          <a:avLst/>
        </a:prstGeom>
        <a:gradFill rotWithShape="0">
          <a:gsLst>
            <a:gs pos="0">
              <a:schemeClr val="accent3">
                <a:hueOff val="791047"/>
                <a:satOff val="14882"/>
                <a:lumOff val="3922"/>
                <a:alphaOff val="0"/>
                <a:shade val="45000"/>
                <a:satMod val="155000"/>
              </a:schemeClr>
            </a:gs>
            <a:gs pos="60000">
              <a:schemeClr val="accent3">
                <a:hueOff val="791047"/>
                <a:satOff val="14882"/>
                <a:lumOff val="3922"/>
                <a:alphaOff val="0"/>
                <a:shade val="95000"/>
                <a:satMod val="150000"/>
              </a:schemeClr>
            </a:gs>
            <a:gs pos="100000">
              <a:schemeClr val="accent3">
                <a:hueOff val="791047"/>
                <a:satOff val="14882"/>
                <a:lumOff val="3922"/>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5232392-4920-4C43-8551-69EB5614EC25}">
      <dsp:nvSpPr>
        <dsp:cNvPr id="0" name=""/>
        <dsp:cNvSpPr/>
      </dsp:nvSpPr>
      <dsp:spPr>
        <a:xfrm>
          <a:off x="1422553" y="2792434"/>
          <a:ext cx="236875" cy="236875"/>
        </a:xfrm>
        <a:prstGeom prst="ellipse">
          <a:avLst/>
        </a:prstGeom>
        <a:gradFill rotWithShape="0">
          <a:gsLst>
            <a:gs pos="0">
              <a:schemeClr val="accent3">
                <a:hueOff val="856968"/>
                <a:satOff val="16122"/>
                <a:lumOff val="4249"/>
                <a:alphaOff val="0"/>
                <a:shade val="45000"/>
                <a:satMod val="155000"/>
              </a:schemeClr>
            </a:gs>
            <a:gs pos="60000">
              <a:schemeClr val="accent3">
                <a:hueOff val="856968"/>
                <a:satOff val="16122"/>
                <a:lumOff val="4249"/>
                <a:alphaOff val="0"/>
                <a:shade val="95000"/>
                <a:satMod val="150000"/>
              </a:schemeClr>
            </a:gs>
            <a:gs pos="100000">
              <a:schemeClr val="accent3">
                <a:hueOff val="856968"/>
                <a:satOff val="16122"/>
                <a:lumOff val="4249"/>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4FAB8A9-0FC7-45C4-A463-0C033EB28CAE}">
      <dsp:nvSpPr>
        <dsp:cNvPr id="0" name=""/>
        <dsp:cNvSpPr/>
      </dsp:nvSpPr>
      <dsp:spPr>
        <a:xfrm>
          <a:off x="1555203" y="2361320"/>
          <a:ext cx="372233" cy="372233"/>
        </a:xfrm>
        <a:prstGeom prst="ellipse">
          <a:avLst/>
        </a:prstGeom>
        <a:gradFill rotWithShape="0">
          <a:gsLst>
            <a:gs pos="0">
              <a:schemeClr val="accent3">
                <a:hueOff val="922889"/>
                <a:satOff val="17362"/>
                <a:lumOff val="4576"/>
                <a:alphaOff val="0"/>
                <a:shade val="45000"/>
                <a:satMod val="155000"/>
              </a:schemeClr>
            </a:gs>
            <a:gs pos="60000">
              <a:schemeClr val="accent3">
                <a:hueOff val="922889"/>
                <a:satOff val="17362"/>
                <a:lumOff val="4576"/>
                <a:alphaOff val="0"/>
                <a:shade val="95000"/>
                <a:satMod val="150000"/>
              </a:schemeClr>
            </a:gs>
            <a:gs pos="100000">
              <a:schemeClr val="accent3">
                <a:hueOff val="922889"/>
                <a:satOff val="17362"/>
                <a:lumOff val="4576"/>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FDA0D3E-DFD6-4C7F-853D-BBEFCE9EB288}">
      <dsp:nvSpPr>
        <dsp:cNvPr id="0" name=""/>
        <dsp:cNvSpPr/>
      </dsp:nvSpPr>
      <dsp:spPr>
        <a:xfrm>
          <a:off x="1886829" y="2825596"/>
          <a:ext cx="236875" cy="236875"/>
        </a:xfrm>
        <a:prstGeom prst="ellipse">
          <a:avLst/>
        </a:prstGeom>
        <a:gradFill rotWithShape="0">
          <a:gsLst>
            <a:gs pos="0">
              <a:schemeClr val="accent3">
                <a:hueOff val="988809"/>
                <a:satOff val="18602"/>
                <a:lumOff val="4902"/>
                <a:alphaOff val="0"/>
                <a:shade val="45000"/>
                <a:satMod val="155000"/>
              </a:schemeClr>
            </a:gs>
            <a:gs pos="60000">
              <a:schemeClr val="accent3">
                <a:hueOff val="988809"/>
                <a:satOff val="18602"/>
                <a:lumOff val="4902"/>
                <a:alphaOff val="0"/>
                <a:shade val="95000"/>
                <a:satMod val="150000"/>
              </a:schemeClr>
            </a:gs>
            <a:gs pos="100000">
              <a:schemeClr val="accent3">
                <a:hueOff val="988809"/>
                <a:satOff val="18602"/>
                <a:lumOff val="4902"/>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A83292B-245C-4CB5-B26F-8C8CB5629F61}">
      <dsp:nvSpPr>
        <dsp:cNvPr id="0" name=""/>
        <dsp:cNvSpPr/>
      </dsp:nvSpPr>
      <dsp:spPr>
        <a:xfrm>
          <a:off x="2185293" y="2294995"/>
          <a:ext cx="541430" cy="541430"/>
        </a:xfrm>
        <a:prstGeom prst="ellipse">
          <a:avLst/>
        </a:prstGeom>
        <a:gradFill rotWithShape="0">
          <a:gsLst>
            <a:gs pos="0">
              <a:schemeClr val="accent3">
                <a:hueOff val="1054730"/>
                <a:satOff val="19843"/>
                <a:lumOff val="5229"/>
                <a:alphaOff val="0"/>
                <a:shade val="45000"/>
                <a:satMod val="155000"/>
              </a:schemeClr>
            </a:gs>
            <a:gs pos="60000">
              <a:schemeClr val="accent3">
                <a:hueOff val="1054730"/>
                <a:satOff val="19843"/>
                <a:lumOff val="5229"/>
                <a:alphaOff val="0"/>
                <a:shade val="95000"/>
                <a:satMod val="150000"/>
              </a:schemeClr>
            </a:gs>
            <a:gs pos="100000">
              <a:schemeClr val="accent3">
                <a:hueOff val="1054730"/>
                <a:satOff val="19843"/>
                <a:lumOff val="5229"/>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C84BE25-C5BB-4E55-B627-653FAADC3481}">
      <dsp:nvSpPr>
        <dsp:cNvPr id="0" name=""/>
        <dsp:cNvSpPr/>
      </dsp:nvSpPr>
      <dsp:spPr>
        <a:xfrm>
          <a:off x="2914870" y="2162344"/>
          <a:ext cx="372233" cy="372233"/>
        </a:xfrm>
        <a:prstGeom prst="ellipse">
          <a:avLst/>
        </a:prstGeom>
        <a:gradFill rotWithShape="0">
          <a:gsLst>
            <a:gs pos="0">
              <a:schemeClr val="accent3">
                <a:hueOff val="1120650"/>
                <a:satOff val="21083"/>
                <a:lumOff val="5556"/>
                <a:alphaOff val="0"/>
                <a:shade val="45000"/>
                <a:satMod val="155000"/>
              </a:schemeClr>
            </a:gs>
            <a:gs pos="60000">
              <a:schemeClr val="accent3">
                <a:hueOff val="1120650"/>
                <a:satOff val="21083"/>
                <a:lumOff val="5556"/>
                <a:alphaOff val="0"/>
                <a:shade val="95000"/>
                <a:satMod val="150000"/>
              </a:schemeClr>
            </a:gs>
            <a:gs pos="100000">
              <a:schemeClr val="accent3">
                <a:hueOff val="1120650"/>
                <a:satOff val="21083"/>
                <a:lumOff val="5556"/>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F0CE0FA9-434E-4CAA-AB68-E5829016B46D}">
      <dsp:nvSpPr>
        <dsp:cNvPr id="0" name=""/>
        <dsp:cNvSpPr/>
      </dsp:nvSpPr>
      <dsp:spPr>
        <a:xfrm>
          <a:off x="3287103" y="603150"/>
          <a:ext cx="1093196" cy="2087030"/>
        </a:xfrm>
        <a:prstGeom prst="chevron">
          <a:avLst>
            <a:gd name="adj" fmla="val 6231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DB983B1-245F-4E8F-A758-8A8F11401AE5}">
      <dsp:nvSpPr>
        <dsp:cNvPr id="0" name=""/>
        <dsp:cNvSpPr/>
      </dsp:nvSpPr>
      <dsp:spPr>
        <a:xfrm>
          <a:off x="4181536" y="603150"/>
          <a:ext cx="1093196" cy="2087030"/>
        </a:xfrm>
        <a:prstGeom prst="chevron">
          <a:avLst>
            <a:gd name="adj" fmla="val 62310"/>
          </a:avLst>
        </a:prstGeom>
        <a:gradFill rotWithShape="0">
          <a:gsLst>
            <a:gs pos="0">
              <a:schemeClr val="accent3">
                <a:hueOff val="1186571"/>
                <a:satOff val="22323"/>
                <a:lumOff val="5883"/>
                <a:alphaOff val="0"/>
                <a:shade val="45000"/>
                <a:satMod val="155000"/>
              </a:schemeClr>
            </a:gs>
            <a:gs pos="60000">
              <a:schemeClr val="accent3">
                <a:hueOff val="1186571"/>
                <a:satOff val="22323"/>
                <a:lumOff val="5883"/>
                <a:alphaOff val="0"/>
                <a:shade val="95000"/>
                <a:satMod val="150000"/>
              </a:schemeClr>
            </a:gs>
            <a:gs pos="100000">
              <a:schemeClr val="accent3">
                <a:hueOff val="1186571"/>
                <a:satOff val="22323"/>
                <a:lumOff val="588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F330EB9-2C6D-4E74-92F1-3633CEBDB10A}">
      <dsp:nvSpPr>
        <dsp:cNvPr id="0" name=""/>
        <dsp:cNvSpPr/>
      </dsp:nvSpPr>
      <dsp:spPr>
        <a:xfrm>
          <a:off x="5393990" y="430674"/>
          <a:ext cx="2534227" cy="2534227"/>
        </a:xfrm>
        <a:prstGeom prst="ellipse">
          <a:avLst/>
        </a:prstGeom>
        <a:gradFill rotWithShape="0">
          <a:gsLst>
            <a:gs pos="0">
              <a:schemeClr val="accent3">
                <a:hueOff val="1186571"/>
                <a:satOff val="22323"/>
                <a:lumOff val="5883"/>
                <a:alphaOff val="0"/>
                <a:shade val="45000"/>
                <a:satMod val="155000"/>
              </a:schemeClr>
            </a:gs>
            <a:gs pos="60000">
              <a:schemeClr val="accent3">
                <a:hueOff val="1186571"/>
                <a:satOff val="22323"/>
                <a:lumOff val="5883"/>
                <a:alphaOff val="0"/>
                <a:shade val="95000"/>
                <a:satMod val="150000"/>
              </a:schemeClr>
            </a:gs>
            <a:gs pos="100000">
              <a:schemeClr val="accent3">
                <a:hueOff val="1186571"/>
                <a:satOff val="22323"/>
                <a:lumOff val="588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dirty="0" smtClean="0">
            <a:solidFill>
              <a:srgbClr val="002060"/>
            </a:solidFill>
          </a:endParaRPr>
        </a:p>
        <a:p>
          <a:pPr lvl="0" algn="ctr" defTabSz="977900">
            <a:lnSpc>
              <a:spcPct val="90000"/>
            </a:lnSpc>
            <a:spcBef>
              <a:spcPct val="0"/>
            </a:spcBef>
            <a:spcAft>
              <a:spcPct val="35000"/>
            </a:spcAft>
          </a:pPr>
          <a:r>
            <a:rPr lang="en-US" sz="2200" b="1" kern="1200" dirty="0" smtClean="0">
              <a:solidFill>
                <a:srgbClr val="002060"/>
              </a:solidFill>
            </a:rPr>
            <a:t>Focused Programs Fundraising</a:t>
          </a:r>
        </a:p>
        <a:p>
          <a:pPr lvl="0" algn="ctr" defTabSz="977900">
            <a:lnSpc>
              <a:spcPct val="90000"/>
            </a:lnSpc>
            <a:spcBef>
              <a:spcPct val="0"/>
            </a:spcBef>
            <a:spcAft>
              <a:spcPct val="35000"/>
            </a:spcAft>
          </a:pPr>
          <a:endParaRPr lang="en-US" sz="2200" kern="1200" dirty="0"/>
        </a:p>
      </dsp:txBody>
      <dsp:txXfrm>
        <a:off x="5765119" y="801803"/>
        <a:ext cx="1791969" cy="179196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7/1/2015</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dirty="0"/>
          </a:p>
        </p:txBody>
      </p:sp>
    </p:spTree>
    <p:extLst>
      <p:ext uri="{BB962C8B-B14F-4D97-AF65-F5344CB8AC3E}">
        <p14:creationId xmlns:p14="http://schemas.microsoft.com/office/powerpoint/2010/main" val="1800935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7/1/2015</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dirty="0"/>
          </a:p>
        </p:txBody>
      </p:sp>
    </p:spTree>
    <p:extLst>
      <p:ext uri="{BB962C8B-B14F-4D97-AF65-F5344CB8AC3E}">
        <p14:creationId xmlns:p14="http://schemas.microsoft.com/office/powerpoint/2010/main" val="404567686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dirty="0"/>
          </a:p>
        </p:txBody>
      </p:sp>
    </p:spTree>
    <p:extLst>
      <p:ext uri="{BB962C8B-B14F-4D97-AF65-F5344CB8AC3E}">
        <p14:creationId xmlns:p14="http://schemas.microsoft.com/office/powerpoint/2010/main" val="20171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8</a:t>
            </a:fld>
            <a:endParaRPr lang="en-US" dirty="0"/>
          </a:p>
        </p:txBody>
      </p:sp>
    </p:spTree>
    <p:extLst>
      <p:ext uri="{BB962C8B-B14F-4D97-AF65-F5344CB8AC3E}">
        <p14:creationId xmlns:p14="http://schemas.microsoft.com/office/powerpoint/2010/main" val="336470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24</a:t>
            </a:fld>
            <a:endParaRPr lang="en-US" dirty="0"/>
          </a:p>
        </p:txBody>
      </p:sp>
    </p:spTree>
    <p:extLst>
      <p:ext uri="{BB962C8B-B14F-4D97-AF65-F5344CB8AC3E}">
        <p14:creationId xmlns:p14="http://schemas.microsoft.com/office/powerpoint/2010/main" val="423643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extLst/>
          </a:lstStyle>
          <a:p>
            <a:endParaRPr lang="en-US" dirty="0"/>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7/1/2015</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fld id="{FEC9D3F2-7140-49B9-866C-D21246A5836E}" type="datetime1">
              <a:rPr lang="en-US" smtClean="0"/>
              <a:pPr algn="r"/>
              <a:t>7/1/2015</a:t>
            </a:fld>
            <a:endParaRPr lang="en-US" dirty="0"/>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extLst/>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lvl1pPr>
              <a:defRPr sz="1800">
                <a:latin typeface="+mj-lt"/>
              </a:defRPr>
            </a:lvl1pPr>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sz="1800" b="1">
                <a:solidFill>
                  <a:schemeClr val="bg1"/>
                </a:solidFill>
                <a:latin typeface="+mj-lt"/>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8"/>
          <p:cNvSpPr>
            <a:spLocks noGrp="1"/>
          </p:cNvSpPr>
          <p:nvPr>
            <p:ph type="body" sz="quarter" idx="16" hasCustomPrompt="1"/>
          </p:nvPr>
        </p:nvSpPr>
        <p:spPr>
          <a:xfrm>
            <a:off x="301752" y="3319272"/>
            <a:ext cx="3965448" cy="338328"/>
          </a:xfrm>
          <a:solidFill>
            <a:schemeClr val="accent6">
              <a:shade val="75000"/>
            </a:schemeClr>
          </a:solidFill>
        </p:spPr>
        <p:txBody>
          <a:bodyPr/>
          <a:lstStyle>
            <a:lvl1pPr>
              <a:defRPr sz="1800" b="1">
                <a:solidFill>
                  <a:schemeClr val="bg1"/>
                </a:solidFill>
                <a:latin typeface="+mj-lt"/>
              </a:defRPr>
            </a:lvl1pPr>
            <a:extLst/>
          </a:lstStyle>
          <a:p>
            <a:pPr lvl="0"/>
            <a:r>
              <a:rPr lang="en-US" dirty="0" smtClean="0"/>
              <a:t>Click to add heading</a:t>
            </a:r>
            <a:endParaRPr lang="en-US" dirty="0"/>
          </a:p>
        </p:txBody>
      </p:sp>
      <p:sp>
        <p:nvSpPr>
          <p:cNvPr id="20" name="Rectangle 11"/>
          <p:cNvSpPr>
            <a:spLocks noGrp="1"/>
          </p:cNvSpPr>
          <p:nvPr>
            <p:ph sz="quarter" idx="17"/>
          </p:nvPr>
        </p:nvSpPr>
        <p:spPr>
          <a:xfrm>
            <a:off x="301752" y="3733800"/>
            <a:ext cx="3965448" cy="2520696"/>
          </a:xfrm>
        </p:spPr>
        <p:txBody>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sz="1800" b="1">
                <a:solidFill>
                  <a:schemeClr val="bg1"/>
                </a:solidFill>
                <a:latin typeface="+mj-lt"/>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sz="1800" b="1">
                <a:solidFill>
                  <a:schemeClr val="bg1"/>
                </a:solidFill>
                <a:latin typeface="+mj-lt"/>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lvl1pPr>
              <a:defRPr sz="1800">
                <a:latin typeface="+mj-lt"/>
              </a:defRPr>
            </a:lvl1pPr>
            <a:extLst/>
          </a:lstStyle>
          <a:p>
            <a:pPr algn="r"/>
            <a:fld id="{CBEC585F-C108-48D6-9331-6628A0FBB73B}" type="datetime1">
              <a:rPr lang="en-US" smtClean="0"/>
              <a:pPr algn="r"/>
              <a:t>7/1/2015</a:t>
            </a:fld>
            <a:endParaRPr lang="en-US" dirty="0"/>
          </a:p>
        </p:txBody>
      </p:sp>
      <p:sp>
        <p:nvSpPr>
          <p:cNvPr id="27" name="Rectangle 27"/>
          <p:cNvSpPr>
            <a:spLocks noGrp="1"/>
          </p:cNvSpPr>
          <p:nvPr>
            <p:ph type="sldNum" sz="quarter" idx="23"/>
          </p:nvPr>
        </p:nvSpPr>
        <p:spPr/>
        <p:txBody>
          <a:bodyPr/>
          <a:lstStyle>
            <a:lvl1pPr>
              <a:defRPr sz="1800">
                <a:latin typeface="+mj-lt"/>
              </a:defRPr>
            </a:lvl1pPr>
            <a:extLst/>
          </a:lstStyle>
          <a:p>
            <a:fld id="{256D3EEF-DE4E-429D-8EC4-DDC531AFF587}" type="slidenum">
              <a:rPr lang="en-US" smtClean="0"/>
              <a:pPr/>
              <a:t>‹#›</a:t>
            </a:fld>
            <a:endParaRPr lang="en-US" dirty="0"/>
          </a:p>
        </p:txBody>
      </p:sp>
      <p:sp>
        <p:nvSpPr>
          <p:cNvPr id="28" name="Rectangle 28"/>
          <p:cNvSpPr>
            <a:spLocks noGrp="1"/>
          </p:cNvSpPr>
          <p:nvPr>
            <p:ph type="ftr" sz="quarter" idx="24"/>
          </p:nvPr>
        </p:nvSpPr>
        <p:spPr/>
        <p:txBody>
          <a:bodyPr/>
          <a:lstStyle>
            <a:lvl1pPr>
              <a:defRPr sz="1800">
                <a:latin typeface="+mj-lt"/>
              </a:defRPr>
            </a:lvl1pPr>
            <a:extLst/>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Up: 1 Left, 3 Right">
    <p:spTree>
      <p:nvGrpSpPr>
        <p:cNvPr id="1" name=""/>
        <p:cNvGrpSpPr/>
        <p:nvPr/>
      </p:nvGrpSpPr>
      <p:grpSpPr>
        <a:xfrm>
          <a:off x="0" y="0"/>
          <a:ext cx="0" cy="0"/>
          <a:chOff x="0" y="0"/>
          <a:chExt cx="0" cy="0"/>
        </a:xfrm>
      </p:grpSpPr>
      <p:sp>
        <p:nvSpPr>
          <p:cNvPr id="4" name="Rectangle 2"/>
          <p:cNvSpPr>
            <a:spLocks noGrp="1"/>
          </p:cNvSpPr>
          <p:nvPr>
            <p:ph type="title" hasCustomPrompt="1"/>
          </p:nvPr>
        </p:nvSpPr>
        <p:spPr/>
        <p:txBody>
          <a:bodyPr/>
          <a:lstStyle>
            <a:lvl1pPr>
              <a:defRPr sz="1800" baseline="0"/>
            </a:lvl1pPr>
            <a:extLst/>
          </a:lstStyle>
          <a:p>
            <a:r>
              <a:rPr lang="en-US" dirty="0" smtClean="0"/>
              <a:t>GPSEN Funding Development</a:t>
            </a:r>
            <a:endParaRPr lang="en-US" dirty="0"/>
          </a:p>
        </p:txBody>
      </p:sp>
      <p:sp>
        <p:nvSpPr>
          <p:cNvPr id="10" name="Rectangle 8"/>
          <p:cNvSpPr>
            <a:spLocks noGrp="1"/>
          </p:cNvSpPr>
          <p:nvPr>
            <p:ph type="body" sz="quarter" idx="14" hasCustomPrompt="1"/>
          </p:nvPr>
        </p:nvSpPr>
        <p:spPr>
          <a:xfrm>
            <a:off x="4419600" y="381000"/>
            <a:ext cx="3962400" cy="304800"/>
          </a:xfrm>
          <a:solidFill>
            <a:schemeClr val="accent6">
              <a:shade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1800"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762000"/>
            <a:ext cx="3962400" cy="1499616"/>
          </a:xfrm>
        </p:spPr>
        <p:txBody>
          <a:bodyPr/>
          <a:lstStyle>
            <a:lvl1pPr>
              <a:defRPr sz="1800"/>
            </a:lvl1pPr>
            <a:lvl2pPr>
              <a:defRPr sz="1800"/>
            </a:lvl2pPr>
            <a:lvl3pPr>
              <a:defRPr sz="1800"/>
            </a:lvl3pPr>
            <a:lvl4pPr>
              <a:defRPr sz="18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8"/>
          <p:cNvSpPr>
            <a:spLocks noGrp="1"/>
          </p:cNvSpPr>
          <p:nvPr>
            <p:ph type="body" sz="quarter" idx="13" hasCustomPrompt="1"/>
          </p:nvPr>
        </p:nvSpPr>
        <p:spPr>
          <a:xfrm>
            <a:off x="304800" y="381000"/>
            <a:ext cx="3965448" cy="381000"/>
          </a:xfrm>
          <a:solidFill>
            <a:schemeClr val="accent6">
              <a:shade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defRPr sz="2400"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838200"/>
            <a:ext cx="3962400" cy="5410200"/>
          </a:xfrm>
        </p:spPr>
        <p:txBody>
          <a:bodyPr/>
          <a:lstStyle>
            <a:lvl1pPr>
              <a:defRPr sz="1800"/>
            </a:lvl1pPr>
            <a:lvl2pPr>
              <a:defRPr sz="1800"/>
            </a:lvl2pPr>
            <a:lvl3pPr>
              <a:defRPr sz="1800"/>
            </a:lvl3pPr>
            <a:lvl4pPr>
              <a:defRPr sz="18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1"/>
          <p:cNvSpPr>
            <a:spLocks noGrp="1"/>
          </p:cNvSpPr>
          <p:nvPr>
            <p:ph sz="quarter" idx="18"/>
          </p:nvPr>
        </p:nvSpPr>
        <p:spPr>
          <a:xfrm>
            <a:off x="4416552" y="2743200"/>
            <a:ext cx="3962400" cy="1554480"/>
          </a:xfrm>
        </p:spPr>
        <p:txBody>
          <a:bodyPr/>
          <a:lstStyle>
            <a:lvl1pPr>
              <a:defRPr sz="1800"/>
            </a:lvl1pPr>
            <a:lvl2pPr>
              <a:defRPr sz="1800"/>
            </a:lvl2pPr>
            <a:lvl3pPr>
              <a:defRPr sz="1800"/>
            </a:lvl3pPr>
            <a:lvl4pPr>
              <a:defRPr sz="18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1"/>
          <p:cNvSpPr>
            <a:spLocks noGrp="1"/>
          </p:cNvSpPr>
          <p:nvPr>
            <p:ph sz="quarter" idx="20"/>
          </p:nvPr>
        </p:nvSpPr>
        <p:spPr>
          <a:xfrm>
            <a:off x="4419600" y="4724400"/>
            <a:ext cx="3962400" cy="1600200"/>
          </a:xfrm>
        </p:spPr>
        <p:txBody>
          <a:bodyPr/>
          <a:lstStyle>
            <a:lvl1pPr>
              <a:defRPr sz="1800"/>
            </a:lvl1pPr>
            <a:lvl2pPr>
              <a:defRPr sz="1800"/>
            </a:lvl2pPr>
            <a:lvl3pPr>
              <a:defRPr sz="1800"/>
            </a:lvl3pPr>
            <a:lvl4pPr>
              <a:defRPr sz="1800"/>
            </a:lvl4pPr>
            <a:lvl5pPr>
              <a:defRPr sz="18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7"/>
          <p:cNvSpPr>
            <a:spLocks noGrp="1"/>
          </p:cNvSpPr>
          <p:nvPr>
            <p:ph type="dt" sz="half" idx="21"/>
          </p:nvPr>
        </p:nvSpPr>
        <p:spPr/>
        <p:txBody>
          <a:bodyPr/>
          <a:lstStyle>
            <a:lvl1pPr>
              <a:defRPr sz="1800"/>
            </a:lvl1pPr>
            <a:extLst/>
          </a:lstStyle>
          <a:p>
            <a:pPr algn="r"/>
            <a:fld id="{7293A964-5F5E-47DC-ABD9-08A6A9FFD04F}" type="datetime1">
              <a:rPr lang="en-US" smtClean="0"/>
              <a:pPr algn="r"/>
              <a:t>7/1/2015</a:t>
            </a:fld>
            <a:endParaRPr lang="en-US" dirty="0"/>
          </a:p>
        </p:txBody>
      </p:sp>
      <p:sp>
        <p:nvSpPr>
          <p:cNvPr id="18" name="Rectangle 18"/>
          <p:cNvSpPr>
            <a:spLocks noGrp="1"/>
          </p:cNvSpPr>
          <p:nvPr>
            <p:ph type="sldNum" sz="quarter" idx="22"/>
          </p:nvPr>
        </p:nvSpPr>
        <p:spPr/>
        <p:txBody>
          <a:bodyPr/>
          <a:lstStyle>
            <a:lvl1pPr>
              <a:defRPr sz="1800"/>
            </a:lvl1pPr>
            <a:extLst/>
          </a:lstStyle>
          <a:p>
            <a:fld id="{256D3EEF-DE4E-429D-8EC4-DDC531AFF587}" type="slidenum">
              <a:rPr lang="en-US" smtClean="0"/>
              <a:pPr/>
              <a:t>‹#›</a:t>
            </a:fld>
            <a:endParaRPr lang="en-US" dirty="0"/>
          </a:p>
        </p:txBody>
      </p:sp>
      <p:sp>
        <p:nvSpPr>
          <p:cNvPr id="21" name="Rectangle 21"/>
          <p:cNvSpPr>
            <a:spLocks noGrp="1"/>
          </p:cNvSpPr>
          <p:nvPr>
            <p:ph type="ftr" sz="quarter" idx="23"/>
          </p:nvPr>
        </p:nvSpPr>
        <p:spPr/>
        <p:txBody>
          <a:bodyPr/>
          <a:lstStyle>
            <a:lvl1pPr>
              <a:defRPr sz="1800"/>
            </a:lvl1pPr>
            <a:extLst/>
          </a:lstStyle>
          <a:p>
            <a:endParaRPr lang="en-US" dirty="0"/>
          </a:p>
        </p:txBody>
      </p:sp>
      <p:sp>
        <p:nvSpPr>
          <p:cNvPr id="22" name="Rectangle 8"/>
          <p:cNvSpPr>
            <a:spLocks noGrp="1"/>
          </p:cNvSpPr>
          <p:nvPr>
            <p:ph type="body" sz="quarter" idx="25" hasCustomPrompt="1"/>
          </p:nvPr>
        </p:nvSpPr>
        <p:spPr>
          <a:xfrm>
            <a:off x="4419600" y="4343400"/>
            <a:ext cx="3962400" cy="304800"/>
          </a:xfrm>
          <a:solidFill>
            <a:schemeClr val="accent6">
              <a:shade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1800" b="1">
                <a:solidFill>
                  <a:schemeClr val="bg1"/>
                </a:solidFill>
              </a:defRPr>
            </a:lvl1pPr>
            <a:extLst/>
          </a:lstStyle>
          <a:p>
            <a:pPr lvl="0"/>
            <a:r>
              <a:rPr lang="en-US" dirty="0" smtClean="0"/>
              <a:t>Click to add heading</a:t>
            </a:r>
            <a:endParaRPr lang="en-US" dirty="0"/>
          </a:p>
        </p:txBody>
      </p:sp>
      <p:sp>
        <p:nvSpPr>
          <p:cNvPr id="23" name="Rectangle 8"/>
          <p:cNvSpPr>
            <a:spLocks noGrp="1"/>
          </p:cNvSpPr>
          <p:nvPr>
            <p:ph type="body" sz="quarter" idx="26" hasCustomPrompt="1"/>
          </p:nvPr>
        </p:nvSpPr>
        <p:spPr>
          <a:xfrm>
            <a:off x="4419600" y="2362200"/>
            <a:ext cx="3962400" cy="304800"/>
          </a:xfrm>
          <a:solidFill>
            <a:schemeClr val="accent6">
              <a:shade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sz="1800" b="1">
                <a:solidFill>
                  <a:schemeClr val="bg1"/>
                </a:solidFill>
              </a:defRPr>
            </a:lvl1pPr>
            <a:extLst/>
          </a:lstStyle>
          <a:p>
            <a:pPr lvl="0"/>
            <a:r>
              <a:rPr lang="en-US" dirty="0" smtClean="0"/>
              <a:t>Click to add heading</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fld id="{968C9C2A-D3B8-4543-8A47-F59C20C16D9A}" type="datetime1">
              <a:rPr lang="en-US" smtClean="0"/>
              <a:pPr algn="r"/>
              <a:t>7/1/2015</a:t>
            </a:fld>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extLst/>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fld id="{29ED4C97-3C5D-482A-99AD-AD992C3024DE}" type="datetime1">
              <a:rPr lang="en-US" smtClean="0"/>
              <a:pPr algn="r"/>
              <a:t>7/1/2015</a:t>
            </a:fld>
            <a:endParaRPr lang="en-US" dirty="0"/>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extLst/>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fld id="{3EF8FEE9-63ED-4C1B-8C25-9B47C2DA1E72}" type="datetime1">
              <a:rPr lang="en-US" smtClean="0"/>
              <a:pPr algn="r"/>
              <a:t>7/1/2015</a:t>
            </a:fld>
            <a:endParaRPr lang="en-US" dirty="0"/>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extLst/>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87176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1564529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246213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137068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lvl1pPr>
              <a:defRPr>
                <a:latin typeface="+mj-lt"/>
              </a:defRPr>
            </a:lvl1pPr>
            <a:extLst/>
          </a:lstStyle>
          <a:p>
            <a:r>
              <a:rPr lang="en-US" dirty="0" smtClean="0"/>
              <a:t>GPSEN Funding Development </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atin typeface="+mj-lt"/>
              </a:defRPr>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atin typeface="+mj-lt"/>
              </a:defRPr>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atin typeface="+mj-lt"/>
              </a:defRPr>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atin typeface="+mj-lt"/>
              </a:defRPr>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atin typeface="+mj-lt"/>
              </a:defRPr>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atin typeface="+mj-lt"/>
              </a:defRPr>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atin typeface="+mj-lt"/>
              </a:defRPr>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atin typeface="+mj-lt"/>
              </a:defRPr>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atin typeface="+mj-lt"/>
              </a:defRPr>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atin typeface="+mj-lt"/>
              </a:defRPr>
            </a:lvl1pPr>
            <a:extLst/>
          </a:lstStyle>
          <a:p>
            <a:pPr lvl="0"/>
            <a:r>
              <a:rPr lang="en-US" dirty="0" smtClean="0"/>
              <a:t>Click to add agenda item</a:t>
            </a:r>
            <a:endParaRPr lang="en-US" dirty="0"/>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marL="0" marR="0" indent="0" algn="r" defTabSz="914400" rtl="0" eaLnBrk="1" fontAlgn="auto" latinLnBrk="0" hangingPunct="1">
              <a:lnSpc>
                <a:spcPct val="100000"/>
              </a:lnSpc>
              <a:spcBef>
                <a:spcPct val="20000"/>
              </a:spcBef>
              <a:spcAft>
                <a:spcPts val="0"/>
              </a:spcAft>
              <a:buClrTx/>
              <a:buSzTx/>
              <a:buFontTx/>
              <a:buNone/>
              <a:tabLst/>
              <a:defRPr sz="1100">
                <a:solidFill>
                  <a:schemeClr val="bg1"/>
                </a:solidFill>
                <a:latin typeface="+mj-lt"/>
              </a:defRPr>
            </a:lvl1pPr>
            <a:extLst/>
          </a:lstStyle>
          <a:p>
            <a:pPr marL="0" marR="0" lvl="0" indent="0" algn="r" defTabSz="914400" rtl="0" eaLnBrk="1" fontAlgn="auto" latinLnBrk="0" hangingPunct="1">
              <a:lnSpc>
                <a:spcPct val="100000"/>
              </a:lnSpc>
              <a:spcBef>
                <a:spcPct val="20000"/>
              </a:spcBef>
              <a:spcAft>
                <a:spcPts val="0"/>
              </a:spcAft>
              <a:buClrTx/>
              <a:buSzTx/>
              <a:buFontTx/>
              <a:buNone/>
              <a:tabLst/>
              <a:defRPr/>
            </a:pPr>
            <a:r>
              <a:rPr lang="en-US" dirty="0" smtClean="0"/>
              <a:t>Slide #</a:t>
            </a:r>
            <a:endParaRPr lang="en-US" dirty="0"/>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Slide #</a:t>
            </a:r>
            <a:endParaRPr lang="en-US" dirty="0"/>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latin typeface="+mj-lt"/>
              </a:defRPr>
            </a:lvl1pPr>
            <a:extLst/>
          </a:lstStyle>
          <a:p>
            <a:pPr lvl="0"/>
            <a:r>
              <a:rPr lang="en-US" dirty="0" smtClean="0"/>
              <a:t>Page #</a:t>
            </a:r>
            <a:endParaRPr lang="en-US"/>
          </a:p>
        </p:txBody>
      </p:sp>
      <p:sp>
        <p:nvSpPr>
          <p:cNvPr id="32" name="Rectangle 32"/>
          <p:cNvSpPr>
            <a:spLocks noGrp="1"/>
          </p:cNvSpPr>
          <p:nvPr>
            <p:ph type="dt" sz="half" idx="39"/>
          </p:nvPr>
        </p:nvSpPr>
        <p:spPr/>
        <p:txBody>
          <a:bodyPr/>
          <a:lstStyle>
            <a:lvl1pPr>
              <a:defRPr sz="1100">
                <a:latin typeface="+mj-lt"/>
              </a:defRPr>
            </a:lvl1pPr>
            <a:extLst/>
          </a:lstStyle>
          <a:p>
            <a:pPr algn="r"/>
            <a:fld id="{F17F374F-8F2E-42FC-B8C0-8EDFCA32CD96}" type="datetime1">
              <a:rPr lang="en-US" smtClean="0"/>
              <a:pPr algn="r"/>
              <a:t>7/1/2015</a:t>
            </a:fld>
            <a:endParaRPr lang="en-US" dirty="0"/>
          </a:p>
        </p:txBody>
      </p:sp>
      <p:sp>
        <p:nvSpPr>
          <p:cNvPr id="33" name="Rectangle 33"/>
          <p:cNvSpPr>
            <a:spLocks noGrp="1"/>
          </p:cNvSpPr>
          <p:nvPr>
            <p:ph type="sldNum" sz="quarter" idx="40"/>
          </p:nvPr>
        </p:nvSpPr>
        <p:spPr/>
        <p:txBody>
          <a:bodyPr/>
          <a:lstStyle>
            <a:lvl1pPr>
              <a:defRPr>
                <a:latin typeface="+mj-lt"/>
              </a:defRPr>
            </a:lvl1pPr>
            <a:extLst/>
          </a:lstStyle>
          <a:p>
            <a:fld id="{256D3EEF-DE4E-429D-8EC4-DDC531AFF587}" type="slidenum">
              <a:rPr lang="en-US" smtClean="0"/>
              <a:pPr/>
              <a:t>‹#›</a:t>
            </a:fld>
            <a:endParaRPr lang="en-US" dirty="0"/>
          </a:p>
        </p:txBody>
      </p:sp>
      <p:sp>
        <p:nvSpPr>
          <p:cNvPr id="34" name="Rectangle 34"/>
          <p:cNvSpPr>
            <a:spLocks noGrp="1"/>
          </p:cNvSpPr>
          <p:nvPr>
            <p:ph type="ftr" sz="quarter" idx="41"/>
          </p:nvPr>
        </p:nvSpPr>
        <p:spPr/>
        <p:txBody>
          <a:bodyPr/>
          <a:lstStyle>
            <a:lvl1pPr>
              <a:defRPr>
                <a:latin typeface="+mj-lt"/>
              </a:defRPr>
            </a:lvl1pPr>
            <a:extLst/>
          </a:lstStyle>
          <a:p>
            <a:endParaRPr lang="en-US" dirty="0"/>
          </a:p>
        </p:txBody>
      </p:sp>
      <p:sp>
        <p:nvSpPr>
          <p:cNvPr id="35" name="Rectangle 8"/>
          <p:cNvSpPr>
            <a:spLocks noGrp="1"/>
          </p:cNvSpPr>
          <p:nvPr>
            <p:ph type="body" sz="quarter" idx="13" hasCustomPrompt="1"/>
          </p:nvPr>
        </p:nvSpPr>
        <p:spPr>
          <a:xfrm>
            <a:off x="304800" y="457200"/>
            <a:ext cx="8077200" cy="533400"/>
          </a:xfrm>
          <a:solidFill>
            <a:schemeClr val="accent6">
              <a:shade val="75000"/>
            </a:schemeClr>
          </a:solidFill>
        </p:spPr>
        <p:txBody>
          <a:bodyPr>
            <a:normAutofit/>
          </a:bodyPr>
          <a:lstStyle>
            <a:lvl1pPr>
              <a:defRPr sz="2800" b="1" cap="small" baseline="0">
                <a:solidFill>
                  <a:schemeClr val="bg1"/>
                </a:solidFill>
              </a:defRPr>
            </a:lvl1pPr>
            <a:extLst/>
          </a:lstStyle>
          <a:p>
            <a:pPr lvl="0"/>
            <a:r>
              <a:rPr lang="en-US" dirty="0" smtClean="0"/>
              <a:t>Overview</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33271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4030385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2526907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562309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392369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3590341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3BF49-BA2F-421D-8876-B734B72CE8FD}" type="datetimeFigureOut">
              <a:rPr lang="en-US" smtClean="0"/>
              <a:t>7/1/2015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37DFB1-76C3-452A-8451-C81528A16313}" type="slidenum">
              <a:rPr lang="en-US" smtClean="0"/>
              <a:t>‹#›</a:t>
            </a:fld>
            <a:endParaRPr lang="en-US" dirty="0"/>
          </a:p>
        </p:txBody>
      </p:sp>
    </p:spTree>
    <p:extLst>
      <p:ext uri="{BB962C8B-B14F-4D97-AF65-F5344CB8AC3E}">
        <p14:creationId xmlns:p14="http://schemas.microsoft.com/office/powerpoint/2010/main" val="5194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hasCustomPrompt="1"/>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dirty="0" smtClean="0"/>
              <a:t>Funding Development Project</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7/1/2015</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533400"/>
          </a:xfrm>
          <a:solidFill>
            <a:schemeClr val="accent6">
              <a:shade val="75000"/>
            </a:schemeClr>
          </a:solidFill>
        </p:spPr>
        <p:txBody>
          <a:bodyPr>
            <a:normAutofit/>
          </a:bodyPr>
          <a:lstStyle>
            <a:lvl1pPr>
              <a:defRPr sz="2800"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fld id="{F7F1F872-C5DE-403B-85F0-1024E6CA1886}" type="datetime1">
              <a:rPr lang="en-US" smtClean="0"/>
              <a:pPr algn="r"/>
              <a:t>7/1/2015</a:t>
            </a:fld>
            <a:endParaRPr lang="en-US" dirty="0"/>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extLst/>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dirty="0" smtClean="0"/>
              <a:t>Click to edit Master title style</a:t>
            </a:r>
            <a:endParaRPr lang="en-US" dirty="0"/>
          </a:p>
        </p:txBody>
      </p:sp>
      <p:sp>
        <p:nvSpPr>
          <p:cNvPr id="6" name="Rectangle 6"/>
          <p:cNvSpPr>
            <a:spLocks noGrp="1"/>
          </p:cNvSpPr>
          <p:nvPr>
            <p:ph type="dt" sz="half" idx="10"/>
          </p:nvPr>
        </p:nvSpPr>
        <p:spPr/>
        <p:txBody>
          <a:bodyPr/>
          <a:lstStyle>
            <a:extLst/>
          </a:lstStyle>
          <a:p>
            <a:pPr algn="r"/>
            <a:fld id="{73B9D0E9-7F95-4423-9114-95494EF8154E}" type="datetime1">
              <a:rPr lang="en-US" smtClean="0"/>
              <a:pPr algn="r"/>
              <a:t>7/1/2015</a:t>
            </a:fld>
            <a:endParaRPr lang="en-US" dirty="0"/>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extLst/>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lvl1pPr>
              <a:defRPr/>
            </a:lvl1pPr>
            <a:extLst/>
          </a:lstStyle>
          <a:p>
            <a:r>
              <a:rPr lang="en-US" dirty="0" smtClean="0"/>
              <a:t>GPSEN Funding Development </a:t>
            </a:r>
            <a:endParaRPr lang="en-US" dirty="0"/>
          </a:p>
        </p:txBody>
      </p:sp>
      <p:sp>
        <p:nvSpPr>
          <p:cNvPr id="8" name="Rectangle 8"/>
          <p:cNvSpPr>
            <a:spLocks noGrp="1"/>
          </p:cNvSpPr>
          <p:nvPr>
            <p:ph type="body" sz="quarter" idx="13"/>
          </p:nvPr>
        </p:nvSpPr>
        <p:spPr>
          <a:xfrm>
            <a:off x="304800" y="381000"/>
            <a:ext cx="8077200" cy="609600"/>
          </a:xfrm>
          <a:solidFill>
            <a:schemeClr val="accent6">
              <a:shade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defRPr sz="2800" b="1">
                <a:solidFill>
                  <a:schemeClr val="bg1"/>
                </a:solidFill>
              </a:defRPr>
            </a:lvl1pPr>
            <a:extLst/>
          </a:lstStyle>
          <a:p>
            <a:pPr lvl="0"/>
            <a:endParaRPr lang="en-US" dirty="0"/>
          </a:p>
        </p:txBody>
      </p:sp>
      <p:sp>
        <p:nvSpPr>
          <p:cNvPr id="11" name="Rectangle 11"/>
          <p:cNvSpPr>
            <a:spLocks noGrp="1"/>
          </p:cNvSpPr>
          <p:nvPr>
            <p:ph sz="quarter" idx="15" hasCustomPrompt="1"/>
          </p:nvPr>
        </p:nvSpPr>
        <p:spPr>
          <a:xfrm>
            <a:off x="304800" y="1066800"/>
            <a:ext cx="8077200" cy="5181600"/>
          </a:xfrm>
        </p:spPr>
        <p:txBody>
          <a:bodyPr>
            <a:normAutofit/>
          </a:bodyPr>
          <a:lstStyle>
            <a:lvl1pPr marL="0" indent="0">
              <a:buFont typeface="Arial" panose="020B0604020202020204" pitchFamily="34" charset="0"/>
              <a:buNone/>
              <a:defRPr sz="2400" baseline="0"/>
            </a:lvl1pPr>
            <a:lvl2pPr>
              <a:defRPr sz="2400"/>
            </a:lvl2pPr>
            <a:lvl3pPr>
              <a:defRPr sz="2400"/>
            </a:lvl3pPr>
            <a:lvl4pPr>
              <a:defRPr sz="2400"/>
            </a:lvl4pPr>
            <a:lvl5pPr>
              <a:defRPr sz="2400"/>
            </a:lvl5pPr>
            <a:extLst/>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9"/>
          <p:cNvSpPr>
            <a:spLocks noGrp="1"/>
          </p:cNvSpPr>
          <p:nvPr>
            <p:ph type="dt" sz="half" idx="16"/>
          </p:nvPr>
        </p:nvSpPr>
        <p:spPr/>
        <p:txBody>
          <a:bodyPr/>
          <a:lstStyle>
            <a:extLst/>
          </a:lstStyle>
          <a:p>
            <a:pPr algn="r"/>
            <a:fld id="{828FD173-2CB3-4214-8741-970D8D476901}" type="datetime1">
              <a:rPr lang="en-US" smtClean="0"/>
              <a:pPr algn="r"/>
              <a:t>7/1/2015</a:t>
            </a:fld>
            <a:endParaRPr lang="en-US" dirty="0"/>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extLst/>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Up">
    <p:spTree>
      <p:nvGrpSpPr>
        <p:cNvPr id="1" name=""/>
        <p:cNvGrpSpPr/>
        <p:nvPr/>
      </p:nvGrpSpPr>
      <p:grpSpPr>
        <a:xfrm>
          <a:off x="0" y="0"/>
          <a:ext cx="0" cy="0"/>
          <a:chOff x="0" y="0"/>
          <a:chExt cx="0" cy="0"/>
        </a:xfrm>
      </p:grpSpPr>
      <p:sp>
        <p:nvSpPr>
          <p:cNvPr id="19" name="Rectangle 2"/>
          <p:cNvSpPr>
            <a:spLocks noGrp="1"/>
          </p:cNvSpPr>
          <p:nvPr>
            <p:ph type="title" hasCustomPrompt="1"/>
          </p:nvPr>
        </p:nvSpPr>
        <p:spPr/>
        <p:txBody>
          <a:bodyPr/>
          <a:lstStyle>
            <a:lvl1pPr>
              <a:defRPr baseline="0"/>
            </a:lvl1pPr>
            <a:extLst/>
          </a:lstStyle>
          <a:p>
            <a:r>
              <a:rPr lang="en-US" dirty="0" smtClean="0"/>
              <a:t>Funding Research</a:t>
            </a:r>
            <a:endParaRPr lang="en-US" dirty="0"/>
          </a:p>
        </p:txBody>
      </p:sp>
      <p:sp>
        <p:nvSpPr>
          <p:cNvPr id="31" name="Rectangle 8"/>
          <p:cNvSpPr>
            <a:spLocks noGrp="1"/>
          </p:cNvSpPr>
          <p:nvPr>
            <p:ph type="body" sz="quarter" idx="13" hasCustomPrompt="1"/>
          </p:nvPr>
        </p:nvSpPr>
        <p:spPr>
          <a:xfrm>
            <a:off x="304800" y="381000"/>
            <a:ext cx="3965448" cy="381000"/>
          </a:xfrm>
          <a:solidFill>
            <a:schemeClr val="accent6">
              <a:shade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defRPr sz="1800"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838200"/>
            <a:ext cx="3962400" cy="5410200"/>
          </a:xfrm>
        </p:spPr>
        <p:txBody>
          <a:bodyPr>
            <a:normAutofit/>
          </a:bodyPr>
          <a:lstStyle>
            <a:lvl1pPr>
              <a:defRPr sz="1600"/>
            </a:lvl1pPr>
            <a:lvl2pPr>
              <a:defRPr sz="1600"/>
            </a:lvl2pPr>
            <a:lvl3pPr>
              <a:defRPr sz="16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8"/>
          <p:cNvSpPr>
            <a:spLocks noGrp="1"/>
          </p:cNvSpPr>
          <p:nvPr>
            <p:ph type="body" sz="quarter" idx="16"/>
          </p:nvPr>
        </p:nvSpPr>
        <p:spPr>
          <a:xfrm>
            <a:off x="4416552" y="381000"/>
            <a:ext cx="3965448" cy="381000"/>
          </a:xfrm>
          <a:solidFill>
            <a:schemeClr val="accent6">
              <a:shade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defRPr sz="1800" b="1">
                <a:solidFill>
                  <a:schemeClr val="bg1"/>
                </a:solidFill>
              </a:defRPr>
            </a:lvl1pPr>
            <a:extLst/>
          </a:lstStyle>
          <a:p>
            <a:pPr lvl="0"/>
            <a:endParaRPr lang="en-US" dirty="0"/>
          </a:p>
        </p:txBody>
      </p:sp>
      <p:sp>
        <p:nvSpPr>
          <p:cNvPr id="15" name="Rectangle 11"/>
          <p:cNvSpPr>
            <a:spLocks noGrp="1"/>
          </p:cNvSpPr>
          <p:nvPr>
            <p:ph sz="quarter" idx="17"/>
          </p:nvPr>
        </p:nvSpPr>
        <p:spPr>
          <a:xfrm>
            <a:off x="4416552" y="838200"/>
            <a:ext cx="3962400" cy="5410200"/>
          </a:xfrm>
        </p:spPr>
        <p:txBody>
          <a:bodyPr>
            <a:normAutofit/>
          </a:bodyPr>
          <a:lstStyle>
            <a:lvl1pPr>
              <a:defRPr sz="1600"/>
            </a:lvl1pPr>
            <a:lvl2pPr>
              <a:defRPr sz="1600"/>
            </a:lvl2pPr>
            <a:lvl3pPr>
              <a:defRPr sz="16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3"/>
          <p:cNvSpPr>
            <a:spLocks noGrp="1"/>
          </p:cNvSpPr>
          <p:nvPr>
            <p:ph type="dt" sz="half" idx="18"/>
          </p:nvPr>
        </p:nvSpPr>
        <p:spPr/>
        <p:txBody>
          <a:bodyPr/>
          <a:lstStyle>
            <a:extLst/>
          </a:lstStyle>
          <a:p>
            <a:pPr algn="r"/>
            <a:fld id="{A1704A40-8D3B-4404-9986-2B5D36474D63}" type="datetime1">
              <a:rPr lang="en-US" smtClean="0"/>
              <a:pPr algn="r"/>
              <a:t>7/1/2015</a:t>
            </a:fld>
            <a:endParaRPr lang="en-US" dirty="0"/>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extLst/>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301752" y="3547872"/>
            <a:ext cx="3965448" cy="2706624"/>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fld id="{DE3B91AD-F2C9-43CB-A84C-1D5C130F2509}" type="datetime1">
              <a:rPr lang="en-US" smtClean="0"/>
              <a:pPr algn="r"/>
              <a:t>7/1/2015</a:t>
            </a:fld>
            <a:endParaRPr lang="en-US" dirty="0"/>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extLst/>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hasCustomPrompt="1"/>
          </p:nvPr>
        </p:nvSpPr>
        <p:spPr/>
        <p:txBody>
          <a:bodyPr/>
          <a:lstStyle>
            <a:lvl1pPr>
              <a:defRPr/>
            </a:lvl1pPr>
            <a:extLst/>
          </a:lstStyle>
          <a:p>
            <a:r>
              <a:rPr lang="en-US" dirty="0" smtClean="0"/>
              <a:t>GPSEN Funding Development</a:t>
            </a:r>
            <a:endParaRPr lang="en-US" dirty="0"/>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fld id="{27D93220-918A-400D-B3FA-D8B22567DEBB}" type="datetime1">
              <a:rPr lang="en-US" smtClean="0"/>
              <a:pPr algn="r"/>
              <a:t>7/1/2015</a:t>
            </a:fld>
            <a:endParaRPr lang="en-US" dirty="0"/>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7/1/2015</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3BF49-BA2F-421D-8876-B734B72CE8FD}" type="datetimeFigureOut">
              <a:rPr lang="en-US" smtClean="0"/>
              <a:t>7/1/2015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7DFB1-76C3-452A-8451-C81528A16313}" type="slidenum">
              <a:rPr lang="en-US" smtClean="0"/>
              <a:t>‹#›</a:t>
            </a:fld>
            <a:endParaRPr lang="en-US" dirty="0"/>
          </a:p>
        </p:txBody>
      </p:sp>
    </p:spTree>
    <p:extLst>
      <p:ext uri="{BB962C8B-B14F-4D97-AF65-F5344CB8AC3E}">
        <p14:creationId xmlns:p14="http://schemas.microsoft.com/office/powerpoint/2010/main" val="6765227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socialventurepartners.org/boulder-county/2014/06/11/fundraising-fundamentals-a-101-recap/" TargetMode="Externa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hyperlink" Target="http://foundationcenter.org/getstarted/topical/practices.html" TargetMode="External"/><Relationship Id="rId4" Type="http://schemas.openxmlformats.org/officeDocument/2006/relationships/hyperlink" Target="http://www.cof.org/content/resources?itemnumber=555&amp;navItemNumber=198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artisticCutout numberOfShades="6"/>
                    </a14:imgEffect>
                    <a14:imgEffect>
                      <a14:colorTemperature colorTemp="6900"/>
                    </a14:imgEffect>
                    <a14:imgEffect>
                      <a14:saturation sat="124000"/>
                    </a14:imgEffect>
                  </a14:imgLayer>
                </a14:imgProps>
              </a:ext>
              <a:ext uri="{28A0092B-C50C-407E-A947-70E740481C1C}">
                <a14:useLocalDpi xmlns:a14="http://schemas.microsoft.com/office/drawing/2010/main" val="0"/>
              </a:ext>
            </a:extLst>
          </a:blip>
          <a:srcRect r="16784"/>
          <a:stretch/>
        </p:blipFill>
        <p:spPr>
          <a:xfrm>
            <a:off x="-1" y="0"/>
            <a:ext cx="9144001" cy="4038600"/>
          </a:xfrm>
          <a:prstGeom prst="rect">
            <a:avLst/>
          </a:prstGeom>
        </p:spPr>
      </p:pic>
      <p:sp>
        <p:nvSpPr>
          <p:cNvPr id="2" name="Rectangle 2"/>
          <p:cNvSpPr>
            <a:spLocks noGrp="1"/>
          </p:cNvSpPr>
          <p:nvPr>
            <p:ph type="ctrTitle"/>
          </p:nvPr>
        </p:nvSpPr>
        <p:spPr/>
        <p:txBody>
          <a:bodyPr>
            <a:normAutofit/>
          </a:bodyPr>
          <a:lstStyle>
            <a:extLst/>
          </a:lstStyle>
          <a:p>
            <a:r>
              <a:rPr lang="en-US" sz="2400" dirty="0" smtClean="0"/>
              <a:t>Funding Development Project</a:t>
            </a:r>
            <a:endParaRPr lang="en-US" sz="2400" dirty="0"/>
          </a:p>
        </p:txBody>
      </p:sp>
      <p:sp>
        <p:nvSpPr>
          <p:cNvPr id="3" name="Rectangle 3"/>
          <p:cNvSpPr>
            <a:spLocks noGrp="1"/>
          </p:cNvSpPr>
          <p:nvPr>
            <p:ph type="subTitle" idx="1"/>
          </p:nvPr>
        </p:nvSpPr>
        <p:spPr>
          <a:xfrm>
            <a:off x="276225" y="4800600"/>
            <a:ext cx="6934200" cy="856488"/>
          </a:xfrm>
        </p:spPr>
        <p:txBody>
          <a:bodyPr>
            <a:noAutofit/>
          </a:bodyPr>
          <a:lstStyle>
            <a:extLst/>
          </a:lstStyle>
          <a:p>
            <a:r>
              <a:rPr lang="en-US" sz="2000" dirty="0" smtClean="0"/>
              <a:t>June 10, 2015</a:t>
            </a:r>
          </a:p>
          <a:p>
            <a:r>
              <a:rPr lang="en-US" sz="2000" dirty="0" smtClean="0"/>
              <a:t>Authors Mariah Dula</a:t>
            </a:r>
            <a:r>
              <a:rPr lang="en-US" sz="2000" dirty="0"/>
              <a:t> </a:t>
            </a:r>
            <a:r>
              <a:rPr lang="en-US" sz="2000" dirty="0" smtClean="0"/>
              <a:t>(PM) and  Kevin Gerhard</a:t>
            </a:r>
            <a:endParaRPr lang="en-US" sz="2000" dirty="0"/>
          </a:p>
        </p:txBody>
      </p:sp>
      <p:sp>
        <p:nvSpPr>
          <p:cNvPr id="6" name="Rectangle 5"/>
          <p:cNvSpPr/>
          <p:nvPr/>
        </p:nvSpPr>
        <p:spPr>
          <a:xfrm>
            <a:off x="0" y="0"/>
            <a:ext cx="9144000" cy="4038600"/>
          </a:xfrm>
          <a:prstGeom prst="rect">
            <a:avLst/>
          </a:prstGeom>
          <a:solidFill>
            <a:srgbClr val="395B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p:cNvSpPr>
          <p:nvPr/>
        </p:nvSpPr>
        <p:spPr>
          <a:xfrm>
            <a:off x="304800" y="2590800"/>
            <a:ext cx="7239000" cy="533400"/>
          </a:xfrm>
          <a:prstGeom prst="rect">
            <a:avLst/>
          </a:prstGeom>
          <a:noFill/>
        </p:spPr>
        <p:txBody>
          <a:bodyPr vert="horz" anchor="ctr">
            <a:noAutofit/>
          </a:bodyPr>
          <a:lstStyle>
            <a:lvl1pPr algn="l" rtl="0" eaLnBrk="1" latinLnBrk="0" hangingPunct="1">
              <a:spcBef>
                <a:spcPct val="0"/>
              </a:spcBef>
              <a:buNone/>
              <a:defRPr sz="2000" b="0" cap="all" spc="150" baseline="0">
                <a:solidFill>
                  <a:schemeClr val="bg1"/>
                </a:solidFill>
                <a:latin typeface="+mj-lt"/>
                <a:ea typeface="+mj-ea"/>
                <a:cs typeface="+mj-cs"/>
              </a:defRPr>
            </a:lvl1pPr>
            <a:extLst/>
          </a:lstStyle>
          <a:p>
            <a:r>
              <a:rPr lang="en-US" sz="4000" kern="0" dirty="0" smtClean="0"/>
              <a:t>Greater Portland Sustainability Education Network</a:t>
            </a:r>
            <a:endParaRPr lang="en-US" sz="40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4"/>
          </p:nvPr>
        </p:nvSpPr>
        <p:spPr/>
        <p:txBody>
          <a:bodyPr>
            <a:normAutofit fontScale="92500" lnSpcReduction="20000"/>
          </a:bodyPr>
          <a:lstStyle/>
          <a:p>
            <a:r>
              <a:rPr lang="en-US" dirty="0" smtClean="0">
                <a:solidFill>
                  <a:srgbClr val="002060"/>
                </a:solidFill>
              </a:rPr>
              <a:t>Asset Map/ Matchmaking</a:t>
            </a:r>
            <a:endParaRPr lang="en-US" dirty="0">
              <a:solidFill>
                <a:srgbClr val="002060"/>
              </a:solidFill>
            </a:endParaRPr>
          </a:p>
        </p:txBody>
      </p:sp>
      <p:sp>
        <p:nvSpPr>
          <p:cNvPr id="5" name="Text Placeholder 4"/>
          <p:cNvSpPr>
            <a:spLocks noGrp="1"/>
          </p:cNvSpPr>
          <p:nvPr>
            <p:ph type="body" sz="quarter" idx="13"/>
          </p:nvPr>
        </p:nvSpPr>
        <p:spPr>
          <a:xfrm>
            <a:off x="304800" y="381000"/>
            <a:ext cx="3965448" cy="500270"/>
          </a:xfrm>
        </p:spPr>
        <p:txBody>
          <a:bodyPr/>
          <a:lstStyle/>
          <a:p>
            <a:r>
              <a:rPr lang="en-US" cap="small" dirty="0" smtClean="0"/>
              <a:t>Top Priorities	</a:t>
            </a:r>
            <a:endParaRPr lang="en-US" cap="small" dirty="0"/>
          </a:p>
        </p:txBody>
      </p:sp>
      <p:sp>
        <p:nvSpPr>
          <p:cNvPr id="6" name="Content Placeholder 5"/>
          <p:cNvSpPr>
            <a:spLocks noGrp="1"/>
          </p:cNvSpPr>
          <p:nvPr>
            <p:ph sz="quarter" idx="15"/>
          </p:nvPr>
        </p:nvSpPr>
        <p:spPr>
          <a:xfrm>
            <a:off x="291266" y="838200"/>
            <a:ext cx="3962400" cy="5410200"/>
          </a:xfrm>
        </p:spPr>
        <p:txBody>
          <a:bodyPr/>
          <a:lstStyle/>
          <a:p>
            <a:endParaRPr lang="en-US" dirty="0" smtClean="0"/>
          </a:p>
          <a:p>
            <a:r>
              <a:rPr lang="en-US" b="1" dirty="0" smtClean="0">
                <a:solidFill>
                  <a:srgbClr val="002060"/>
                </a:solidFill>
              </a:rPr>
              <a:t>Support for the Director &amp;</a:t>
            </a:r>
          </a:p>
          <a:p>
            <a:r>
              <a:rPr lang="en-US" b="1" dirty="0" smtClean="0">
                <a:solidFill>
                  <a:srgbClr val="002060"/>
                </a:solidFill>
              </a:rPr>
              <a:t>Operations</a:t>
            </a:r>
          </a:p>
          <a:p>
            <a:r>
              <a:rPr lang="en-US" dirty="0" smtClean="0"/>
              <a:t>+ Other network orgs have been successful in funding</a:t>
            </a:r>
            <a:endParaRPr lang="en-US" dirty="0"/>
          </a:p>
          <a:p>
            <a:r>
              <a:rPr lang="en-US" dirty="0" smtClean="0"/>
              <a:t>+ &amp; - Demonstrates need, delays growth</a:t>
            </a:r>
          </a:p>
          <a:p>
            <a:r>
              <a:rPr lang="en-US" dirty="0" smtClean="0"/>
              <a:t>-Immediate need</a:t>
            </a:r>
          </a:p>
          <a:p>
            <a:endParaRPr lang="en-US" dirty="0" smtClean="0"/>
          </a:p>
          <a:p>
            <a:r>
              <a:rPr lang="en-US" dirty="0" smtClean="0"/>
              <a:t>Base </a:t>
            </a:r>
            <a:r>
              <a:rPr lang="en-US" dirty="0"/>
              <a:t>$115,000 per </a:t>
            </a:r>
            <a:r>
              <a:rPr lang="en-US" dirty="0" smtClean="0"/>
              <a:t>year goal $350,000</a:t>
            </a:r>
            <a:endParaRPr lang="en-US" dirty="0"/>
          </a:p>
          <a:p>
            <a:pPr marL="285750" indent="-285750">
              <a:buFont typeface="Arial" panose="020B0604020202020204" pitchFamily="34" charset="0"/>
              <a:buChar char="•"/>
            </a:pPr>
            <a:endParaRPr lang="en-US" dirty="0" smtClean="0"/>
          </a:p>
        </p:txBody>
      </p:sp>
      <p:sp>
        <p:nvSpPr>
          <p:cNvPr id="7" name="Content Placeholder 6"/>
          <p:cNvSpPr>
            <a:spLocks noGrp="1"/>
          </p:cNvSpPr>
          <p:nvPr>
            <p:ph sz="quarter" idx="18"/>
          </p:nvPr>
        </p:nvSpPr>
        <p:spPr>
          <a:xfrm>
            <a:off x="4442929" y="3154099"/>
            <a:ext cx="3962400" cy="1978549"/>
          </a:xfrm>
        </p:spPr>
        <p:txBody>
          <a:bodyPr>
            <a:normAutofit/>
          </a:bodyPr>
          <a:lstStyle/>
          <a:p>
            <a:r>
              <a:rPr lang="en-US" dirty="0" smtClean="0"/>
              <a:t>+ Multiplier Effect, Proven Model </a:t>
            </a:r>
          </a:p>
          <a:p>
            <a:r>
              <a:rPr lang="en-US" dirty="0" smtClean="0"/>
              <a:t>+ Inclusive </a:t>
            </a:r>
            <a:r>
              <a:rPr lang="en-US" dirty="0"/>
              <a:t>focus aligns w/civic priorities</a:t>
            </a:r>
          </a:p>
          <a:p>
            <a:pPr marL="285750" indent="-285750">
              <a:buFontTx/>
              <a:buChar char="-"/>
            </a:pPr>
            <a:r>
              <a:rPr lang="en-US" dirty="0" smtClean="0"/>
              <a:t>Typically </a:t>
            </a:r>
            <a:r>
              <a:rPr lang="en-US" dirty="0"/>
              <a:t>institutionally </a:t>
            </a:r>
            <a:r>
              <a:rPr lang="en-US" dirty="0" smtClean="0"/>
              <a:t>based</a:t>
            </a:r>
          </a:p>
          <a:p>
            <a:pPr marL="285750" indent="-285750">
              <a:buFontTx/>
              <a:buChar char="-"/>
            </a:pPr>
            <a:r>
              <a:rPr lang="en-US" dirty="0" smtClean="0"/>
              <a:t>Limited support for overhead</a:t>
            </a:r>
          </a:p>
          <a:p>
            <a:r>
              <a:rPr lang="en-US" dirty="0" smtClean="0"/>
              <a:t>Base </a:t>
            </a:r>
            <a:r>
              <a:rPr lang="en-US" dirty="0"/>
              <a:t>$45,000 ($15,000 secured) scalable</a:t>
            </a:r>
          </a:p>
        </p:txBody>
      </p:sp>
      <p:sp>
        <p:nvSpPr>
          <p:cNvPr id="8" name="Content Placeholder 7"/>
          <p:cNvSpPr>
            <a:spLocks noGrp="1"/>
          </p:cNvSpPr>
          <p:nvPr>
            <p:ph sz="quarter" idx="20"/>
          </p:nvPr>
        </p:nvSpPr>
        <p:spPr/>
        <p:txBody>
          <a:bodyPr/>
          <a:lstStyle/>
          <a:p>
            <a:endParaRPr lang="en-US" dirty="0" smtClean="0"/>
          </a:p>
          <a:p>
            <a:endParaRPr lang="en-US" dirty="0"/>
          </a:p>
          <a:p>
            <a:endParaRPr lang="en-US" dirty="0" smtClean="0"/>
          </a:p>
        </p:txBody>
      </p:sp>
      <p:sp>
        <p:nvSpPr>
          <p:cNvPr id="9" name="Text Placeholder 8"/>
          <p:cNvSpPr>
            <a:spLocks noGrp="1"/>
          </p:cNvSpPr>
          <p:nvPr>
            <p:ph type="body" sz="quarter" idx="25"/>
          </p:nvPr>
        </p:nvSpPr>
        <p:spPr>
          <a:xfrm>
            <a:off x="4416552" y="5025304"/>
            <a:ext cx="3962400" cy="304800"/>
          </a:xfrm>
        </p:spPr>
        <p:txBody>
          <a:bodyPr>
            <a:normAutofit fontScale="92500" lnSpcReduction="20000"/>
          </a:bodyPr>
          <a:lstStyle/>
          <a:p>
            <a:r>
              <a:rPr lang="en-US" dirty="0" smtClean="0">
                <a:solidFill>
                  <a:srgbClr val="002060"/>
                </a:solidFill>
              </a:rPr>
              <a:t>Funding Development</a:t>
            </a:r>
            <a:endParaRPr lang="en-US" dirty="0">
              <a:solidFill>
                <a:srgbClr val="002060"/>
              </a:solidFill>
            </a:endParaRPr>
          </a:p>
        </p:txBody>
      </p:sp>
      <p:sp>
        <p:nvSpPr>
          <p:cNvPr id="10" name="Text Placeholder 9"/>
          <p:cNvSpPr>
            <a:spLocks noGrp="1"/>
          </p:cNvSpPr>
          <p:nvPr>
            <p:ph type="body" sz="quarter" idx="26"/>
          </p:nvPr>
        </p:nvSpPr>
        <p:spPr>
          <a:xfrm>
            <a:off x="4388330" y="2724675"/>
            <a:ext cx="3962400" cy="304800"/>
          </a:xfrm>
        </p:spPr>
        <p:txBody>
          <a:bodyPr>
            <a:normAutofit fontScale="92500" lnSpcReduction="20000"/>
          </a:bodyPr>
          <a:lstStyle/>
          <a:p>
            <a:r>
              <a:rPr lang="en-US" dirty="0">
                <a:solidFill>
                  <a:srgbClr val="002060"/>
                </a:solidFill>
              </a:rPr>
              <a:t>Youth Network/ Curriculum</a:t>
            </a:r>
          </a:p>
          <a:p>
            <a:endParaRPr lang="en-US" dirty="0">
              <a:solidFill>
                <a:srgbClr val="002060"/>
              </a:solidFill>
            </a:endParaRPr>
          </a:p>
        </p:txBody>
      </p:sp>
      <p:pic>
        <p:nvPicPr>
          <p:cNvPr id="1028" name="Picture 4" descr="http://www.churchleaders.com/wp-content/uploads/files/article_images/4_15_Home_How_to_Succeed_in_Setting_Priorities__806466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62" y="4143374"/>
            <a:ext cx="3152775" cy="210502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6"/>
          <p:cNvSpPr txBox="1">
            <a:spLocks/>
          </p:cNvSpPr>
          <p:nvPr/>
        </p:nvSpPr>
        <p:spPr>
          <a:xfrm>
            <a:off x="4418143" y="762001"/>
            <a:ext cx="3962400" cy="1823898"/>
          </a:xfrm>
          <a:prstGeom prst="rect">
            <a:avLst/>
          </a:prstGeom>
        </p:spPr>
        <p:txBody>
          <a:bodyPr vert="horz">
            <a:noAutofit/>
          </a:bodyPr>
          <a:lstStyle>
            <a:lvl1pPr marL="0" marR="0" indent="0" algn="l" rtl="0" eaLnBrk="1" latinLnBrk="0" hangingPunct="1">
              <a:spcBef>
                <a:spcPct val="20000"/>
              </a:spcBef>
              <a:buFontTx/>
              <a:buNone/>
              <a:defRPr sz="1800">
                <a:solidFill>
                  <a:schemeClr val="tx1"/>
                </a:solidFill>
                <a:latin typeface="+mn-lt"/>
                <a:ea typeface="+mn-ea"/>
                <a:cs typeface="+mn-cs"/>
              </a:defRPr>
            </a:lvl1pPr>
            <a:lvl2pPr marL="742950" indent="-285750" algn="l" rtl="0" eaLnBrk="1" latinLnBrk="0" hangingPunct="1">
              <a:spcBef>
                <a:spcPct val="20000"/>
              </a:spcBef>
              <a:buFontTx/>
              <a:buNone/>
              <a:defRPr sz="1800">
                <a:solidFill>
                  <a:schemeClr val="tx1"/>
                </a:solidFill>
                <a:latin typeface="+mn-lt"/>
                <a:ea typeface="+mn-ea"/>
                <a:cs typeface="+mn-cs"/>
              </a:defRPr>
            </a:lvl2pPr>
            <a:lvl3pPr marL="1143000" indent="-228600" algn="l" rtl="0" eaLnBrk="1" latinLnBrk="0" hangingPunct="1">
              <a:spcBef>
                <a:spcPct val="20000"/>
              </a:spcBef>
              <a:buFontTx/>
              <a:buNone/>
              <a:defRPr sz="1800">
                <a:solidFill>
                  <a:schemeClr val="tx1"/>
                </a:solidFill>
                <a:latin typeface="+mn-lt"/>
                <a:ea typeface="+mn-ea"/>
                <a:cs typeface="+mn-cs"/>
              </a:defRPr>
            </a:lvl3pPr>
            <a:lvl4pPr marL="1600200" indent="-228600" algn="l" rtl="0" eaLnBrk="1" latinLnBrk="0" hangingPunct="1">
              <a:spcBef>
                <a:spcPct val="20000"/>
              </a:spcBef>
              <a:buFontTx/>
              <a:buNone/>
              <a:defRPr sz="1800">
                <a:solidFill>
                  <a:schemeClr val="tx1"/>
                </a:solidFill>
                <a:latin typeface="+mn-lt"/>
                <a:ea typeface="+mn-ea"/>
                <a:cs typeface="+mn-cs"/>
              </a:defRPr>
            </a:lvl4pPr>
            <a:lvl5pPr marL="2057400" indent="-228600" algn="l" rtl="0" eaLnBrk="1" latinLnBrk="0" hangingPunct="1">
              <a:spcBef>
                <a:spcPct val="20000"/>
              </a:spcBef>
              <a:buFontTx/>
              <a:buNone/>
              <a:defRPr sz="18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kern="0" dirty="0" smtClean="0"/>
              <a:t>Central to GPSEN objectives</a:t>
            </a:r>
          </a:p>
          <a:p>
            <a:r>
              <a:rPr lang="en-US" kern="0" dirty="0" smtClean="0"/>
              <a:t>+ Innovative</a:t>
            </a:r>
          </a:p>
          <a:p>
            <a:r>
              <a:rPr lang="en-US" kern="0" dirty="0" smtClean="0"/>
              <a:t>+ Community need, </a:t>
            </a:r>
            <a:r>
              <a:rPr lang="en-US" kern="0" dirty="0"/>
              <a:t>b</a:t>
            </a:r>
            <a:r>
              <a:rPr lang="en-US" kern="0" dirty="0" smtClean="0"/>
              <a:t>usiness interest</a:t>
            </a:r>
          </a:p>
          <a:p>
            <a:pPr marL="285750" indent="-285750">
              <a:buFontTx/>
              <a:buChar char="-"/>
            </a:pPr>
            <a:r>
              <a:rPr lang="en-US" kern="0" dirty="0" smtClean="0"/>
              <a:t>Resource intense, new</a:t>
            </a:r>
          </a:p>
          <a:p>
            <a:r>
              <a:rPr lang="en-US" kern="0" dirty="0"/>
              <a:t>G</a:t>
            </a:r>
            <a:r>
              <a:rPr lang="en-US" kern="0" dirty="0" smtClean="0"/>
              <a:t>oal $400,000 over three years scalable</a:t>
            </a:r>
            <a:endParaRPr lang="en-US" kern="0" dirty="0"/>
          </a:p>
        </p:txBody>
      </p:sp>
      <p:sp>
        <p:nvSpPr>
          <p:cNvPr id="14" name="Content Placeholder 6"/>
          <p:cNvSpPr txBox="1">
            <a:spLocks/>
          </p:cNvSpPr>
          <p:nvPr/>
        </p:nvSpPr>
        <p:spPr>
          <a:xfrm>
            <a:off x="4419600" y="5348286"/>
            <a:ext cx="3962400" cy="1600200"/>
          </a:xfrm>
          <a:prstGeom prst="rect">
            <a:avLst/>
          </a:prstGeom>
        </p:spPr>
        <p:txBody>
          <a:bodyPr vert="horz">
            <a:normAutofit/>
          </a:bodyPr>
          <a:lstStyle>
            <a:lvl1pPr marL="0" marR="0" indent="0" algn="l" rtl="0" eaLnBrk="1" latinLnBrk="0" hangingPunct="1">
              <a:spcBef>
                <a:spcPct val="20000"/>
              </a:spcBef>
              <a:buFontTx/>
              <a:buNone/>
              <a:defRPr sz="1800">
                <a:solidFill>
                  <a:schemeClr val="tx1"/>
                </a:solidFill>
                <a:latin typeface="+mn-lt"/>
                <a:ea typeface="+mn-ea"/>
                <a:cs typeface="+mn-cs"/>
              </a:defRPr>
            </a:lvl1pPr>
            <a:lvl2pPr marL="742950" indent="-285750" algn="l" rtl="0" eaLnBrk="1" latinLnBrk="0" hangingPunct="1">
              <a:spcBef>
                <a:spcPct val="20000"/>
              </a:spcBef>
              <a:buFontTx/>
              <a:buNone/>
              <a:defRPr sz="1800">
                <a:solidFill>
                  <a:schemeClr val="tx1"/>
                </a:solidFill>
                <a:latin typeface="+mn-lt"/>
                <a:ea typeface="+mn-ea"/>
                <a:cs typeface="+mn-cs"/>
              </a:defRPr>
            </a:lvl2pPr>
            <a:lvl3pPr marL="1143000" indent="-228600" algn="l" rtl="0" eaLnBrk="1" latinLnBrk="0" hangingPunct="1">
              <a:spcBef>
                <a:spcPct val="20000"/>
              </a:spcBef>
              <a:buFontTx/>
              <a:buNone/>
              <a:defRPr sz="1800">
                <a:solidFill>
                  <a:schemeClr val="tx1"/>
                </a:solidFill>
                <a:latin typeface="+mn-lt"/>
                <a:ea typeface="+mn-ea"/>
                <a:cs typeface="+mn-cs"/>
              </a:defRPr>
            </a:lvl3pPr>
            <a:lvl4pPr marL="1600200" indent="-228600" algn="l" rtl="0" eaLnBrk="1" latinLnBrk="0" hangingPunct="1">
              <a:spcBef>
                <a:spcPct val="20000"/>
              </a:spcBef>
              <a:buFontTx/>
              <a:buNone/>
              <a:defRPr sz="1800">
                <a:solidFill>
                  <a:schemeClr val="tx1"/>
                </a:solidFill>
                <a:latin typeface="+mn-lt"/>
                <a:ea typeface="+mn-ea"/>
                <a:cs typeface="+mn-cs"/>
              </a:defRPr>
            </a:lvl4pPr>
            <a:lvl5pPr marL="2057400" indent="-228600" algn="l" rtl="0" eaLnBrk="1" latinLnBrk="0" hangingPunct="1">
              <a:spcBef>
                <a:spcPct val="20000"/>
              </a:spcBef>
              <a:buFontTx/>
              <a:buNone/>
              <a:defRPr sz="18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kern="0" dirty="0" smtClean="0"/>
              <a:t>+ Necessary, to reach other goals</a:t>
            </a:r>
          </a:p>
          <a:p>
            <a:r>
              <a:rPr lang="en-US" kern="0" dirty="0" smtClean="0"/>
              <a:t>- Resources (volunteer time) not available for other projects</a:t>
            </a:r>
          </a:p>
          <a:p>
            <a:r>
              <a:rPr lang="en-US" kern="0" dirty="0" smtClean="0"/>
              <a:t>Base $3,800</a:t>
            </a:r>
            <a:endParaRPr lang="en-US" kern="0" dirty="0"/>
          </a:p>
        </p:txBody>
      </p:sp>
    </p:spTree>
    <p:extLst>
      <p:ext uri="{BB962C8B-B14F-4D97-AF65-F5344CB8AC3E}">
        <p14:creationId xmlns:p14="http://schemas.microsoft.com/office/powerpoint/2010/main" val="378610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cap="small" dirty="0" smtClean="0"/>
              <a:t>Business Environment</a:t>
            </a:r>
            <a:endParaRPr lang="en-US" cap="small" dirty="0"/>
          </a:p>
        </p:txBody>
      </p:sp>
      <p:sp>
        <p:nvSpPr>
          <p:cNvPr id="7" name="Content Placeholder 3"/>
          <p:cNvSpPr txBox="1">
            <a:spLocks/>
          </p:cNvSpPr>
          <p:nvPr/>
        </p:nvSpPr>
        <p:spPr>
          <a:xfrm>
            <a:off x="304800" y="1066800"/>
            <a:ext cx="8077200" cy="5385619"/>
          </a:xfrm>
          <a:prstGeom prst="rect">
            <a:avLst/>
          </a:prstGeom>
        </p:spPr>
        <p:txBody>
          <a:bodyPr vert="horz">
            <a:normAutofit lnSpcReduction="10000"/>
          </a:bodyPr>
          <a:lstStyle>
            <a:lvl1pPr marL="0" marR="0" indent="0" algn="l" rtl="0" eaLnBrk="1" latinLnBrk="0" hangingPunct="1">
              <a:spcBef>
                <a:spcPct val="20000"/>
              </a:spcBef>
              <a:buFont typeface="Arial" panose="020B0604020202020204" pitchFamily="34" charset="0"/>
              <a:buNone/>
              <a:defRPr sz="2400" baseline="0">
                <a:solidFill>
                  <a:schemeClr val="tx1"/>
                </a:solidFill>
                <a:latin typeface="+mn-lt"/>
                <a:ea typeface="+mn-ea"/>
                <a:cs typeface="+mn-cs"/>
              </a:defRPr>
            </a:lvl1pPr>
            <a:lvl2pPr marL="742950" indent="-285750" algn="l" rtl="0" eaLnBrk="1" latinLnBrk="0" hangingPunct="1">
              <a:spcBef>
                <a:spcPct val="20000"/>
              </a:spcBef>
              <a:buFontTx/>
              <a:buNone/>
              <a:defRPr sz="2400">
                <a:solidFill>
                  <a:schemeClr val="tx1"/>
                </a:solidFill>
                <a:latin typeface="+mn-lt"/>
                <a:ea typeface="+mn-ea"/>
                <a:cs typeface="+mn-cs"/>
              </a:defRPr>
            </a:lvl2pPr>
            <a:lvl3pPr marL="1143000" indent="-228600" algn="l" rtl="0" eaLnBrk="1" latinLnBrk="0" hangingPunct="1">
              <a:spcBef>
                <a:spcPct val="20000"/>
              </a:spcBef>
              <a:buFontTx/>
              <a:buNone/>
              <a:defRPr sz="2400">
                <a:solidFill>
                  <a:schemeClr val="tx1"/>
                </a:solidFill>
                <a:latin typeface="+mn-lt"/>
                <a:ea typeface="+mn-ea"/>
                <a:cs typeface="+mn-cs"/>
              </a:defRPr>
            </a:lvl3pPr>
            <a:lvl4pPr marL="1600200" indent="-228600" algn="l" rtl="0" eaLnBrk="1" latinLnBrk="0" hangingPunct="1">
              <a:spcBef>
                <a:spcPct val="20000"/>
              </a:spcBef>
              <a:buFontTx/>
              <a:buNone/>
              <a:defRPr sz="2400">
                <a:solidFill>
                  <a:schemeClr val="tx1"/>
                </a:solidFill>
                <a:latin typeface="+mn-lt"/>
                <a:ea typeface="+mn-ea"/>
                <a:cs typeface="+mn-cs"/>
              </a:defRPr>
            </a:lvl4pPr>
            <a:lvl5pPr marL="2057400" indent="-228600" algn="l" rtl="0" eaLnBrk="1" latinLnBrk="0" hangingPunct="1">
              <a:spcBef>
                <a:spcPct val="20000"/>
              </a:spcBef>
              <a:buFontTx/>
              <a:buNone/>
              <a:defRPr sz="24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r>
              <a:rPr lang="en-US" sz="2800" b="1" dirty="0" smtClean="0">
                <a:solidFill>
                  <a:srgbClr val="002060"/>
                </a:solidFill>
              </a:rPr>
              <a:t>	- The bar </a:t>
            </a:r>
            <a:r>
              <a:rPr lang="en-US" sz="2800" b="1" dirty="0">
                <a:solidFill>
                  <a:srgbClr val="002060"/>
                </a:solidFill>
              </a:rPr>
              <a:t>for innovation in this field is high</a:t>
            </a:r>
            <a:r>
              <a:rPr lang="en-US" sz="2800" b="1" dirty="0" smtClean="0">
                <a:solidFill>
                  <a:srgbClr val="002060"/>
                </a:solidFill>
              </a:rPr>
              <a:t>.</a:t>
            </a:r>
          </a:p>
          <a:p>
            <a:r>
              <a:rPr lang="en-US" sz="2800" b="1" dirty="0" smtClean="0">
                <a:solidFill>
                  <a:srgbClr val="002060"/>
                </a:solidFill>
              </a:rPr>
              <a:t>		+ Partnership opportunities abound.</a:t>
            </a:r>
            <a:endParaRPr lang="en-US" dirty="0" smtClean="0"/>
          </a:p>
          <a:p>
            <a:pPr algn="ctr"/>
            <a:endParaRPr lang="en-US" sz="1200" dirty="0" smtClean="0"/>
          </a:p>
          <a:p>
            <a:pPr algn="ctr"/>
            <a:endParaRPr lang="en-US" sz="1200" b="1" dirty="0" smtClean="0"/>
          </a:p>
          <a:p>
            <a:pPr algn="ctr"/>
            <a:endParaRPr lang="en-US" sz="1200" b="1" dirty="0"/>
          </a:p>
          <a:p>
            <a:pPr algn="ctr"/>
            <a:r>
              <a:rPr lang="en-US" dirty="0" smtClean="0"/>
              <a:t>	</a:t>
            </a:r>
            <a:r>
              <a:rPr lang="en-US" dirty="0"/>
              <a:t> </a:t>
            </a:r>
            <a:r>
              <a:rPr lang="en-US" dirty="0" smtClean="0"/>
              <a:t>Portland-Based Sustainability Non-Profits</a:t>
            </a:r>
          </a:p>
          <a:p>
            <a:pPr algn="ctr"/>
            <a:r>
              <a:rPr lang="en-US" sz="1800" dirty="0" smtClean="0"/>
              <a:t>Date Founded</a:t>
            </a:r>
            <a:endParaRPr lang="en-US" sz="1800" dirty="0"/>
          </a:p>
          <a:p>
            <a:r>
              <a:rPr lang="en-US" sz="2200" dirty="0" smtClean="0"/>
              <a:t>Eco Trust </a:t>
            </a:r>
            <a:r>
              <a:rPr lang="en-US" sz="2200" dirty="0"/>
              <a:t>			1991 </a:t>
            </a:r>
            <a:r>
              <a:rPr lang="en-US" sz="2200" dirty="0" smtClean="0"/>
              <a:t>(</a:t>
            </a:r>
            <a:r>
              <a:rPr lang="en-US" sz="2200" dirty="0"/>
              <a:t>environment, economy</a:t>
            </a:r>
            <a:r>
              <a:rPr lang="en-US" sz="2200" dirty="0" smtClean="0"/>
              <a:t>,)</a:t>
            </a:r>
            <a:endParaRPr lang="en-US" sz="2200" dirty="0"/>
          </a:p>
          <a:p>
            <a:r>
              <a:rPr lang="en-US" sz="2200" dirty="0"/>
              <a:t>Northwest Earth Institute  	1993 (community </a:t>
            </a:r>
            <a:r>
              <a:rPr lang="en-US" sz="2200" dirty="0" smtClean="0"/>
              <a:t>education</a:t>
            </a:r>
            <a:r>
              <a:rPr lang="en-US" sz="2200" dirty="0"/>
              <a:t>)</a:t>
            </a:r>
          </a:p>
          <a:p>
            <a:r>
              <a:rPr lang="en-US" sz="2200" dirty="0"/>
              <a:t>Coalition for a Livable Future 	1994 (policy, </a:t>
            </a:r>
            <a:r>
              <a:rPr lang="en-US" sz="2200" dirty="0" smtClean="0"/>
              <a:t>planning, housing</a:t>
            </a:r>
            <a:r>
              <a:rPr lang="en-US" sz="2200" dirty="0"/>
              <a:t>)</a:t>
            </a:r>
          </a:p>
          <a:p>
            <a:r>
              <a:rPr lang="en-US" sz="2200" dirty="0"/>
              <a:t>Sustainable Northwest	</a:t>
            </a:r>
            <a:r>
              <a:rPr lang="en-US" sz="2200" dirty="0" smtClean="0"/>
              <a:t>	1997 </a:t>
            </a:r>
            <a:r>
              <a:rPr lang="en-US" sz="2200" dirty="0"/>
              <a:t>(environment, </a:t>
            </a:r>
            <a:r>
              <a:rPr lang="en-US" sz="2200" dirty="0" smtClean="0"/>
              <a:t>economy)</a:t>
            </a:r>
            <a:endParaRPr lang="en-US" sz="2200" dirty="0"/>
          </a:p>
          <a:p>
            <a:r>
              <a:rPr lang="en-US" sz="2200" dirty="0" smtClean="0"/>
              <a:t>Eco Districts</a:t>
            </a:r>
            <a:r>
              <a:rPr lang="en-US" sz="2200" dirty="0"/>
              <a:t>			2009 (policy, planning, </a:t>
            </a:r>
            <a:r>
              <a:rPr lang="en-US" sz="2200" dirty="0" smtClean="0"/>
              <a:t>economy)</a:t>
            </a:r>
            <a:endParaRPr lang="en-US" sz="2200" dirty="0"/>
          </a:p>
          <a:p>
            <a:r>
              <a:rPr lang="en-US" sz="2200" dirty="0" smtClean="0"/>
              <a:t>Intertwine </a:t>
            </a:r>
            <a:r>
              <a:rPr lang="en-US" sz="2200" dirty="0"/>
              <a:t>Coalition		2010 (conservation, </a:t>
            </a:r>
            <a:r>
              <a:rPr lang="en-US" sz="2200" dirty="0" smtClean="0"/>
              <a:t>policy) </a:t>
            </a:r>
            <a:endParaRPr lang="en-US" sz="2200" dirty="0" smtClean="0"/>
          </a:p>
          <a:p>
            <a:r>
              <a:rPr lang="en-US" sz="2200" dirty="0" smtClean="0"/>
              <a:t>Center for Diversity and the	2010 (social equity)</a:t>
            </a:r>
          </a:p>
          <a:p>
            <a:r>
              <a:rPr lang="en-US" sz="2200" dirty="0" smtClean="0"/>
              <a:t>Environment</a:t>
            </a:r>
            <a:endParaRPr lang="en-US" sz="2200" dirty="0"/>
          </a:p>
          <a:p>
            <a:endParaRPr lang="en-US" kern="0" dirty="0" smtClean="0"/>
          </a:p>
        </p:txBody>
      </p:sp>
      <p:pic>
        <p:nvPicPr>
          <p:cNvPr id="1026" name="Picture 2" descr="C:\Users\mariah.dula\Videos\high-jump-silhouett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8" y="914400"/>
            <a:ext cx="3048000" cy="213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55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cap="small" dirty="0" smtClean="0"/>
              <a:t>Business Environment II</a:t>
            </a:r>
            <a:endParaRPr lang="en-US" cap="small" dirty="0"/>
          </a:p>
        </p:txBody>
      </p:sp>
      <p:sp>
        <p:nvSpPr>
          <p:cNvPr id="7" name="Content Placeholder 3"/>
          <p:cNvSpPr txBox="1">
            <a:spLocks/>
          </p:cNvSpPr>
          <p:nvPr/>
        </p:nvSpPr>
        <p:spPr>
          <a:xfrm>
            <a:off x="265471" y="1295400"/>
            <a:ext cx="8077200" cy="5181600"/>
          </a:xfrm>
          <a:prstGeom prst="rect">
            <a:avLst/>
          </a:prstGeom>
        </p:spPr>
        <p:txBody>
          <a:bodyPr vert="horz">
            <a:normAutofit/>
          </a:bodyPr>
          <a:lstStyle>
            <a:lvl1pPr marL="0" marR="0" indent="0" algn="l" rtl="0" eaLnBrk="1" latinLnBrk="0" hangingPunct="1">
              <a:spcBef>
                <a:spcPct val="20000"/>
              </a:spcBef>
              <a:buFont typeface="Arial" panose="020B0604020202020204" pitchFamily="34" charset="0"/>
              <a:buNone/>
              <a:defRPr sz="2400" baseline="0">
                <a:solidFill>
                  <a:schemeClr val="tx1"/>
                </a:solidFill>
                <a:latin typeface="+mn-lt"/>
                <a:ea typeface="+mn-ea"/>
                <a:cs typeface="+mn-cs"/>
              </a:defRPr>
            </a:lvl1pPr>
            <a:lvl2pPr marL="742950" indent="-285750" algn="l" rtl="0" eaLnBrk="1" latinLnBrk="0" hangingPunct="1">
              <a:spcBef>
                <a:spcPct val="20000"/>
              </a:spcBef>
              <a:buFontTx/>
              <a:buNone/>
              <a:defRPr sz="2400">
                <a:solidFill>
                  <a:schemeClr val="tx1"/>
                </a:solidFill>
                <a:latin typeface="+mn-lt"/>
                <a:ea typeface="+mn-ea"/>
                <a:cs typeface="+mn-cs"/>
              </a:defRPr>
            </a:lvl2pPr>
            <a:lvl3pPr marL="1143000" indent="-228600" algn="l" rtl="0" eaLnBrk="1" latinLnBrk="0" hangingPunct="1">
              <a:spcBef>
                <a:spcPct val="20000"/>
              </a:spcBef>
              <a:buFontTx/>
              <a:buNone/>
              <a:defRPr sz="2400">
                <a:solidFill>
                  <a:schemeClr val="tx1"/>
                </a:solidFill>
                <a:latin typeface="+mn-lt"/>
                <a:ea typeface="+mn-ea"/>
                <a:cs typeface="+mn-cs"/>
              </a:defRPr>
            </a:lvl3pPr>
            <a:lvl4pPr marL="1600200" indent="-228600" algn="l" rtl="0" eaLnBrk="1" latinLnBrk="0" hangingPunct="1">
              <a:spcBef>
                <a:spcPct val="20000"/>
              </a:spcBef>
              <a:buFontTx/>
              <a:buNone/>
              <a:defRPr sz="2400">
                <a:solidFill>
                  <a:schemeClr val="tx1"/>
                </a:solidFill>
                <a:latin typeface="+mn-lt"/>
                <a:ea typeface="+mn-ea"/>
                <a:cs typeface="+mn-cs"/>
              </a:defRPr>
            </a:lvl4pPr>
            <a:lvl5pPr marL="2057400" indent="-228600" algn="l" rtl="0" eaLnBrk="1" latinLnBrk="0" hangingPunct="1">
              <a:spcBef>
                <a:spcPct val="20000"/>
              </a:spcBef>
              <a:buFontTx/>
              <a:buNone/>
              <a:defRPr sz="24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endParaRPr lang="en-US" kern="0" dirty="0" smtClean="0"/>
          </a:p>
        </p:txBody>
      </p:sp>
      <p:pic>
        <p:nvPicPr>
          <p:cNvPr id="6" name="Picture 2" descr="http://thesockeye.org/wp-content/uploads/fckeditor/image/HighEdchar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4419600" cy="27672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5"/>
          </p:nvPr>
        </p:nvSpPr>
        <p:spPr>
          <a:xfrm>
            <a:off x="292510" y="1066800"/>
            <a:ext cx="8077200" cy="5562600"/>
          </a:xfrm>
        </p:spPr>
        <p:txBody>
          <a:bodyPr>
            <a:normAutofit lnSpcReduction="10000"/>
          </a:bodyPr>
          <a:lstStyle/>
          <a:p>
            <a:pPr algn="ctr"/>
            <a:endParaRPr lang="en-US" dirty="0" smtClean="0"/>
          </a:p>
          <a:p>
            <a:pPr marL="342900" indent="-342900">
              <a:buFont typeface="Arial" panose="020B0604020202020204" pitchFamily="34" charset="0"/>
              <a:buChar char="•"/>
            </a:pPr>
            <a:r>
              <a:rPr lang="en-US" dirty="0" smtClean="0"/>
              <a:t>All major universities in Oregon have academic sustainability programs or college-wide initiatives </a:t>
            </a:r>
            <a:endParaRPr lang="en-US" dirty="0"/>
          </a:p>
          <a:p>
            <a:pPr marL="342900" indent="-342900">
              <a:buFont typeface="Arial" panose="020B0604020202020204" pitchFamily="34" charset="0"/>
              <a:buChar char="•"/>
            </a:pPr>
            <a:r>
              <a:rPr lang="en-US" dirty="0" smtClean="0"/>
              <a:t>However, likely Higher Education partners reeling from reduced support and rising costs in recent years.</a:t>
            </a:r>
          </a:p>
          <a:p>
            <a:pPr algn="ctr"/>
            <a:endParaRPr lang="en-US" dirty="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smtClean="0"/>
          </a:p>
          <a:p>
            <a:pPr algn="ctr"/>
            <a:endParaRPr lang="en-US" dirty="0"/>
          </a:p>
          <a:p>
            <a:pPr algn="ctr"/>
            <a:r>
              <a:rPr lang="en-US" dirty="0" smtClean="0"/>
              <a:t>…wait there’s good news too</a:t>
            </a:r>
            <a:endParaRPr lang="en-US" dirty="0"/>
          </a:p>
        </p:txBody>
      </p:sp>
    </p:spTree>
    <p:extLst>
      <p:ext uri="{BB962C8B-B14F-4D97-AF65-F5344CB8AC3E}">
        <p14:creationId xmlns:p14="http://schemas.microsoft.com/office/powerpoint/2010/main" val="77341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57200" y="1140430"/>
            <a:ext cx="7620000" cy="5187595"/>
          </a:xfrm>
          <a:prstGeom prst="rect">
            <a:avLst/>
          </a:prstGeom>
        </p:spPr>
      </p:pic>
      <p:sp>
        <p:nvSpPr>
          <p:cNvPr id="10" name="Rectangle 9"/>
          <p:cNvSpPr/>
          <p:nvPr/>
        </p:nvSpPr>
        <p:spPr>
          <a:xfrm>
            <a:off x="304800" y="990600"/>
            <a:ext cx="8074152" cy="5562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a:xfrm>
            <a:off x="265176" y="457200"/>
            <a:ext cx="8153400" cy="533400"/>
          </a:xfrm>
        </p:spPr>
        <p:txBody>
          <a:bodyPr>
            <a:normAutofit/>
          </a:bodyPr>
          <a:lstStyle/>
          <a:p>
            <a:r>
              <a:rPr lang="en-US" sz="2800" cap="small" dirty="0" smtClean="0"/>
              <a:t>Opportunities</a:t>
            </a:r>
            <a:endParaRPr lang="en-US" sz="2800" cap="small" dirty="0"/>
          </a:p>
        </p:txBody>
      </p:sp>
      <p:sp>
        <p:nvSpPr>
          <p:cNvPr id="4" name="Content Placeholder 3"/>
          <p:cNvSpPr>
            <a:spLocks noGrp="1"/>
          </p:cNvSpPr>
          <p:nvPr>
            <p:ph sz="quarter" idx="15"/>
          </p:nvPr>
        </p:nvSpPr>
        <p:spPr>
          <a:xfrm>
            <a:off x="4481512" y="838200"/>
            <a:ext cx="3976688" cy="5410200"/>
          </a:xfrm>
        </p:spPr>
        <p:txBody>
          <a:bodyPr>
            <a:normAutofit/>
          </a:bodyPr>
          <a:lstStyle/>
          <a:p>
            <a:endParaRPr lang="en-US" sz="2400" dirty="0" smtClean="0"/>
          </a:p>
          <a:p>
            <a:r>
              <a:rPr lang="en-US" sz="2800" b="1" dirty="0" smtClean="0"/>
              <a:t>City Plans with ESD Related Initiatives</a:t>
            </a:r>
          </a:p>
          <a:p>
            <a:endParaRPr lang="en-US" sz="2800" b="1" dirty="0"/>
          </a:p>
          <a:p>
            <a:pPr marL="342900" indent="-342900">
              <a:buFont typeface="Arial" panose="020B0604020202020204" pitchFamily="34" charset="0"/>
              <a:buChar char="•"/>
            </a:pPr>
            <a:r>
              <a:rPr lang="en-US" sz="2400" dirty="0" smtClean="0">
                <a:solidFill>
                  <a:srgbClr val="002060"/>
                </a:solidFill>
              </a:rPr>
              <a:t>City of Beaverton </a:t>
            </a:r>
            <a:r>
              <a:rPr lang="en-US" sz="2400" dirty="0" smtClean="0"/>
              <a:t>(2014) environment, education</a:t>
            </a:r>
          </a:p>
          <a:p>
            <a:pPr marL="342900" indent="-342900">
              <a:buFont typeface="Arial" panose="020B0604020202020204" pitchFamily="34" charset="0"/>
              <a:buChar char="•"/>
            </a:pPr>
            <a:r>
              <a:rPr lang="en-US" sz="2400" dirty="0" smtClean="0">
                <a:solidFill>
                  <a:srgbClr val="002060"/>
                </a:solidFill>
              </a:rPr>
              <a:t>Metro</a:t>
            </a:r>
            <a:r>
              <a:rPr lang="en-US" sz="2400" dirty="0" smtClean="0"/>
              <a:t> (2010) economy, environment</a:t>
            </a:r>
          </a:p>
          <a:p>
            <a:pPr marL="342900" indent="-342900">
              <a:buFont typeface="Arial" panose="020B0604020202020204" pitchFamily="34" charset="0"/>
              <a:buChar char="•"/>
            </a:pPr>
            <a:r>
              <a:rPr lang="en-US" sz="2400" dirty="0" smtClean="0">
                <a:solidFill>
                  <a:srgbClr val="002060"/>
                </a:solidFill>
              </a:rPr>
              <a:t>City of Gresham </a:t>
            </a:r>
            <a:r>
              <a:rPr lang="en-US" sz="2400" dirty="0" smtClean="0"/>
              <a:t>(2015)</a:t>
            </a:r>
          </a:p>
          <a:p>
            <a:r>
              <a:rPr lang="en-US" sz="2400" dirty="0" smtClean="0"/>
              <a:t>     equity, economy</a:t>
            </a:r>
          </a:p>
          <a:p>
            <a:pPr marL="342900" indent="-342900">
              <a:buFont typeface="Arial" panose="020B0604020202020204" pitchFamily="34" charset="0"/>
              <a:buChar char="•"/>
            </a:pPr>
            <a:r>
              <a:rPr lang="en-US" sz="2400" dirty="0" smtClean="0">
                <a:solidFill>
                  <a:srgbClr val="002060"/>
                </a:solidFill>
              </a:rPr>
              <a:t>Clark County (</a:t>
            </a:r>
            <a:r>
              <a:rPr lang="en-US" sz="2400" dirty="0" smtClean="0"/>
              <a:t>2010) sustainable communities</a:t>
            </a:r>
          </a:p>
          <a:p>
            <a:pPr marL="342900" indent="-342900">
              <a:buFont typeface="Arial" panose="020B0604020202020204" pitchFamily="34" charset="0"/>
              <a:buChar char="•"/>
            </a:pPr>
            <a:endParaRPr lang="en-US" sz="2400" dirty="0" smtClean="0"/>
          </a:p>
        </p:txBody>
      </p:sp>
      <p:sp>
        <p:nvSpPr>
          <p:cNvPr id="6" name="Content Placeholder 5"/>
          <p:cNvSpPr>
            <a:spLocks noGrp="1"/>
          </p:cNvSpPr>
          <p:nvPr>
            <p:ph sz="quarter" idx="17"/>
          </p:nvPr>
        </p:nvSpPr>
        <p:spPr>
          <a:xfrm>
            <a:off x="457200" y="838200"/>
            <a:ext cx="4024312" cy="5410200"/>
          </a:xfrm>
        </p:spPr>
        <p:txBody>
          <a:bodyPr>
            <a:normAutofit lnSpcReduction="10000"/>
          </a:bodyPr>
          <a:lstStyle/>
          <a:p>
            <a:endParaRPr lang="en-US" sz="2800" b="1" dirty="0" smtClean="0"/>
          </a:p>
          <a:p>
            <a:r>
              <a:rPr lang="en-US" sz="2800" b="1" dirty="0" smtClean="0"/>
              <a:t>City/ Regional planning processes = opportunities</a:t>
            </a:r>
          </a:p>
          <a:p>
            <a:endParaRPr lang="en-US" sz="2400" dirty="0"/>
          </a:p>
          <a:p>
            <a:r>
              <a:rPr lang="en-US" sz="2400" dirty="0" smtClean="0"/>
              <a:t>GPSEN </a:t>
            </a:r>
            <a:r>
              <a:rPr lang="en-US" sz="2400" dirty="0"/>
              <a:t>can help government agencies meet sustainability goals through education programs  and network services. </a:t>
            </a:r>
          </a:p>
          <a:p>
            <a:endParaRPr lang="en-US" sz="2400" b="1" dirty="0" smtClean="0"/>
          </a:p>
          <a:p>
            <a:r>
              <a:rPr lang="en-US" sz="2400" b="1" dirty="0"/>
              <a:t>P</a:t>
            </a:r>
            <a:r>
              <a:rPr lang="en-US" sz="2400" b="1" dirty="0" smtClean="0"/>
              <a:t>lans in development:</a:t>
            </a:r>
          </a:p>
          <a:p>
            <a:pPr marL="342900" indent="-342900">
              <a:buFont typeface="Arial" panose="020B0604020202020204" pitchFamily="34" charset="0"/>
              <a:buChar char="•"/>
            </a:pPr>
            <a:r>
              <a:rPr lang="en-US" sz="2400" dirty="0" smtClean="0"/>
              <a:t>City of Hillsboro</a:t>
            </a:r>
          </a:p>
          <a:p>
            <a:pPr marL="342900" indent="-342900">
              <a:buFont typeface="Arial" panose="020B0604020202020204" pitchFamily="34" charset="0"/>
              <a:buChar char="•"/>
            </a:pPr>
            <a:r>
              <a:rPr lang="en-US" sz="2400" dirty="0" smtClean="0"/>
              <a:t>City of Portland </a:t>
            </a:r>
          </a:p>
          <a:p>
            <a:pPr lvl="1"/>
            <a:endParaRPr lang="en-US" sz="2400" dirty="0"/>
          </a:p>
          <a:p>
            <a:endParaRPr lang="en-US" sz="2800" dirty="0"/>
          </a:p>
        </p:txBody>
      </p:sp>
    </p:spTree>
    <p:extLst>
      <p:ext uri="{BB962C8B-B14F-4D97-AF65-F5344CB8AC3E}">
        <p14:creationId xmlns:p14="http://schemas.microsoft.com/office/powerpoint/2010/main" val="322700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socialventurepartners.org/wp-content/uploads/2013/05/WhatWeDo-LandingP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5246" r="11137"/>
          <a:stretch/>
        </p:blipFill>
        <p:spPr bwMode="auto">
          <a:xfrm>
            <a:off x="294968" y="952927"/>
            <a:ext cx="8096864" cy="54452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4968" y="894236"/>
            <a:ext cx="8088900" cy="55626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314632" y="894236"/>
            <a:ext cx="8077200" cy="5735164"/>
          </a:xfrm>
        </p:spPr>
        <p:txBody>
          <a:bodyPr>
            <a:normAutofit fontScale="92500" lnSpcReduction="10000"/>
          </a:bodyPr>
          <a:lstStyle/>
          <a:p>
            <a:r>
              <a:rPr lang="en-US" sz="2600" b="1" dirty="0" smtClean="0"/>
              <a:t>The Gray Family Foundation </a:t>
            </a:r>
          </a:p>
          <a:p>
            <a:pPr lvl="1"/>
            <a:r>
              <a:rPr lang="en-US" dirty="0" smtClean="0"/>
              <a:t>Awards $3,000 – 75,000</a:t>
            </a:r>
          </a:p>
          <a:p>
            <a:pPr lvl="1"/>
            <a:r>
              <a:rPr lang="en-US" dirty="0" smtClean="0"/>
              <a:t>Interest: stewardship education, Oregon focused,</a:t>
            </a:r>
          </a:p>
          <a:p>
            <a:pPr lvl="1"/>
            <a:r>
              <a:rPr lang="en-US" dirty="0" smtClean="0"/>
              <a:t>community capacity building, social justice</a:t>
            </a:r>
          </a:p>
          <a:p>
            <a:pPr lvl="1"/>
            <a:r>
              <a:rPr lang="en-US" dirty="0" smtClean="0"/>
              <a:t>Projects: Curriculum, informal and non-formal education</a:t>
            </a:r>
            <a:endParaRPr lang="en-US" sz="1000" dirty="0" smtClean="0"/>
          </a:p>
          <a:p>
            <a:pPr lvl="1"/>
            <a:endParaRPr lang="en-US" sz="1000" b="1" dirty="0" smtClean="0"/>
          </a:p>
          <a:p>
            <a:pPr lvl="0"/>
            <a:r>
              <a:rPr lang="en-US" sz="2600" b="1" dirty="0" smtClean="0"/>
              <a:t>Murdock Charitable Trust</a:t>
            </a:r>
            <a:endParaRPr lang="en-US" sz="2600" dirty="0" smtClean="0"/>
          </a:p>
          <a:p>
            <a:r>
              <a:rPr lang="en-US" dirty="0" smtClean="0"/>
              <a:t>	Awards $100,000 to $500,000</a:t>
            </a:r>
          </a:p>
          <a:p>
            <a:r>
              <a:rPr lang="en-US" dirty="0"/>
              <a:t>	</a:t>
            </a:r>
            <a:r>
              <a:rPr lang="en-US" dirty="0" smtClean="0"/>
              <a:t>Interest: Environment, education formal &amp; informal, quality 	of life in NW communities</a:t>
            </a:r>
          </a:p>
          <a:p>
            <a:r>
              <a:rPr lang="en-US" dirty="0"/>
              <a:t>	</a:t>
            </a:r>
            <a:r>
              <a:rPr lang="en-US" dirty="0" smtClean="0"/>
              <a:t>Projects: </a:t>
            </a:r>
            <a:r>
              <a:rPr lang="en-US" dirty="0"/>
              <a:t>general program </a:t>
            </a:r>
            <a:r>
              <a:rPr lang="en-US" dirty="0" smtClean="0"/>
              <a:t>support, capacity building, youth</a:t>
            </a:r>
            <a:endParaRPr lang="en-US" sz="1100" dirty="0" smtClean="0"/>
          </a:p>
          <a:p>
            <a:endParaRPr lang="en-US" sz="1100" dirty="0" smtClean="0"/>
          </a:p>
          <a:p>
            <a:pPr indent="-285750"/>
            <a:r>
              <a:rPr lang="en-US" sz="2600" b="1" dirty="0" smtClean="0"/>
              <a:t>Bullitt Foundation </a:t>
            </a:r>
          </a:p>
          <a:p>
            <a:pPr indent="-285750"/>
            <a:r>
              <a:rPr lang="en-US" b="1" dirty="0" smtClean="0"/>
              <a:t>	</a:t>
            </a:r>
            <a:r>
              <a:rPr lang="en-US" dirty="0" smtClean="0"/>
              <a:t>Awards $25,000 to $80,000</a:t>
            </a:r>
            <a:endParaRPr lang="en-US" b="1" dirty="0" smtClean="0"/>
          </a:p>
          <a:p>
            <a:pPr indent="-285750"/>
            <a:r>
              <a:rPr lang="en-US" b="1" dirty="0" smtClean="0"/>
              <a:t>	</a:t>
            </a:r>
            <a:r>
              <a:rPr lang="en-US" dirty="0" smtClean="0"/>
              <a:t>Interest: NW only. Education, leadership, youth </a:t>
            </a:r>
            <a:endParaRPr lang="en-US" b="1" dirty="0" smtClean="0"/>
          </a:p>
          <a:p>
            <a:r>
              <a:rPr lang="en-US" b="1" dirty="0" smtClean="0"/>
              <a:t>	</a:t>
            </a:r>
            <a:r>
              <a:rPr lang="en-US" dirty="0" smtClean="0"/>
              <a:t>Projects: general program support, Youth Network</a:t>
            </a:r>
          </a:p>
          <a:p>
            <a:endParaRPr lang="en-US" b="1" dirty="0" smtClean="0"/>
          </a:p>
        </p:txBody>
      </p:sp>
      <p:sp>
        <p:nvSpPr>
          <p:cNvPr id="3" name="Text Placeholder 2"/>
          <p:cNvSpPr>
            <a:spLocks noGrp="1"/>
          </p:cNvSpPr>
          <p:nvPr>
            <p:ph type="body" sz="quarter" idx="13"/>
          </p:nvPr>
        </p:nvSpPr>
        <p:spPr>
          <a:xfrm>
            <a:off x="304800" y="381000"/>
            <a:ext cx="8077200" cy="533400"/>
          </a:xfrm>
        </p:spPr>
        <p:txBody>
          <a:bodyPr>
            <a:noAutofit/>
          </a:bodyPr>
          <a:lstStyle/>
          <a:p>
            <a:r>
              <a:rPr lang="en-US" cap="small" dirty="0" smtClean="0"/>
              <a:t>Regional Grantmakers</a:t>
            </a:r>
            <a:endParaRPr lang="en-US" cap="small" dirty="0"/>
          </a:p>
        </p:txBody>
      </p:sp>
    </p:spTree>
    <p:extLst>
      <p:ext uri="{BB962C8B-B14F-4D97-AF65-F5344CB8AC3E}">
        <p14:creationId xmlns:p14="http://schemas.microsoft.com/office/powerpoint/2010/main" val="343334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ocialventurepartners.org/wp-content/uploads/2013/05/WhatWeDo-LandingP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5246" r="11137"/>
          <a:stretch/>
        </p:blipFill>
        <p:spPr bwMode="auto">
          <a:xfrm>
            <a:off x="294968" y="952927"/>
            <a:ext cx="8096864" cy="54452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4968" y="952926"/>
            <a:ext cx="8087032" cy="5905074"/>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457200" y="609600"/>
            <a:ext cx="8077200" cy="5943600"/>
          </a:xfrm>
        </p:spPr>
        <p:txBody>
          <a:bodyPr>
            <a:noAutofit/>
          </a:bodyPr>
          <a:lstStyle/>
          <a:p>
            <a:endParaRPr lang="en-US" sz="2200" b="1" dirty="0" smtClean="0"/>
          </a:p>
          <a:p>
            <a:r>
              <a:rPr lang="en-US" b="1" dirty="0"/>
              <a:t>The </a:t>
            </a:r>
            <a:r>
              <a:rPr lang="en-US" b="1" dirty="0" smtClean="0"/>
              <a:t>Surdna Foundation</a:t>
            </a:r>
          </a:p>
          <a:p>
            <a:r>
              <a:rPr lang="en-US" sz="2200" dirty="0" smtClean="0"/>
              <a:t>	Awards between $25,000 and $600,000</a:t>
            </a:r>
          </a:p>
          <a:p>
            <a:pPr marL="0" lvl="1" indent="0"/>
            <a:r>
              <a:rPr lang="en-US" sz="2200" dirty="0" smtClean="0"/>
              <a:t>	Interest: Education</a:t>
            </a:r>
            <a:r>
              <a:rPr lang="en-US" sz="2200" dirty="0"/>
              <a:t>, Sustainability, Capacity Building </a:t>
            </a:r>
          </a:p>
          <a:p>
            <a:pPr marL="0" lvl="1" indent="0"/>
            <a:r>
              <a:rPr lang="en-US" sz="2200" dirty="0" smtClean="0"/>
              <a:t>	Projects</a:t>
            </a:r>
            <a:r>
              <a:rPr lang="en-US" sz="2200" dirty="0"/>
              <a:t>: whole organization start-up </a:t>
            </a:r>
            <a:r>
              <a:rPr lang="en-US" sz="2200" dirty="0" smtClean="0"/>
              <a:t>funding (Eco Districts)</a:t>
            </a:r>
            <a:endParaRPr lang="en-US" sz="1000" dirty="0"/>
          </a:p>
          <a:p>
            <a:pPr lvl="1"/>
            <a:endParaRPr lang="en-US" sz="1000" dirty="0"/>
          </a:p>
          <a:p>
            <a:pPr indent="-285750"/>
            <a:r>
              <a:rPr lang="en-US" b="1" dirty="0"/>
              <a:t>Park Foundation </a:t>
            </a:r>
          </a:p>
          <a:p>
            <a:pPr indent="-285750"/>
            <a:r>
              <a:rPr lang="en-US" sz="2200" dirty="0" smtClean="0"/>
              <a:t>	Awards between</a:t>
            </a:r>
            <a:endParaRPr lang="en-US" sz="2200" b="1" dirty="0" smtClean="0"/>
          </a:p>
          <a:p>
            <a:pPr indent="-285750"/>
            <a:r>
              <a:rPr lang="en-US" sz="2200" dirty="0" smtClean="0"/>
              <a:t>	Interest: Education, STEM, environmental leadership, youth</a:t>
            </a:r>
            <a:endParaRPr lang="en-US" sz="2200" b="1" dirty="0" smtClean="0"/>
          </a:p>
          <a:p>
            <a:pPr marL="0" lvl="1" indent="0"/>
            <a:r>
              <a:rPr lang="en-US" sz="2200" dirty="0" smtClean="0"/>
              <a:t>	Projects</a:t>
            </a:r>
            <a:r>
              <a:rPr lang="en-US" sz="2200" dirty="0"/>
              <a:t>: Education partnership, Curriculum, Youth </a:t>
            </a:r>
            <a:r>
              <a:rPr lang="en-US" sz="2200" dirty="0" smtClean="0"/>
              <a:t>Network</a:t>
            </a:r>
            <a:endParaRPr lang="en-US" sz="1000" dirty="0" smtClean="0"/>
          </a:p>
          <a:p>
            <a:pPr marL="0" lvl="1" indent="0"/>
            <a:endParaRPr lang="en-US" sz="1000" dirty="0"/>
          </a:p>
          <a:p>
            <a:pPr indent="-285750"/>
            <a:r>
              <a:rPr lang="en-US" b="1" dirty="0" smtClean="0"/>
              <a:t>Kresge </a:t>
            </a:r>
            <a:r>
              <a:rPr lang="en-US" b="1" dirty="0"/>
              <a:t>Foundation </a:t>
            </a:r>
            <a:endParaRPr lang="en-US" b="1" dirty="0" smtClean="0"/>
          </a:p>
          <a:p>
            <a:pPr indent="-285750"/>
            <a:r>
              <a:rPr lang="en-US" sz="2200" b="1" dirty="0"/>
              <a:t>	</a:t>
            </a:r>
            <a:r>
              <a:rPr lang="en-US" sz="2200" dirty="0" smtClean="0"/>
              <a:t>Awards between:</a:t>
            </a:r>
            <a:endParaRPr lang="en-US" sz="2200" dirty="0"/>
          </a:p>
          <a:p>
            <a:pPr indent="-285750"/>
            <a:r>
              <a:rPr lang="en-US" sz="2200" dirty="0" smtClean="0"/>
              <a:t>	Interest: Emerging </a:t>
            </a:r>
            <a:r>
              <a:rPr lang="en-US" sz="2200" dirty="0"/>
              <a:t>/ innovative social programs, </a:t>
            </a:r>
            <a:r>
              <a:rPr lang="en-US" sz="2200" dirty="0" smtClean="0"/>
              <a:t>resilience</a:t>
            </a:r>
          </a:p>
          <a:p>
            <a:pPr marL="0" lvl="1" indent="0"/>
            <a:r>
              <a:rPr lang="en-US" sz="2200" dirty="0"/>
              <a:t>	</a:t>
            </a:r>
            <a:r>
              <a:rPr lang="en-US" sz="2200" dirty="0" smtClean="0"/>
              <a:t>Projects: </a:t>
            </a:r>
            <a:r>
              <a:rPr lang="en-US" sz="2200" dirty="0"/>
              <a:t>Formal &amp; </a:t>
            </a:r>
            <a:r>
              <a:rPr lang="en-US" sz="2200" dirty="0" smtClean="0"/>
              <a:t>informal education, Network</a:t>
            </a:r>
            <a:r>
              <a:rPr lang="en-US" sz="2200" dirty="0"/>
              <a:t>, Asset Map</a:t>
            </a:r>
          </a:p>
          <a:p>
            <a:pPr indent="-285750"/>
            <a:endParaRPr lang="en-US" sz="2200" dirty="0"/>
          </a:p>
          <a:p>
            <a:endParaRPr lang="en-US" sz="2200" dirty="0"/>
          </a:p>
          <a:p>
            <a:r>
              <a:rPr lang="en-US" sz="2200" dirty="0" smtClean="0"/>
              <a:t> </a:t>
            </a:r>
            <a:endParaRPr lang="en-US" sz="2200" dirty="0"/>
          </a:p>
        </p:txBody>
      </p:sp>
      <p:sp>
        <p:nvSpPr>
          <p:cNvPr id="3" name="Text Placeholder 2"/>
          <p:cNvSpPr>
            <a:spLocks noGrp="1"/>
          </p:cNvSpPr>
          <p:nvPr>
            <p:ph type="body" sz="quarter" idx="13"/>
          </p:nvPr>
        </p:nvSpPr>
        <p:spPr>
          <a:xfrm>
            <a:off x="304800" y="381000"/>
            <a:ext cx="8077200" cy="533400"/>
          </a:xfrm>
        </p:spPr>
        <p:txBody>
          <a:bodyPr>
            <a:noAutofit/>
          </a:bodyPr>
          <a:lstStyle/>
          <a:p>
            <a:r>
              <a:rPr lang="en-US" cap="small" dirty="0" smtClean="0"/>
              <a:t>Suggested Grantmakers</a:t>
            </a:r>
            <a:endParaRPr lang="en-US" cap="small" dirty="0"/>
          </a:p>
        </p:txBody>
      </p:sp>
    </p:spTree>
    <p:extLst>
      <p:ext uri="{BB962C8B-B14F-4D97-AF65-F5344CB8AC3E}">
        <p14:creationId xmlns:p14="http://schemas.microsoft.com/office/powerpoint/2010/main" val="361136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2.onsugar.com/files/2012/10/43/3/192/1922441/e0acff1dfd738454_shutterstock_93261814.preview.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00" t="4359" r="17091" b="5177"/>
          <a:stretch/>
        </p:blipFill>
        <p:spPr bwMode="auto">
          <a:xfrm>
            <a:off x="5208035" y="2438027"/>
            <a:ext cx="3210408" cy="28963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cap="small" dirty="0" smtClean="0"/>
              <a:t>Partner Fees</a:t>
            </a:r>
            <a:endParaRPr lang="en-US" cap="small" dirty="0"/>
          </a:p>
        </p:txBody>
      </p:sp>
      <p:sp>
        <p:nvSpPr>
          <p:cNvPr id="4" name="Content Placeholder 3"/>
          <p:cNvSpPr>
            <a:spLocks noGrp="1"/>
          </p:cNvSpPr>
          <p:nvPr>
            <p:ph sz="quarter" idx="15"/>
          </p:nvPr>
        </p:nvSpPr>
        <p:spPr>
          <a:xfrm>
            <a:off x="304800" y="1066800"/>
            <a:ext cx="8077200" cy="5638800"/>
          </a:xfrm>
        </p:spPr>
        <p:txBody>
          <a:bodyPr>
            <a:normAutofit fontScale="92500" lnSpcReduction="10000"/>
          </a:bodyPr>
          <a:lstStyle/>
          <a:p>
            <a:r>
              <a:rPr lang="en-US" dirty="0" smtClean="0">
                <a:solidFill>
                  <a:schemeClr val="tx1">
                    <a:lumMod val="65000"/>
                    <a:lumOff val="35000"/>
                  </a:schemeClr>
                </a:solidFill>
              </a:rPr>
              <a:t>Purpose: provide a base of support for operations and staff</a:t>
            </a:r>
          </a:p>
          <a:p>
            <a:r>
              <a:rPr lang="en-US" b="1" dirty="0" smtClean="0">
                <a:solidFill>
                  <a:schemeClr val="tx1">
                    <a:lumMod val="65000"/>
                    <a:lumOff val="35000"/>
                  </a:schemeClr>
                </a:solidFill>
              </a:rPr>
              <a:t>Goal:  $20,000 to 30,000 in year 1</a:t>
            </a:r>
          </a:p>
          <a:p>
            <a:r>
              <a:rPr lang="en-US" dirty="0">
                <a:solidFill>
                  <a:schemeClr val="tx1">
                    <a:lumMod val="65000"/>
                    <a:lumOff val="35000"/>
                  </a:schemeClr>
                </a:solidFill>
              </a:rPr>
              <a:t>	</a:t>
            </a:r>
            <a:r>
              <a:rPr lang="en-US" dirty="0" smtClean="0">
                <a:solidFill>
                  <a:schemeClr val="tx1">
                    <a:lumMod val="65000"/>
                    <a:lumOff val="35000"/>
                  </a:schemeClr>
                </a:solidFill>
              </a:rPr>
              <a:t>10-20% of operations budget thereafter</a:t>
            </a:r>
            <a:endParaRPr lang="en-US" b="1" dirty="0" smtClean="0">
              <a:solidFill>
                <a:schemeClr val="tx1">
                  <a:lumMod val="65000"/>
                  <a:lumOff val="35000"/>
                </a:schemeClr>
              </a:solidFill>
            </a:endParaRPr>
          </a:p>
          <a:p>
            <a:endParaRPr lang="en-US" b="1" dirty="0">
              <a:solidFill>
                <a:schemeClr val="accent6">
                  <a:lumMod val="75000"/>
                </a:schemeClr>
              </a:solidFill>
            </a:endParaRPr>
          </a:p>
          <a:p>
            <a:r>
              <a:rPr lang="en-US" b="1" dirty="0" smtClean="0">
                <a:solidFill>
                  <a:schemeClr val="accent6">
                    <a:lumMod val="75000"/>
                  </a:schemeClr>
                </a:solidFill>
              </a:rPr>
              <a:t>Levels:</a:t>
            </a:r>
          </a:p>
          <a:p>
            <a:pPr lvl="1"/>
            <a:r>
              <a:rPr lang="en-US" dirty="0" smtClean="0">
                <a:solidFill>
                  <a:schemeClr val="accent6">
                    <a:lumMod val="75000"/>
                  </a:schemeClr>
                </a:solidFill>
              </a:rPr>
              <a:t>Individual  $30  </a:t>
            </a:r>
            <a:r>
              <a:rPr lang="en-US" dirty="0" smtClean="0">
                <a:solidFill>
                  <a:schemeClr val="accent6">
                    <a:lumMod val="75000"/>
                  </a:schemeClr>
                </a:solidFill>
              </a:rPr>
              <a:t>($15 student)</a:t>
            </a:r>
          </a:p>
          <a:p>
            <a:r>
              <a:rPr lang="en-US" dirty="0">
                <a:solidFill>
                  <a:schemeClr val="accent6">
                    <a:lumMod val="75000"/>
                  </a:schemeClr>
                </a:solidFill>
              </a:rPr>
              <a:t>  </a:t>
            </a:r>
            <a:r>
              <a:rPr lang="en-US" dirty="0" smtClean="0">
                <a:solidFill>
                  <a:schemeClr val="accent6">
                    <a:lumMod val="75000"/>
                  </a:schemeClr>
                </a:solidFill>
              </a:rPr>
              <a:t>      Partners </a:t>
            </a:r>
            <a:r>
              <a:rPr lang="en-US" dirty="0" smtClean="0">
                <a:solidFill>
                  <a:schemeClr val="accent6">
                    <a:lumMod val="75000"/>
                  </a:schemeClr>
                </a:solidFill>
              </a:rPr>
              <a:t> $</a:t>
            </a:r>
            <a:r>
              <a:rPr lang="en-US" dirty="0" smtClean="0">
                <a:solidFill>
                  <a:schemeClr val="accent6">
                    <a:lumMod val="75000"/>
                  </a:schemeClr>
                </a:solidFill>
              </a:rPr>
              <a:t>50 and up</a:t>
            </a:r>
            <a:endParaRPr lang="en-US" dirty="0">
              <a:solidFill>
                <a:schemeClr val="accent6">
                  <a:lumMod val="75000"/>
                </a:schemeClr>
              </a:solidFill>
            </a:endParaRPr>
          </a:p>
          <a:p>
            <a:r>
              <a:rPr lang="en-US" dirty="0">
                <a:solidFill>
                  <a:schemeClr val="accent6">
                    <a:lumMod val="75000"/>
                  </a:schemeClr>
                </a:solidFill>
              </a:rPr>
              <a:t> </a:t>
            </a:r>
            <a:r>
              <a:rPr lang="en-US" dirty="0" smtClean="0">
                <a:solidFill>
                  <a:schemeClr val="accent6">
                    <a:lumMod val="75000"/>
                  </a:schemeClr>
                </a:solidFill>
              </a:rPr>
              <a:t>       Institutions </a:t>
            </a:r>
            <a:r>
              <a:rPr lang="en-US" dirty="0" smtClean="0">
                <a:solidFill>
                  <a:schemeClr val="accent6">
                    <a:lumMod val="75000"/>
                  </a:schemeClr>
                </a:solidFill>
              </a:rPr>
              <a:t> $2000 </a:t>
            </a:r>
            <a:r>
              <a:rPr lang="en-US" dirty="0" smtClean="0">
                <a:solidFill>
                  <a:schemeClr val="accent6">
                    <a:lumMod val="75000"/>
                  </a:schemeClr>
                </a:solidFill>
              </a:rPr>
              <a:t>to 5000 </a:t>
            </a:r>
          </a:p>
          <a:p>
            <a:endParaRPr lang="en-US" dirty="0" smtClean="0">
              <a:solidFill>
                <a:schemeClr val="accent6">
                  <a:lumMod val="75000"/>
                </a:schemeClr>
              </a:solidFill>
            </a:endParaRPr>
          </a:p>
          <a:p>
            <a:r>
              <a:rPr lang="en-US" b="1" dirty="0" smtClean="0">
                <a:solidFill>
                  <a:schemeClr val="tx1">
                    <a:lumMod val="65000"/>
                    <a:lumOff val="35000"/>
                  </a:schemeClr>
                </a:solidFill>
              </a:rPr>
              <a:t>Key Assumptions:  </a:t>
            </a:r>
            <a:endParaRPr lang="en-US" b="1" dirty="0" smtClean="0">
              <a:solidFill>
                <a:schemeClr val="tx1">
                  <a:lumMod val="65000"/>
                  <a:lumOff val="35000"/>
                </a:schemeClr>
              </a:solidFill>
            </a:endParaRPr>
          </a:p>
          <a:p>
            <a:pPr marL="1085850" lvl="1" indent="-342900">
              <a:buFont typeface="Arial" panose="020B0604020202020204" pitchFamily="34" charset="0"/>
              <a:buChar char="•"/>
            </a:pPr>
            <a:r>
              <a:rPr lang="en-US" b="1" dirty="0" smtClean="0">
                <a:solidFill>
                  <a:schemeClr val="tx1">
                    <a:lumMod val="65000"/>
                    <a:lumOff val="35000"/>
                  </a:schemeClr>
                </a:solidFill>
              </a:rPr>
              <a:t>F</a:t>
            </a:r>
            <a:r>
              <a:rPr lang="en-US" b="1" dirty="0" smtClean="0">
                <a:solidFill>
                  <a:schemeClr val="tx1">
                    <a:lumMod val="65000"/>
                    <a:lumOff val="35000"/>
                  </a:schemeClr>
                </a:solidFill>
              </a:rPr>
              <a:t>ees </a:t>
            </a:r>
            <a:r>
              <a:rPr lang="en-US" b="1" dirty="0" smtClean="0">
                <a:solidFill>
                  <a:schemeClr val="tx1">
                    <a:lumMod val="65000"/>
                    <a:lumOff val="35000"/>
                  </a:schemeClr>
                </a:solidFill>
              </a:rPr>
              <a:t>are scalable</a:t>
            </a:r>
          </a:p>
          <a:p>
            <a:pPr marL="1085850" lvl="1" indent="-342900">
              <a:buFont typeface="Arial" panose="020B0604020202020204" pitchFamily="34" charset="0"/>
              <a:buChar char="•"/>
            </a:pPr>
            <a:r>
              <a:rPr lang="en-US" b="1" dirty="0" smtClean="0">
                <a:solidFill>
                  <a:schemeClr val="tx1">
                    <a:lumMod val="65000"/>
                    <a:lumOff val="35000"/>
                  </a:schemeClr>
                </a:solidFill>
              </a:rPr>
              <a:t>Higher </a:t>
            </a:r>
            <a:r>
              <a:rPr lang="en-US" b="1" dirty="0" smtClean="0">
                <a:solidFill>
                  <a:schemeClr val="tx1">
                    <a:lumMod val="65000"/>
                    <a:lumOff val="35000"/>
                  </a:schemeClr>
                </a:solidFill>
              </a:rPr>
              <a:t>sponsorship encouraged</a:t>
            </a:r>
          </a:p>
          <a:p>
            <a:pPr marL="1085850" lvl="1" indent="-342900">
              <a:buFont typeface="Arial" panose="020B0604020202020204" pitchFamily="34" charset="0"/>
              <a:buChar char="•"/>
            </a:pPr>
            <a:r>
              <a:rPr lang="en-US" dirty="0" smtClean="0">
                <a:solidFill>
                  <a:schemeClr val="tx1">
                    <a:lumMod val="65000"/>
                    <a:lumOff val="35000"/>
                  </a:schemeClr>
                </a:solidFill>
              </a:rPr>
              <a:t>P</a:t>
            </a:r>
            <a:r>
              <a:rPr lang="en-US" dirty="0" smtClean="0">
                <a:solidFill>
                  <a:schemeClr val="tx1">
                    <a:lumMod val="65000"/>
                    <a:lumOff val="35000"/>
                  </a:schemeClr>
                </a:solidFill>
              </a:rPr>
              <a:t>artners </a:t>
            </a:r>
            <a:r>
              <a:rPr lang="en-US" dirty="0">
                <a:solidFill>
                  <a:schemeClr val="tx1">
                    <a:lumMod val="65000"/>
                    <a:lumOff val="35000"/>
                  </a:schemeClr>
                </a:solidFill>
              </a:rPr>
              <a:t>will not be </a:t>
            </a:r>
            <a:r>
              <a:rPr lang="en-US" dirty="0" smtClean="0">
                <a:solidFill>
                  <a:schemeClr val="tx1">
                    <a:lumMod val="65000"/>
                    <a:lumOff val="35000"/>
                  </a:schemeClr>
                </a:solidFill>
              </a:rPr>
              <a:t>excluded </a:t>
            </a:r>
            <a:r>
              <a:rPr lang="en-US" dirty="0" smtClean="0">
                <a:solidFill>
                  <a:schemeClr val="tx1">
                    <a:lumMod val="65000"/>
                    <a:lumOff val="35000"/>
                  </a:schemeClr>
                </a:solidFill>
              </a:rPr>
              <a:t>due </a:t>
            </a:r>
            <a:r>
              <a:rPr lang="en-US" dirty="0">
                <a:solidFill>
                  <a:schemeClr val="tx1">
                    <a:lumMod val="65000"/>
                    <a:lumOff val="35000"/>
                  </a:schemeClr>
                </a:solidFill>
              </a:rPr>
              <a:t>to inability to </a:t>
            </a:r>
            <a:r>
              <a:rPr lang="en-US" dirty="0" smtClean="0">
                <a:solidFill>
                  <a:schemeClr val="tx1">
                    <a:lumMod val="65000"/>
                    <a:lumOff val="35000"/>
                  </a:schemeClr>
                </a:solidFill>
              </a:rPr>
              <a:t>pay</a:t>
            </a:r>
          </a:p>
          <a:p>
            <a:pPr marL="1085850" lvl="1" indent="-342900">
              <a:buFont typeface="Arial" panose="020B0604020202020204" pitchFamily="34" charset="0"/>
              <a:buChar char="•"/>
            </a:pPr>
            <a:r>
              <a:rPr lang="en-US" dirty="0" smtClean="0">
                <a:solidFill>
                  <a:schemeClr val="tx1">
                    <a:lumMod val="65000"/>
                    <a:lumOff val="35000"/>
                  </a:schemeClr>
                </a:solidFill>
              </a:rPr>
              <a:t>Partnership exchanges available</a:t>
            </a:r>
            <a:endParaRPr lang="en-US" dirty="0">
              <a:solidFill>
                <a:schemeClr val="tx1">
                  <a:lumMod val="65000"/>
                  <a:lumOff val="35000"/>
                </a:schemeClr>
              </a:solidFill>
            </a:endParaRPr>
          </a:p>
          <a:p>
            <a:endParaRPr lang="en-US" dirty="0">
              <a:solidFill>
                <a:schemeClr val="accent6">
                  <a:lumMod val="75000"/>
                </a:schemeClr>
              </a:solidFill>
            </a:endParaRPr>
          </a:p>
          <a:p>
            <a:endParaRPr lang="en-US" dirty="0" smtClean="0">
              <a:solidFill>
                <a:schemeClr val="accent6">
                  <a:lumMod val="75000"/>
                </a:schemeClr>
              </a:solidFill>
            </a:endParaRPr>
          </a:p>
          <a:p>
            <a:endParaRPr lang="en-US" dirty="0">
              <a:solidFill>
                <a:schemeClr val="accent6">
                  <a:lumMod val="75000"/>
                </a:schemeClr>
              </a:solidFill>
            </a:endParaRPr>
          </a:p>
        </p:txBody>
      </p:sp>
    </p:spTree>
    <p:extLst>
      <p:ext uri="{BB962C8B-B14F-4D97-AF65-F5344CB8AC3E}">
        <p14:creationId xmlns:p14="http://schemas.microsoft.com/office/powerpoint/2010/main" val="2995525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a:xfrm>
            <a:off x="304800" y="344557"/>
            <a:ext cx="8077200" cy="609600"/>
          </a:xfrm>
        </p:spPr>
        <p:txBody>
          <a:bodyPr/>
          <a:lstStyle/>
          <a:p>
            <a:pPr algn="ctr"/>
            <a:r>
              <a:rPr lang="en-US" cap="small" dirty="0" smtClean="0"/>
              <a:t>Development: What </a:t>
            </a:r>
            <a:r>
              <a:rPr lang="en-US" cap="small" dirty="0"/>
              <a:t>is the ROI?</a:t>
            </a:r>
          </a:p>
        </p:txBody>
      </p:sp>
      <p:graphicFrame>
        <p:nvGraphicFramePr>
          <p:cNvPr id="5" name="Table 4"/>
          <p:cNvGraphicFramePr>
            <a:graphicFrameLocks noGrp="1"/>
          </p:cNvGraphicFramePr>
          <p:nvPr>
            <p:extLst>
              <p:ext uri="{D42A27DB-BD31-4B8C-83A1-F6EECF244321}">
                <p14:modId xmlns:p14="http://schemas.microsoft.com/office/powerpoint/2010/main" val="3733170263"/>
              </p:ext>
            </p:extLst>
          </p:nvPr>
        </p:nvGraphicFramePr>
        <p:xfrm>
          <a:off x="304800" y="1143000"/>
          <a:ext cx="8001004" cy="5044440"/>
        </p:xfrm>
        <a:graphic>
          <a:graphicData uri="http://schemas.openxmlformats.org/drawingml/2006/table">
            <a:tbl>
              <a:tblPr firstRow="1" bandRow="1">
                <a:tableStyleId>{1E171933-4619-4E11-9A3F-F7608DF75F80}</a:tableStyleId>
              </a:tblPr>
              <a:tblGrid>
                <a:gridCol w="1828800"/>
                <a:gridCol w="2438400"/>
                <a:gridCol w="990600"/>
                <a:gridCol w="1143000"/>
                <a:gridCol w="1600204"/>
              </a:tblGrid>
              <a:tr h="685800">
                <a:tc>
                  <a:txBody>
                    <a:bodyPr/>
                    <a:lstStyle/>
                    <a:p>
                      <a:r>
                        <a:rPr lang="en-US" sz="2400" dirty="0" smtClean="0"/>
                        <a:t>Description</a:t>
                      </a: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Effort</a:t>
                      </a:r>
                      <a:endParaRPr lang="en-US" sz="2400" dirty="0" smtClean="0"/>
                    </a:p>
                  </a:txBody>
                  <a:tcPr anchor="ctr"/>
                </a:tc>
                <a:tc>
                  <a:txBody>
                    <a:bodyPr/>
                    <a:lstStyle/>
                    <a:p>
                      <a:r>
                        <a:rPr lang="en-US" sz="1800" dirty="0" smtClean="0"/>
                        <a:t>Hours/ Cost</a:t>
                      </a:r>
                      <a:endParaRPr lang="en-US" sz="1800" dirty="0"/>
                    </a:p>
                  </a:txBody>
                  <a:tcPr anchor="ctr"/>
                </a:tc>
                <a:tc>
                  <a:txBody>
                    <a:bodyPr/>
                    <a:lstStyle/>
                    <a:p>
                      <a:r>
                        <a:rPr lang="en-US" sz="1600" dirty="0" smtClean="0"/>
                        <a:t>Projects/ Operations</a:t>
                      </a:r>
                      <a:endParaRPr lang="en-US" sz="1600" dirty="0"/>
                    </a:p>
                  </a:txBody>
                  <a:tcPr anchor="ctr"/>
                </a:tc>
                <a:tc>
                  <a:txBody>
                    <a:bodyPr/>
                    <a:lstStyle/>
                    <a:p>
                      <a:r>
                        <a:rPr lang="en-US" sz="2400" dirty="0" smtClean="0"/>
                        <a:t>Return</a:t>
                      </a:r>
                      <a:endParaRPr lang="en-US" sz="2400" dirty="0"/>
                    </a:p>
                  </a:txBody>
                  <a:tcPr anchor="ctr"/>
                </a:tc>
              </a:tr>
              <a:tr h="812800">
                <a:tc>
                  <a:txBody>
                    <a:bodyPr/>
                    <a:lstStyle/>
                    <a:p>
                      <a:r>
                        <a:rPr lang="en-US" sz="2000" dirty="0" smtClean="0"/>
                        <a:t>Non-Profit &amp;</a:t>
                      </a:r>
                      <a:r>
                        <a:rPr lang="en-US" sz="2000" baseline="0" dirty="0" smtClean="0"/>
                        <a:t> Individual Fees</a:t>
                      </a:r>
                      <a:endParaRPr lang="en-US" sz="2000" dirty="0"/>
                    </a:p>
                  </a:txBody>
                  <a:tcPr/>
                </a:tc>
                <a:tc>
                  <a:txBody>
                    <a:bodyPr/>
                    <a:lstStyle/>
                    <a:p>
                      <a:r>
                        <a:rPr lang="en-US" sz="2000" dirty="0" smtClean="0"/>
                        <a:t>Targeted</a:t>
                      </a:r>
                      <a:r>
                        <a:rPr lang="en-US" sz="2000" baseline="0" dirty="0" smtClean="0"/>
                        <a:t> communications</a:t>
                      </a:r>
                      <a:endParaRPr lang="en-US" sz="2000" dirty="0"/>
                    </a:p>
                  </a:txBody>
                  <a:tcPr/>
                </a:tc>
                <a:tc>
                  <a:txBody>
                    <a:bodyPr/>
                    <a:lstStyle/>
                    <a:p>
                      <a:pPr algn="ctr"/>
                      <a:r>
                        <a:rPr lang="en-US" sz="2000" dirty="0" smtClean="0"/>
                        <a:t>66</a:t>
                      </a:r>
                      <a:r>
                        <a:rPr lang="en-US" sz="2000" baseline="0" dirty="0" smtClean="0"/>
                        <a:t> hours</a:t>
                      </a:r>
                    </a:p>
                    <a:p>
                      <a:pPr algn="ctr"/>
                      <a:r>
                        <a:rPr lang="en-US" sz="2000" dirty="0" smtClean="0"/>
                        <a:t>$240</a:t>
                      </a:r>
                      <a:endParaRPr lang="en-US" sz="2000" dirty="0"/>
                    </a:p>
                  </a:txBody>
                  <a:tcPr/>
                </a:tc>
                <a:tc>
                  <a:txBody>
                    <a:bodyPr/>
                    <a:lstStyle/>
                    <a:p>
                      <a:pPr algn="ctr"/>
                      <a:r>
                        <a:rPr lang="en-US" sz="2000" dirty="0" smtClean="0"/>
                        <a:t>O</a:t>
                      </a:r>
                      <a:endParaRPr lang="en-US" sz="2000" dirty="0"/>
                    </a:p>
                  </a:txBody>
                  <a:tcPr/>
                </a:tc>
                <a:tc>
                  <a:txBody>
                    <a:bodyPr/>
                    <a:lstStyle/>
                    <a:p>
                      <a:r>
                        <a:rPr lang="en-US" sz="2000" dirty="0" smtClean="0"/>
                        <a:t>30% Yield= </a:t>
                      </a:r>
                    </a:p>
                    <a:p>
                      <a:r>
                        <a:rPr lang="en-US" sz="2000" dirty="0" smtClean="0"/>
                        <a:t>$1000-3000</a:t>
                      </a:r>
                      <a:endParaRPr lang="en-US" sz="2000" dirty="0"/>
                    </a:p>
                  </a:txBody>
                  <a:tcPr/>
                </a:tc>
              </a:tr>
              <a:tr h="812800">
                <a:tc>
                  <a:txBody>
                    <a:bodyPr/>
                    <a:lstStyle/>
                    <a:p>
                      <a:r>
                        <a:rPr lang="en-US" sz="2000" dirty="0" smtClean="0"/>
                        <a:t>Organizational</a:t>
                      </a:r>
                      <a:r>
                        <a:rPr lang="en-US" sz="2000" baseline="0" dirty="0" smtClean="0"/>
                        <a:t> fees</a:t>
                      </a:r>
                      <a:endParaRPr lang="en-US" sz="2000" dirty="0"/>
                    </a:p>
                  </a:txBody>
                  <a:tcPr/>
                </a:tc>
                <a:tc>
                  <a:txBody>
                    <a:bodyPr/>
                    <a:lstStyle/>
                    <a:p>
                      <a:r>
                        <a:rPr lang="en-US" sz="2000" dirty="0" smtClean="0"/>
                        <a:t>Meetings, value presentation, face to face</a:t>
                      </a:r>
                      <a:r>
                        <a:rPr lang="en-US" sz="2000" baseline="0" dirty="0" smtClean="0"/>
                        <a:t> ask</a:t>
                      </a:r>
                      <a:endParaRPr lang="en-US" sz="2000" dirty="0"/>
                    </a:p>
                  </a:txBody>
                  <a:tcPr/>
                </a:tc>
                <a:tc>
                  <a:txBody>
                    <a:bodyPr/>
                    <a:lstStyle/>
                    <a:p>
                      <a:pPr marL="0" indent="0" algn="ctr">
                        <a:buNone/>
                      </a:pPr>
                      <a:r>
                        <a:rPr lang="en-US" sz="2000" dirty="0" smtClean="0"/>
                        <a:t>30</a:t>
                      </a:r>
                      <a:r>
                        <a:rPr lang="en-US" sz="2000" baseline="0" dirty="0" smtClean="0"/>
                        <a:t> h</a:t>
                      </a:r>
                      <a:r>
                        <a:rPr lang="en-US" sz="2000" dirty="0" smtClean="0"/>
                        <a:t>ours </a:t>
                      </a:r>
                    </a:p>
                    <a:p>
                      <a:pPr marL="0" indent="0" algn="ctr">
                        <a:buNone/>
                      </a:pPr>
                      <a:r>
                        <a:rPr lang="en-US" sz="2000" dirty="0" smtClean="0"/>
                        <a:t>$2035</a:t>
                      </a:r>
                    </a:p>
                    <a:p>
                      <a:pPr marL="457200" indent="-457200" algn="ctr">
                        <a:buAutoNum type="arabicPlain" startAt="20"/>
                      </a:pPr>
                      <a:endParaRPr lang="en-US" sz="2000" dirty="0"/>
                    </a:p>
                  </a:txBody>
                  <a:tcPr/>
                </a:tc>
                <a:tc>
                  <a:txBody>
                    <a:bodyPr/>
                    <a:lstStyle/>
                    <a:p>
                      <a:pPr algn="ctr"/>
                      <a:r>
                        <a:rPr lang="en-US" sz="2000" dirty="0" smtClean="0"/>
                        <a:t>O,</a:t>
                      </a:r>
                      <a:r>
                        <a:rPr lang="en-US" sz="2000" baseline="0" dirty="0" smtClean="0"/>
                        <a:t> P</a:t>
                      </a:r>
                      <a:endParaRPr lang="en-US" sz="2000" dirty="0"/>
                    </a:p>
                  </a:txBody>
                  <a:tcPr/>
                </a:tc>
                <a:tc>
                  <a:txBody>
                    <a:bodyPr/>
                    <a:lstStyle/>
                    <a:p>
                      <a:r>
                        <a:rPr lang="en-US" sz="2000" dirty="0" smtClean="0"/>
                        <a:t>50% Yield=</a:t>
                      </a:r>
                      <a:r>
                        <a:rPr lang="en-US" sz="2000" baseline="0" dirty="0" smtClean="0"/>
                        <a:t> </a:t>
                      </a:r>
                    </a:p>
                    <a:p>
                      <a:r>
                        <a:rPr lang="en-US" sz="2000" baseline="0" dirty="0" smtClean="0"/>
                        <a:t>$20,000</a:t>
                      </a:r>
                      <a:endParaRPr lang="en-US" sz="2000" dirty="0"/>
                    </a:p>
                  </a:txBody>
                  <a:tcPr/>
                </a:tc>
              </a:tr>
              <a:tr h="812800">
                <a:tc>
                  <a:txBody>
                    <a:bodyPr/>
                    <a:lstStyle/>
                    <a:p>
                      <a:r>
                        <a:rPr lang="en-US" sz="2000" dirty="0" smtClean="0"/>
                        <a:t>Foundation</a:t>
                      </a:r>
                      <a:r>
                        <a:rPr lang="en-US" sz="2000" baseline="0" dirty="0" smtClean="0"/>
                        <a:t> Solicitation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Outreach, proposal writing high effort, lower thereafter</a:t>
                      </a:r>
                      <a:endParaRPr lang="en-US" sz="2000" dirty="0" smtClean="0"/>
                    </a:p>
                  </a:txBody>
                  <a:tcPr/>
                </a:tc>
                <a:tc>
                  <a:txBody>
                    <a:bodyPr/>
                    <a:lstStyle/>
                    <a:p>
                      <a:pPr algn="ctr"/>
                      <a:r>
                        <a:rPr lang="en-US" sz="2000" dirty="0" smtClean="0"/>
                        <a:t>440 hours </a:t>
                      </a:r>
                    </a:p>
                    <a:p>
                      <a:pPr algn="ctr"/>
                      <a:r>
                        <a:rPr lang="en-US" sz="2000" dirty="0" smtClean="0"/>
                        <a:t>$9370</a:t>
                      </a:r>
                      <a:endParaRPr lang="en-US" sz="2000" dirty="0"/>
                    </a:p>
                  </a:txBody>
                  <a:tcPr/>
                </a:tc>
                <a:tc>
                  <a:txBody>
                    <a:bodyPr/>
                    <a:lstStyle/>
                    <a:p>
                      <a:pPr algn="ctr"/>
                      <a:r>
                        <a:rPr lang="en-US" sz="2000" dirty="0" smtClean="0"/>
                        <a:t>O, P</a:t>
                      </a:r>
                      <a:endParaRPr lang="en-US" sz="2000" dirty="0"/>
                    </a:p>
                  </a:txBody>
                  <a:tcPr/>
                </a:tc>
                <a:tc>
                  <a:txBody>
                    <a:bodyPr/>
                    <a:lstStyle/>
                    <a:p>
                      <a:r>
                        <a:rPr lang="en-US" sz="2000" dirty="0" smtClean="0"/>
                        <a:t>Unknown</a:t>
                      </a:r>
                    </a:p>
                    <a:p>
                      <a:r>
                        <a:rPr lang="en-US" sz="2000" dirty="0" smtClean="0"/>
                        <a:t>Goal $150k </a:t>
                      </a:r>
                    </a:p>
                    <a:p>
                      <a:r>
                        <a:rPr lang="en-US" sz="2000" baseline="0" dirty="0" smtClean="0"/>
                        <a:t>in 1 year</a:t>
                      </a:r>
                      <a:endParaRPr lang="en-US" sz="2000" dirty="0"/>
                    </a:p>
                  </a:txBody>
                  <a:tcPr/>
                </a:tc>
              </a:tr>
              <a:tr h="1036320">
                <a:tc>
                  <a:txBody>
                    <a:bodyPr/>
                    <a:lstStyle/>
                    <a:p>
                      <a:r>
                        <a:rPr lang="en-US" sz="2000" dirty="0" smtClean="0"/>
                        <a:t>Private</a:t>
                      </a:r>
                      <a:r>
                        <a:rPr lang="en-US" sz="2000" baseline="0" dirty="0" smtClean="0"/>
                        <a:t> Sector Solicitation</a:t>
                      </a:r>
                      <a:endParaRPr lang="en-US" sz="2000" dirty="0"/>
                    </a:p>
                  </a:txBody>
                  <a:tcPr/>
                </a:tc>
                <a:tc>
                  <a:txBody>
                    <a:bodyPr/>
                    <a:lstStyle/>
                    <a:p>
                      <a:r>
                        <a:rPr lang="en-US" sz="2000" dirty="0" smtClean="0"/>
                        <a:t>Outreach</a:t>
                      </a:r>
                      <a:r>
                        <a:rPr lang="en-US" sz="2000" baseline="0" dirty="0" smtClean="0"/>
                        <a:t> and engagement, proposal writing </a:t>
                      </a:r>
                      <a:endParaRPr lang="en-US" sz="2000" dirty="0"/>
                    </a:p>
                  </a:txBody>
                  <a:tcPr/>
                </a:tc>
                <a:tc>
                  <a:txBody>
                    <a:bodyPr/>
                    <a:lstStyle/>
                    <a:p>
                      <a:pPr algn="ctr"/>
                      <a:r>
                        <a:rPr lang="en-US" sz="2000" dirty="0" smtClean="0"/>
                        <a:t>60 Hours</a:t>
                      </a:r>
                    </a:p>
                    <a:p>
                      <a:pPr algn="ctr"/>
                      <a:r>
                        <a:rPr lang="en-US" sz="2000" dirty="0" smtClean="0"/>
                        <a:t>$4071</a:t>
                      </a:r>
                      <a:endParaRPr lang="en-US" sz="2000" dirty="0"/>
                    </a:p>
                  </a:txBody>
                  <a:tcPr/>
                </a:tc>
                <a:tc>
                  <a:txBody>
                    <a:bodyPr/>
                    <a:lstStyle/>
                    <a:p>
                      <a:pPr algn="ctr"/>
                      <a:r>
                        <a:rPr lang="en-US" sz="2000" dirty="0" smtClean="0"/>
                        <a:t>P</a:t>
                      </a:r>
                      <a:endParaRPr lang="en-US" sz="2000" dirty="0"/>
                    </a:p>
                  </a:txBody>
                  <a:tcPr/>
                </a:tc>
                <a:tc>
                  <a:txBody>
                    <a:bodyPr/>
                    <a:lstStyle/>
                    <a:p>
                      <a:r>
                        <a:rPr lang="en-US" sz="2000" dirty="0" smtClean="0"/>
                        <a:t>Unknown</a:t>
                      </a:r>
                    </a:p>
                    <a:p>
                      <a:r>
                        <a:rPr lang="en-US" sz="2000" dirty="0" smtClean="0"/>
                        <a:t>Goal</a:t>
                      </a:r>
                      <a:r>
                        <a:rPr lang="en-US" sz="2000" baseline="0" dirty="0" smtClean="0"/>
                        <a:t> $50k</a:t>
                      </a:r>
                    </a:p>
                    <a:p>
                      <a:r>
                        <a:rPr lang="en-US" sz="2000" baseline="0" dirty="0" smtClean="0"/>
                        <a:t>In 1 year</a:t>
                      </a:r>
                      <a:endParaRPr lang="en-US" sz="2000" dirty="0"/>
                    </a:p>
                  </a:txBody>
                  <a:tcPr/>
                </a:tc>
              </a:tr>
            </a:tbl>
          </a:graphicData>
        </a:graphic>
      </p:graphicFrame>
    </p:spTree>
    <p:extLst>
      <p:ext uri="{BB962C8B-B14F-4D97-AF65-F5344CB8AC3E}">
        <p14:creationId xmlns:p14="http://schemas.microsoft.com/office/powerpoint/2010/main" val="95402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cap="small" dirty="0" smtClean="0"/>
              <a:t>Focus </a:t>
            </a:r>
            <a:endParaRPr lang="en-US" cap="small" dirty="0"/>
          </a:p>
        </p:txBody>
      </p:sp>
      <p:graphicFrame>
        <p:nvGraphicFramePr>
          <p:cNvPr id="8" name="Content Placeholder 7"/>
          <p:cNvGraphicFramePr>
            <a:graphicFrameLocks noGrp="1"/>
          </p:cNvGraphicFramePr>
          <p:nvPr>
            <p:ph sz="quarter" idx="15"/>
            <p:extLst>
              <p:ext uri="{D42A27DB-BD31-4B8C-83A1-F6EECF244321}">
                <p14:modId xmlns:p14="http://schemas.microsoft.com/office/powerpoint/2010/main" val="1642784451"/>
              </p:ext>
            </p:extLst>
          </p:nvPr>
        </p:nvGraphicFramePr>
        <p:xfrm>
          <a:off x="304800" y="9906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41555" y="4023479"/>
            <a:ext cx="7391400" cy="3139321"/>
          </a:xfrm>
          <a:prstGeom prst="rect">
            <a:avLst/>
          </a:prstGeom>
          <a:noFill/>
        </p:spPr>
        <p:txBody>
          <a:bodyPr wrap="square" rtlCol="0">
            <a:spAutoFit/>
          </a:bodyPr>
          <a:lstStyle/>
          <a:p>
            <a:endParaRPr lang="en-US" sz="2000" b="1" dirty="0" smtClean="0"/>
          </a:p>
          <a:p>
            <a:r>
              <a:rPr lang="en-US" sz="2800" b="1" dirty="0" smtClean="0"/>
              <a:t>Portland Social </a:t>
            </a:r>
            <a:r>
              <a:rPr lang="en-US" sz="2800" b="1" dirty="0"/>
              <a:t>Venture Partners</a:t>
            </a:r>
            <a:r>
              <a:rPr lang="en-US" sz="2800" dirty="0"/>
              <a:t>—consulting and donor matching services for nonprofits. Strong Interest in </a:t>
            </a:r>
            <a:r>
              <a:rPr lang="en-US" sz="2800" dirty="0" smtClean="0"/>
              <a:t>sustainability, </a:t>
            </a:r>
            <a:r>
              <a:rPr lang="en-US" sz="2800" dirty="0"/>
              <a:t>capacity building. </a:t>
            </a:r>
            <a:endParaRPr lang="en-US" sz="2800" dirty="0" smtClean="0"/>
          </a:p>
          <a:p>
            <a:endParaRPr lang="en-US" sz="2400" b="1" dirty="0"/>
          </a:p>
          <a:p>
            <a:r>
              <a:rPr lang="en-US" sz="2400" b="1" dirty="0" smtClean="0"/>
              <a:t>Funders </a:t>
            </a:r>
            <a:r>
              <a:rPr lang="en-US" sz="2400" b="1" dirty="0"/>
              <a:t>Network for Smart and Livable Communities</a:t>
            </a:r>
          </a:p>
          <a:p>
            <a:endParaRPr lang="en-US" sz="2800" dirty="0"/>
          </a:p>
          <a:p>
            <a:endParaRPr lang="en-US" dirty="0"/>
          </a:p>
        </p:txBody>
      </p:sp>
    </p:spTree>
    <p:extLst>
      <p:ext uri="{BB962C8B-B14F-4D97-AF65-F5344CB8AC3E}">
        <p14:creationId xmlns:p14="http://schemas.microsoft.com/office/powerpoint/2010/main" val="20010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cap="small" dirty="0" smtClean="0"/>
              <a:t>Support Models</a:t>
            </a:r>
            <a:endParaRPr lang="en-US" cap="small" dirty="0"/>
          </a:p>
        </p:txBody>
      </p:sp>
      <p:sp>
        <p:nvSpPr>
          <p:cNvPr id="9" name="Content Placeholder 8"/>
          <p:cNvSpPr>
            <a:spLocks noGrp="1"/>
          </p:cNvSpPr>
          <p:nvPr>
            <p:ph sz="quarter" idx="15"/>
          </p:nvPr>
        </p:nvSpPr>
        <p:spPr>
          <a:xfrm>
            <a:off x="304800" y="1066800"/>
            <a:ext cx="8077200" cy="5486400"/>
          </a:xfrm>
        </p:spPr>
        <p:txBody>
          <a:bodyPr>
            <a:normAutofit lnSpcReduction="10000"/>
          </a:bodyPr>
          <a:lstStyle/>
          <a:p>
            <a:r>
              <a:rPr lang="en-US" sz="2800" dirty="0" smtClean="0"/>
              <a:t>Model 1: Sponsored</a:t>
            </a:r>
            <a:r>
              <a:rPr lang="en-US" sz="2600" dirty="0" smtClean="0"/>
              <a:t> 	</a:t>
            </a:r>
          </a:p>
          <a:p>
            <a:pPr marL="1028700" lvl="1">
              <a:buFont typeface="Arial" panose="020B0604020202020204" pitchFamily="34" charset="0"/>
              <a:buChar char="•"/>
            </a:pPr>
            <a:r>
              <a:rPr lang="en-US" sz="2000" dirty="0" smtClean="0"/>
              <a:t>Government </a:t>
            </a:r>
            <a:r>
              <a:rPr lang="en-US" sz="2000" dirty="0"/>
              <a:t>or </a:t>
            </a:r>
            <a:r>
              <a:rPr lang="en-US" sz="2000" dirty="0" smtClean="0"/>
              <a:t>Institution sponsored. Nearly all RCEs’</a:t>
            </a:r>
          </a:p>
          <a:p>
            <a:pPr marL="1028700" lvl="1">
              <a:buFont typeface="Arial" panose="020B0604020202020204" pitchFamily="34" charset="0"/>
              <a:buChar char="•"/>
            </a:pPr>
            <a:r>
              <a:rPr lang="en-US" sz="2000" dirty="0" smtClean="0"/>
              <a:t>Stable support, </a:t>
            </a:r>
            <a:r>
              <a:rPr lang="en-US" sz="2000" dirty="0"/>
              <a:t>i</a:t>
            </a:r>
            <a:r>
              <a:rPr lang="en-US" sz="2000" dirty="0" smtClean="0"/>
              <a:t>mpact can be limited by org. culture</a:t>
            </a:r>
          </a:p>
          <a:p>
            <a:pPr marL="1085850" lvl="1" indent="-342900">
              <a:buFont typeface="Arial" panose="020B0604020202020204" pitchFamily="34" charset="0"/>
              <a:buChar char="•"/>
            </a:pPr>
            <a:r>
              <a:rPr lang="en-US" sz="2000" dirty="0" smtClean="0"/>
              <a:t>Fit: GPSEN has not found a viable institutional backer.</a:t>
            </a:r>
            <a:endParaRPr lang="en-US" sz="1000" dirty="0" smtClean="0"/>
          </a:p>
          <a:p>
            <a:endParaRPr lang="en-US" sz="1000" dirty="0" smtClean="0"/>
          </a:p>
          <a:p>
            <a:r>
              <a:rPr lang="en-US" sz="2800" dirty="0" smtClean="0"/>
              <a:t>Model 2</a:t>
            </a:r>
            <a:r>
              <a:rPr lang="en-US" sz="2800" dirty="0"/>
              <a:t>: </a:t>
            </a:r>
            <a:r>
              <a:rPr lang="en-US" sz="2800" dirty="0" smtClean="0"/>
              <a:t>Fee </a:t>
            </a:r>
            <a:r>
              <a:rPr lang="en-US" sz="2800" dirty="0"/>
              <a:t>for </a:t>
            </a:r>
            <a:r>
              <a:rPr lang="en-US" sz="2800" dirty="0" smtClean="0"/>
              <a:t>Service</a:t>
            </a:r>
            <a:endParaRPr lang="en-US" sz="2800" dirty="0"/>
          </a:p>
          <a:p>
            <a:pPr marL="1085850" lvl="1" indent="-342900">
              <a:buFont typeface="Arial" panose="020B0604020202020204" pitchFamily="34" charset="0"/>
              <a:buChar char="•"/>
            </a:pPr>
            <a:r>
              <a:rPr lang="en-US" sz="2000" dirty="0" smtClean="0"/>
              <a:t>Eco Districts, U of O Sustainable City Year </a:t>
            </a:r>
          </a:p>
          <a:p>
            <a:pPr marL="1085850" lvl="1" indent="-342900">
              <a:buFont typeface="Arial" panose="020B0604020202020204" pitchFamily="34" charset="0"/>
              <a:buChar char="•"/>
            </a:pPr>
            <a:r>
              <a:rPr lang="en-US" sz="2000" dirty="0" smtClean="0"/>
              <a:t>Typically recipients of large start-up grant </a:t>
            </a:r>
          </a:p>
          <a:p>
            <a:pPr marL="1085850" lvl="1" indent="-342900">
              <a:buFont typeface="Arial" panose="020B0604020202020204" pitchFamily="34" charset="0"/>
              <a:buChar char="•"/>
            </a:pPr>
            <a:r>
              <a:rPr lang="en-US" sz="2000" dirty="0" smtClean="0"/>
              <a:t>Must have a viable service to sustain, </a:t>
            </a:r>
            <a:r>
              <a:rPr lang="en-US" sz="2000" dirty="0"/>
              <a:t>serve cities, government </a:t>
            </a:r>
            <a:endParaRPr lang="en-US" sz="2000" dirty="0" smtClean="0"/>
          </a:p>
          <a:p>
            <a:pPr lvl="1" indent="0"/>
            <a:endParaRPr lang="en-US" sz="1000" dirty="0"/>
          </a:p>
          <a:p>
            <a:r>
              <a:rPr lang="en-US" sz="2800" dirty="0" smtClean="0"/>
              <a:t>Model </a:t>
            </a:r>
            <a:r>
              <a:rPr lang="en-US" sz="2800" dirty="0"/>
              <a:t>3</a:t>
            </a:r>
            <a:r>
              <a:rPr lang="en-US" sz="2800" dirty="0" smtClean="0"/>
              <a:t>: Patchwork/Project-Based</a:t>
            </a:r>
          </a:p>
          <a:p>
            <a:pPr marL="1085850" lvl="1" indent="-342900">
              <a:buFont typeface="Arial" panose="020B0604020202020204" pitchFamily="34" charset="0"/>
              <a:buChar char="•"/>
            </a:pPr>
            <a:r>
              <a:rPr lang="en-US" sz="2000" dirty="0" smtClean="0"/>
              <a:t>Intertwine,  Coalition for a Livable Future, Washington Non-Profit Coalition</a:t>
            </a:r>
          </a:p>
          <a:p>
            <a:pPr marL="1085850" lvl="1" indent="-342900">
              <a:buFont typeface="Arial" panose="020B0604020202020204" pitchFamily="34" charset="0"/>
              <a:buChar char="•"/>
            </a:pPr>
            <a:r>
              <a:rPr lang="en-US" sz="2000" dirty="0" smtClean="0"/>
              <a:t>Combination charitable and project-based grant support, member fees are common</a:t>
            </a:r>
          </a:p>
          <a:p>
            <a:pPr marL="1085850" lvl="1" indent="-342900">
              <a:buFont typeface="Arial" panose="020B0604020202020204" pitchFamily="34" charset="0"/>
              <a:buChar char="•"/>
            </a:pPr>
            <a:r>
              <a:rPr lang="en-US" sz="2000" dirty="0" smtClean="0"/>
              <a:t>Very low overhead, partially voluntee</a:t>
            </a:r>
            <a:r>
              <a:rPr lang="en-US" sz="1900" dirty="0" smtClean="0"/>
              <a:t>r</a:t>
            </a:r>
            <a:endParaRPr lang="en-US" sz="1900" dirty="0"/>
          </a:p>
          <a:p>
            <a:endParaRPr lang="en-US" dirty="0" smtClean="0"/>
          </a:p>
          <a:p>
            <a:endParaRPr lang="en-US" dirty="0"/>
          </a:p>
        </p:txBody>
      </p:sp>
    </p:spTree>
    <p:extLst>
      <p:ext uri="{BB962C8B-B14F-4D97-AF65-F5344CB8AC3E}">
        <p14:creationId xmlns:p14="http://schemas.microsoft.com/office/powerpoint/2010/main" val="214935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304800" y="914400"/>
            <a:ext cx="8077200" cy="5334000"/>
          </a:xfrm>
        </p:spPr>
        <p:txBody>
          <a:bodyPr>
            <a:noAutofit/>
          </a:bodyPr>
          <a:lstStyle/>
          <a:p>
            <a:endParaRPr lang="en-US" b="1" dirty="0" smtClean="0">
              <a:solidFill>
                <a:srgbClr val="002060"/>
              </a:solidFill>
            </a:endParaRPr>
          </a:p>
          <a:p>
            <a:r>
              <a:rPr lang="en-US" b="1" dirty="0" smtClean="0">
                <a:solidFill>
                  <a:srgbClr val="002060"/>
                </a:solidFill>
              </a:rPr>
              <a:t>History</a:t>
            </a:r>
            <a:endParaRPr lang="en-US" sz="1200" b="1" dirty="0" smtClean="0">
              <a:solidFill>
                <a:srgbClr val="002060"/>
              </a:solidFill>
            </a:endParaRPr>
          </a:p>
          <a:p>
            <a:endParaRPr lang="en-US" sz="1200" dirty="0"/>
          </a:p>
          <a:p>
            <a:pPr>
              <a:spcBef>
                <a:spcPts val="0"/>
              </a:spcBef>
            </a:pPr>
            <a:r>
              <a:rPr lang="en-US" dirty="0" smtClean="0"/>
              <a:t>The Greater Portland Sustainability </a:t>
            </a:r>
          </a:p>
          <a:p>
            <a:pPr>
              <a:spcBef>
                <a:spcPts val="0"/>
              </a:spcBef>
            </a:pPr>
            <a:r>
              <a:rPr lang="en-US" dirty="0" smtClean="0"/>
              <a:t>Education Network (GPSEN) creates </a:t>
            </a:r>
          </a:p>
          <a:p>
            <a:pPr>
              <a:spcBef>
                <a:spcPts val="0"/>
              </a:spcBef>
            </a:pPr>
            <a:r>
              <a:rPr lang="en-US" dirty="0" smtClean="0"/>
              <a:t>connections </a:t>
            </a:r>
            <a:r>
              <a:rPr lang="en-US" dirty="0"/>
              <a:t>between </a:t>
            </a:r>
            <a:r>
              <a:rPr lang="en-US" dirty="0" smtClean="0"/>
              <a:t>partners to provide </a:t>
            </a:r>
            <a:endParaRPr lang="en-US" dirty="0" smtClean="0"/>
          </a:p>
          <a:p>
            <a:pPr>
              <a:spcBef>
                <a:spcPts val="0"/>
              </a:spcBef>
            </a:pPr>
            <a:r>
              <a:rPr lang="en-US" dirty="0" smtClean="0"/>
              <a:t>formal, </a:t>
            </a:r>
            <a:r>
              <a:rPr lang="en-US" dirty="0" err="1" smtClean="0"/>
              <a:t>nonformal</a:t>
            </a:r>
            <a:r>
              <a:rPr lang="en-US" dirty="0" smtClean="0"/>
              <a:t>, and informal educational </a:t>
            </a:r>
            <a:r>
              <a:rPr lang="en-US" dirty="0" smtClean="0"/>
              <a:t>opportunities </a:t>
            </a:r>
            <a:r>
              <a:rPr lang="en-US" dirty="0"/>
              <a:t>and achieve sustainability goals in the Portland </a:t>
            </a:r>
            <a:r>
              <a:rPr lang="en-US" dirty="0" smtClean="0"/>
              <a:t>region. </a:t>
            </a:r>
          </a:p>
          <a:p>
            <a:pPr>
              <a:spcBef>
                <a:spcPts val="0"/>
              </a:spcBef>
            </a:pPr>
            <a:endParaRPr lang="en-US" dirty="0"/>
          </a:p>
          <a:p>
            <a:pPr>
              <a:spcBef>
                <a:spcPts val="0"/>
              </a:spcBef>
            </a:pPr>
            <a:r>
              <a:rPr lang="en-US" dirty="0" smtClean="0"/>
              <a:t>As a regional network with international connections and United </a:t>
            </a:r>
            <a:r>
              <a:rPr lang="en-US" dirty="0"/>
              <a:t>Nations Regional Center of Expertise (RCE</a:t>
            </a:r>
            <a:r>
              <a:rPr lang="en-US" dirty="0" smtClean="0"/>
              <a:t>) status GPSEN </a:t>
            </a:r>
            <a:r>
              <a:rPr lang="en-US" dirty="0"/>
              <a:t>serves a vital role </a:t>
            </a:r>
            <a:r>
              <a:rPr lang="en-US" dirty="0" smtClean="0"/>
              <a:t>to </a:t>
            </a:r>
            <a:r>
              <a:rPr lang="en-US" dirty="0"/>
              <a:t>coordinate </a:t>
            </a:r>
            <a:r>
              <a:rPr lang="en-US" dirty="0" smtClean="0"/>
              <a:t>efforts and leverage resources across sectors to reach </a:t>
            </a:r>
            <a:r>
              <a:rPr lang="en-US" dirty="0"/>
              <a:t>a broader </a:t>
            </a:r>
            <a:r>
              <a:rPr lang="en-US" dirty="0" smtClean="0"/>
              <a:t>audience through research</a:t>
            </a:r>
            <a:r>
              <a:rPr lang="en-US" dirty="0"/>
              <a:t>, training, and </a:t>
            </a:r>
            <a:r>
              <a:rPr lang="en-US" dirty="0" smtClean="0"/>
              <a:t>outreach.</a:t>
            </a:r>
            <a:endParaRPr lang="en-US" sz="1400" dirty="0" smtClean="0"/>
          </a:p>
        </p:txBody>
      </p:sp>
      <p:sp>
        <p:nvSpPr>
          <p:cNvPr id="3" name="Text Placeholder 2"/>
          <p:cNvSpPr>
            <a:spLocks noGrp="1"/>
          </p:cNvSpPr>
          <p:nvPr>
            <p:ph type="body" sz="quarter" idx="13"/>
          </p:nvPr>
        </p:nvSpPr>
        <p:spPr>
          <a:xfrm>
            <a:off x="304800" y="381000"/>
            <a:ext cx="8077200" cy="533400"/>
          </a:xfrm>
        </p:spPr>
        <p:txBody>
          <a:bodyPr>
            <a:noAutofit/>
          </a:bodyPr>
          <a:lstStyle/>
          <a:p>
            <a:r>
              <a:rPr lang="en-US" cap="small" dirty="0" smtClean="0"/>
              <a:t>Background</a:t>
            </a:r>
            <a:endParaRPr lang="en-US" cap="small" dirty="0"/>
          </a:p>
        </p:txBody>
      </p:sp>
      <p:pic>
        <p:nvPicPr>
          <p:cNvPr id="6" name="Picture 2" descr="C:\Users\mariah.dula\Documents\U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762000"/>
            <a:ext cx="3352482" cy="251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0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p:txBody>
          <a:bodyPr>
            <a:normAutofit lnSpcReduction="10000"/>
          </a:bodyPr>
          <a:lstStyle/>
          <a:p>
            <a:endParaRPr lang="en-US" sz="2800" b="1" dirty="0" smtClean="0"/>
          </a:p>
          <a:p>
            <a:r>
              <a:rPr lang="en-US" sz="2800" b="1" dirty="0" smtClean="0"/>
              <a:t>Responsibilities</a:t>
            </a:r>
          </a:p>
          <a:p>
            <a:pPr marL="342900" indent="-342900">
              <a:lnSpc>
                <a:spcPct val="135000"/>
              </a:lnSpc>
              <a:buFont typeface="Arial" panose="020B0604020202020204" pitchFamily="34" charset="0"/>
              <a:buChar char="•"/>
            </a:pPr>
            <a:r>
              <a:rPr lang="en-US" b="1" dirty="0"/>
              <a:t>Kim Smith </a:t>
            </a:r>
            <a:r>
              <a:rPr lang="en-US" dirty="0" smtClean="0"/>
              <a:t>GPSEN Coordinator, Accountable, Responsible (Funding Solicitations)</a:t>
            </a:r>
          </a:p>
          <a:p>
            <a:pPr marL="342900" indent="-342900">
              <a:lnSpc>
                <a:spcPct val="135000"/>
              </a:lnSpc>
              <a:buFont typeface="Arial" panose="020B0604020202020204" pitchFamily="34" charset="0"/>
              <a:buChar char="•"/>
            </a:pPr>
            <a:r>
              <a:rPr lang="en-US" b="1" dirty="0" smtClean="0"/>
              <a:t>Coordinating Committee </a:t>
            </a:r>
            <a:r>
              <a:rPr lang="en-US" dirty="0"/>
              <a:t>m</a:t>
            </a:r>
            <a:r>
              <a:rPr lang="en-US" dirty="0" smtClean="0"/>
              <a:t>embers, Consulting</a:t>
            </a:r>
          </a:p>
          <a:p>
            <a:pPr marL="342900" indent="-342900">
              <a:lnSpc>
                <a:spcPct val="135000"/>
              </a:lnSpc>
              <a:buFont typeface="Arial" panose="020B0604020202020204" pitchFamily="34" charset="0"/>
              <a:buChar char="•"/>
            </a:pPr>
            <a:r>
              <a:rPr lang="en-US" b="1" dirty="0" smtClean="0"/>
              <a:t>Briar Schoon and Grace Taylor</a:t>
            </a:r>
            <a:r>
              <a:rPr lang="en-US" dirty="0" smtClean="0"/>
              <a:t>, (Partner Fees) Responsible</a:t>
            </a:r>
          </a:p>
          <a:p>
            <a:pPr marL="342900" indent="-342900">
              <a:lnSpc>
                <a:spcPct val="135000"/>
              </a:lnSpc>
              <a:buFont typeface="Arial" panose="020B0604020202020204" pitchFamily="34" charset="0"/>
              <a:buChar char="•"/>
            </a:pPr>
            <a:r>
              <a:rPr lang="en-US" b="1" dirty="0" smtClean="0"/>
              <a:t>Laura Kutner, </a:t>
            </a:r>
            <a:r>
              <a:rPr lang="en-US" dirty="0" smtClean="0"/>
              <a:t>Development Cmte., (Grants) Responsible</a:t>
            </a:r>
          </a:p>
          <a:p>
            <a:pPr marL="342900" indent="-342900">
              <a:lnSpc>
                <a:spcPct val="135000"/>
              </a:lnSpc>
              <a:buFont typeface="Arial" panose="020B0604020202020204" pitchFamily="34" charset="0"/>
              <a:buChar char="•"/>
            </a:pPr>
            <a:r>
              <a:rPr lang="en-US" b="1" dirty="0"/>
              <a:t>Lin Harmon-Walker</a:t>
            </a:r>
            <a:r>
              <a:rPr lang="en-US" dirty="0"/>
              <a:t>, </a:t>
            </a:r>
            <a:r>
              <a:rPr lang="en-US" dirty="0" smtClean="0"/>
              <a:t>Responsible (Governance), Consulting</a:t>
            </a:r>
          </a:p>
          <a:p>
            <a:pPr marL="342900" indent="-342900">
              <a:lnSpc>
                <a:spcPct val="135000"/>
              </a:lnSpc>
              <a:buFont typeface="Arial" panose="020B0604020202020204" pitchFamily="34" charset="0"/>
              <a:buChar char="•"/>
            </a:pPr>
            <a:r>
              <a:rPr lang="en-US" b="1" dirty="0" smtClean="0"/>
              <a:t>Institutional Partners</a:t>
            </a:r>
            <a:r>
              <a:rPr lang="en-US" dirty="0" smtClean="0"/>
              <a:t>, Informed</a:t>
            </a:r>
            <a:endParaRPr lang="en-US" dirty="0"/>
          </a:p>
          <a:p>
            <a:pPr marL="342900" indent="-342900">
              <a:lnSpc>
                <a:spcPct val="135000"/>
              </a:lnSpc>
              <a:buFont typeface="Arial" panose="020B0604020202020204" pitchFamily="34" charset="0"/>
              <a:buChar char="•"/>
            </a:pPr>
            <a:r>
              <a:rPr lang="en-US" b="1" dirty="0" smtClean="0"/>
              <a:t>Stakeholder Group </a:t>
            </a:r>
            <a:r>
              <a:rPr lang="en-US" dirty="0" smtClean="0"/>
              <a:t>active participants, Informed</a:t>
            </a:r>
          </a:p>
          <a:p>
            <a:pPr marL="342900" indent="-342900">
              <a:buFont typeface="Arial" panose="020B0604020202020204" pitchFamily="34" charset="0"/>
              <a:buChar char="•"/>
            </a:pPr>
            <a:endParaRPr lang="en-US" dirty="0"/>
          </a:p>
        </p:txBody>
      </p:sp>
      <p:sp>
        <p:nvSpPr>
          <p:cNvPr id="5" name="Text Placeholder 4"/>
          <p:cNvSpPr>
            <a:spLocks noGrp="1"/>
          </p:cNvSpPr>
          <p:nvPr>
            <p:ph type="body" sz="quarter" idx="13"/>
          </p:nvPr>
        </p:nvSpPr>
        <p:spPr/>
        <p:txBody>
          <a:bodyPr/>
          <a:lstStyle/>
          <a:p>
            <a:r>
              <a:rPr lang="en-US" cap="small" dirty="0" smtClean="0"/>
              <a:t>Project Implementation</a:t>
            </a:r>
            <a:endParaRPr lang="en-US" cap="small" dirty="0"/>
          </a:p>
        </p:txBody>
      </p:sp>
    </p:spTree>
    <p:extLst>
      <p:ext uri="{BB962C8B-B14F-4D97-AF65-F5344CB8AC3E}">
        <p14:creationId xmlns:p14="http://schemas.microsoft.com/office/powerpoint/2010/main" val="2998379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cap="small" dirty="0" smtClean="0"/>
              <a:t>Work Breakdown Structure</a:t>
            </a:r>
            <a:endParaRPr lang="en-US" cap="smal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052637" cy="476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2147888" cy="362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4601" y="5105400"/>
            <a:ext cx="2514600" cy="1477328"/>
          </a:xfrm>
          <a:prstGeom prst="rect">
            <a:avLst/>
          </a:prstGeom>
          <a:noFill/>
        </p:spPr>
        <p:txBody>
          <a:bodyPr wrap="square" rtlCol="0">
            <a:spAutoFit/>
          </a:bodyPr>
          <a:lstStyle/>
          <a:p>
            <a:r>
              <a:rPr lang="en-US" dirty="0" smtClean="0"/>
              <a:t>Each of the work breakdown activity is </a:t>
            </a:r>
            <a:r>
              <a:rPr lang="en-US" dirty="0"/>
              <a:t>l</a:t>
            </a:r>
            <a:r>
              <a:rPr lang="en-US" dirty="0" smtClean="0"/>
              <a:t>inked to a milestone in the Project Charter.</a:t>
            </a:r>
            <a:endParaRPr lang="en-US" dirty="0"/>
          </a:p>
          <a:p>
            <a:endParaRPr lang="en-US" dirty="0"/>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13068"/>
          <a:stretch/>
        </p:blipFill>
        <p:spPr bwMode="auto">
          <a:xfrm>
            <a:off x="6324600" y="1143000"/>
            <a:ext cx="1600200" cy="563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29201" y="2893874"/>
            <a:ext cx="1317284" cy="1754326"/>
          </a:xfrm>
          <a:prstGeom prst="rect">
            <a:avLst/>
          </a:prstGeom>
          <a:noFill/>
        </p:spPr>
        <p:txBody>
          <a:bodyPr wrap="none" rtlCol="0">
            <a:spAutoFit/>
          </a:bodyPr>
          <a:lstStyle/>
          <a:p>
            <a:r>
              <a:rPr lang="en-US" dirty="0" smtClean="0"/>
              <a:t>Example</a:t>
            </a:r>
          </a:p>
          <a:p>
            <a:r>
              <a:rPr lang="en-US" dirty="0" smtClean="0"/>
              <a:t>Of </a:t>
            </a:r>
          </a:p>
          <a:p>
            <a:r>
              <a:rPr lang="en-US" dirty="0" smtClean="0"/>
              <a:t>Complete </a:t>
            </a:r>
          </a:p>
          <a:p>
            <a:r>
              <a:rPr lang="en-US" dirty="0" smtClean="0"/>
              <a:t>Activity </a:t>
            </a:r>
          </a:p>
          <a:p>
            <a:r>
              <a:rPr lang="en-US" dirty="0" smtClean="0"/>
              <a:t>Break-down</a:t>
            </a:r>
          </a:p>
          <a:p>
            <a:endParaRPr lang="en-US" dirty="0"/>
          </a:p>
        </p:txBody>
      </p:sp>
    </p:spTree>
    <p:extLst>
      <p:ext uri="{BB962C8B-B14F-4D97-AF65-F5344CB8AC3E}">
        <p14:creationId xmlns:p14="http://schemas.microsoft.com/office/powerpoint/2010/main" val="1539579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a:xfrm>
            <a:off x="304800" y="304800"/>
            <a:ext cx="8077200" cy="457200"/>
          </a:xfrm>
        </p:spPr>
        <p:txBody>
          <a:bodyPr>
            <a:normAutofit/>
          </a:bodyPr>
          <a:lstStyle/>
          <a:p>
            <a:r>
              <a:rPr lang="en-US" sz="2400" cap="small" dirty="0" smtClean="0">
                <a:effectLst>
                  <a:outerShdw blurRad="38100" dist="38100" dir="2700000" algn="tl">
                    <a:srgbClr val="000000">
                      <a:alpha val="43137"/>
                    </a:srgbClr>
                  </a:outerShdw>
                </a:effectLst>
              </a:rPr>
              <a:t>Planning  Schedule </a:t>
            </a:r>
            <a:endParaRPr lang="en-US" sz="2400" cap="small" dirty="0">
              <a:effectLst>
                <a:outerShdw blurRad="38100" dist="38100" dir="2700000" algn="tl">
                  <a:srgbClr val="000000">
                    <a:alpha val="43137"/>
                  </a:srgbClr>
                </a:outerShdw>
              </a:effectLst>
            </a:endParaRPr>
          </a:p>
        </p:txBody>
      </p:sp>
      <p:sp>
        <p:nvSpPr>
          <p:cNvPr id="7" name="Content Placeholder 6"/>
          <p:cNvSpPr>
            <a:spLocks noGrp="1"/>
          </p:cNvSpPr>
          <p:nvPr>
            <p:ph sz="quarter" idx="15"/>
          </p:nvPr>
        </p:nvSpPr>
        <p:spPr/>
        <p:txBody>
          <a:bodyPr/>
          <a:lstStyle/>
          <a:p>
            <a:r>
              <a:rPr lang="en-US" sz="2000" b="1" dirty="0" smtClean="0"/>
              <a:t>Planning: 8 weeks</a:t>
            </a:r>
            <a:endParaRPr lang="en-US" sz="2000" b="1" dirty="0"/>
          </a:p>
          <a:p>
            <a:endParaRPr lang="en-US" b="1" dirty="0"/>
          </a:p>
          <a:p>
            <a:r>
              <a:rPr lang="en-US" b="1" dirty="0" smtClean="0"/>
              <a:t>1.0</a:t>
            </a:r>
            <a:r>
              <a:rPr lang="en-US" dirty="0" smtClean="0"/>
              <a:t> </a:t>
            </a:r>
            <a:r>
              <a:rPr lang="en-US" b="1" dirty="0"/>
              <a:t>P</a:t>
            </a:r>
            <a:r>
              <a:rPr lang="en-US" b="1" dirty="0" smtClean="0"/>
              <a:t>rioritize needs.</a:t>
            </a:r>
          </a:p>
          <a:p>
            <a:r>
              <a:rPr lang="en-US" dirty="0"/>
              <a:t> </a:t>
            </a:r>
            <a:r>
              <a:rPr lang="en-US" dirty="0" smtClean="0"/>
              <a:t>   </a:t>
            </a:r>
            <a:r>
              <a:rPr lang="en-US" b="1" dirty="0" smtClean="0"/>
              <a:t>1.1</a:t>
            </a:r>
            <a:r>
              <a:rPr lang="en-US" dirty="0" smtClean="0"/>
              <a:t> Determine needs</a:t>
            </a:r>
          </a:p>
          <a:p>
            <a:r>
              <a:rPr lang="en-US" dirty="0" smtClean="0"/>
              <a:t>    </a:t>
            </a:r>
            <a:r>
              <a:rPr lang="en-US" b="1" dirty="0" smtClean="0"/>
              <a:t>1.2</a:t>
            </a:r>
            <a:r>
              <a:rPr lang="en-US" dirty="0" smtClean="0"/>
              <a:t> Prioritize &amp; order</a:t>
            </a:r>
          </a:p>
          <a:p>
            <a:r>
              <a:rPr lang="en-US" dirty="0" smtClean="0"/>
              <a:t>    </a:t>
            </a:r>
            <a:r>
              <a:rPr lang="en-US" b="1" dirty="0" smtClean="0"/>
              <a:t>1.3</a:t>
            </a:r>
            <a:r>
              <a:rPr lang="en-US" dirty="0" smtClean="0"/>
              <a:t> Select top 5 &amp; budget</a:t>
            </a:r>
          </a:p>
          <a:p>
            <a:r>
              <a:rPr lang="en-US" dirty="0" smtClean="0"/>
              <a:t>    </a:t>
            </a:r>
            <a:r>
              <a:rPr lang="en-US" b="1" dirty="0" smtClean="0"/>
              <a:t>1.5</a:t>
            </a:r>
            <a:r>
              <a:rPr lang="en-US" dirty="0" smtClean="0"/>
              <a:t> Tracking and review</a:t>
            </a:r>
          </a:p>
          <a:p>
            <a:r>
              <a:rPr lang="en-US" b="1" dirty="0" smtClean="0"/>
              <a:t>2.0 Fund raising team</a:t>
            </a:r>
          </a:p>
          <a:p>
            <a:r>
              <a:rPr lang="en-US" dirty="0" smtClean="0"/>
              <a:t>   </a:t>
            </a:r>
            <a:r>
              <a:rPr lang="en-US" b="1" dirty="0" smtClean="0"/>
              <a:t> 2.1 </a:t>
            </a:r>
            <a:r>
              <a:rPr lang="en-US" dirty="0" smtClean="0"/>
              <a:t>Identify </a:t>
            </a:r>
            <a:r>
              <a:rPr lang="en-US" dirty="0"/>
              <a:t>Roles &amp; Responsibilities 	</a:t>
            </a:r>
          </a:p>
          <a:p>
            <a:r>
              <a:rPr lang="en-US" dirty="0" smtClean="0"/>
              <a:t>    </a:t>
            </a:r>
            <a:r>
              <a:rPr lang="en-US" b="1" dirty="0"/>
              <a:t>2.2</a:t>
            </a:r>
            <a:r>
              <a:rPr lang="en-US" dirty="0"/>
              <a:t> Match Roles to </a:t>
            </a:r>
            <a:r>
              <a:rPr lang="en-US" dirty="0" smtClean="0"/>
              <a:t>Volunteers</a:t>
            </a:r>
          </a:p>
          <a:p>
            <a:r>
              <a:rPr lang="en-US" dirty="0"/>
              <a:t>    </a:t>
            </a:r>
            <a:r>
              <a:rPr lang="en-US" b="1" dirty="0" smtClean="0"/>
              <a:t>2.3</a:t>
            </a:r>
            <a:r>
              <a:rPr lang="en-US" dirty="0" smtClean="0"/>
              <a:t> Research </a:t>
            </a:r>
            <a:r>
              <a:rPr lang="en-US" dirty="0"/>
              <a:t>&amp; Identify </a:t>
            </a:r>
            <a:r>
              <a:rPr lang="en-US" dirty="0" smtClean="0"/>
              <a:t>Partners</a:t>
            </a:r>
          </a:p>
          <a:p>
            <a:r>
              <a:rPr lang="en-US" b="1" dirty="0"/>
              <a:t>3</a:t>
            </a:r>
            <a:r>
              <a:rPr lang="en-US" b="1" dirty="0" smtClean="0"/>
              <a:t>.0 Partner fee model</a:t>
            </a:r>
          </a:p>
          <a:p>
            <a:r>
              <a:rPr lang="en-US" b="1" dirty="0"/>
              <a:t>    3.1 </a:t>
            </a:r>
            <a:r>
              <a:rPr lang="en-US" dirty="0"/>
              <a:t>Research Partner Fee Structure</a:t>
            </a:r>
            <a:endParaRPr lang="en-US" dirty="0" smtClean="0"/>
          </a:p>
          <a:p>
            <a:r>
              <a:rPr lang="en-US" b="1" dirty="0"/>
              <a:t>    3.2 </a:t>
            </a:r>
            <a:r>
              <a:rPr lang="en-US" dirty="0"/>
              <a:t>Establish </a:t>
            </a:r>
            <a:r>
              <a:rPr lang="en-US" dirty="0" smtClean="0"/>
              <a:t>Rates</a:t>
            </a:r>
          </a:p>
          <a:p>
            <a:r>
              <a:rPr lang="en-US" dirty="0" smtClean="0"/>
              <a:t>    </a:t>
            </a:r>
            <a:r>
              <a:rPr lang="en-US" b="1" dirty="0" smtClean="0"/>
              <a:t>3.3 </a:t>
            </a:r>
            <a:r>
              <a:rPr lang="en-US" dirty="0" smtClean="0"/>
              <a:t>Communicate Policy</a:t>
            </a:r>
          </a:p>
          <a:p>
            <a:r>
              <a:rPr lang="en-US" dirty="0"/>
              <a:t> </a:t>
            </a:r>
            <a:r>
              <a:rPr lang="en-US" dirty="0" smtClean="0"/>
              <a:t>   </a:t>
            </a:r>
            <a:r>
              <a:rPr lang="en-US" b="1" dirty="0" smtClean="0"/>
              <a:t>3.4</a:t>
            </a:r>
            <a:r>
              <a:rPr lang="en-US" dirty="0" smtClean="0"/>
              <a:t> Collect fees</a:t>
            </a:r>
            <a:endParaRPr lang="en-US" dirty="0"/>
          </a:p>
        </p:txBody>
      </p:sp>
      <p:sp>
        <p:nvSpPr>
          <p:cNvPr id="9" name="Content Placeholder 8"/>
          <p:cNvSpPr>
            <a:spLocks noGrp="1"/>
          </p:cNvSpPr>
          <p:nvPr>
            <p:ph sz="quarter" idx="17"/>
          </p:nvPr>
        </p:nvSpPr>
        <p:spPr>
          <a:xfrm>
            <a:off x="4419600" y="838200"/>
            <a:ext cx="3962400" cy="5410200"/>
          </a:xfrm>
        </p:spPr>
        <p:txBody>
          <a:bodyPr>
            <a:normAutofit/>
          </a:bodyPr>
          <a:lstStyle/>
          <a:p>
            <a:endParaRPr lang="en-US" b="1" dirty="0" smtClean="0"/>
          </a:p>
          <a:p>
            <a:endParaRPr lang="en-US" b="1" dirty="0"/>
          </a:p>
          <a:p>
            <a:r>
              <a:rPr lang="en-US" b="1" dirty="0" smtClean="0"/>
              <a:t>4.0 </a:t>
            </a:r>
            <a:r>
              <a:rPr lang="en-US" b="1" dirty="0"/>
              <a:t>&amp; </a:t>
            </a:r>
            <a:r>
              <a:rPr lang="en-US" b="1" dirty="0" smtClean="0"/>
              <a:t>6.0 grant &amp; foundation opportunities</a:t>
            </a:r>
          </a:p>
          <a:p>
            <a:r>
              <a:rPr lang="en-US" dirty="0"/>
              <a:t>    </a:t>
            </a:r>
            <a:r>
              <a:rPr lang="en-US" b="1" dirty="0" smtClean="0"/>
              <a:t>4.1/6.1 </a:t>
            </a:r>
            <a:r>
              <a:rPr lang="en-US" dirty="0"/>
              <a:t>Develop Criteria for Search </a:t>
            </a:r>
            <a:r>
              <a:rPr lang="en-US" dirty="0" smtClean="0"/>
              <a:t>with 	GPSEN</a:t>
            </a:r>
          </a:p>
          <a:p>
            <a:r>
              <a:rPr lang="en-US" dirty="0"/>
              <a:t>    </a:t>
            </a:r>
            <a:r>
              <a:rPr lang="en-US" b="1" dirty="0" smtClean="0"/>
              <a:t>4.2/6.2</a:t>
            </a:r>
            <a:r>
              <a:rPr lang="en-US" dirty="0" smtClean="0"/>
              <a:t> </a:t>
            </a:r>
            <a:r>
              <a:rPr lang="en-US" dirty="0"/>
              <a:t>Research &amp; Screen </a:t>
            </a:r>
            <a:endParaRPr lang="en-US" dirty="0" smtClean="0"/>
          </a:p>
          <a:p>
            <a:r>
              <a:rPr lang="en-US" dirty="0" smtClean="0"/>
              <a:t>    </a:t>
            </a:r>
            <a:r>
              <a:rPr lang="en-US" b="1" dirty="0" smtClean="0"/>
              <a:t>4.3/ 6.3 </a:t>
            </a:r>
            <a:r>
              <a:rPr lang="en-US" dirty="0" smtClean="0"/>
              <a:t>Revise</a:t>
            </a:r>
          </a:p>
          <a:p>
            <a:r>
              <a:rPr lang="en-US" b="1" dirty="0" smtClean="0"/>
              <a:t>    4.4/6.4</a:t>
            </a:r>
            <a:r>
              <a:rPr lang="en-US" dirty="0" smtClean="0"/>
              <a:t> </a:t>
            </a:r>
            <a:r>
              <a:rPr lang="en-US" dirty="0"/>
              <a:t>Develop Ranked </a:t>
            </a:r>
            <a:r>
              <a:rPr lang="en-US" dirty="0" smtClean="0"/>
              <a:t>List</a:t>
            </a:r>
          </a:p>
          <a:p>
            <a:endParaRPr lang="en-US" dirty="0"/>
          </a:p>
          <a:p>
            <a:r>
              <a:rPr lang="en-US" b="1" dirty="0"/>
              <a:t>5.0 city </a:t>
            </a:r>
            <a:r>
              <a:rPr lang="en-US" b="1" dirty="0" smtClean="0"/>
              <a:t>Initiative Funding</a:t>
            </a:r>
          </a:p>
          <a:p>
            <a:r>
              <a:rPr lang="en-US" dirty="0"/>
              <a:t>    </a:t>
            </a:r>
            <a:r>
              <a:rPr lang="en-US" b="1" dirty="0"/>
              <a:t>5.1</a:t>
            </a:r>
            <a:r>
              <a:rPr lang="en-US" dirty="0"/>
              <a:t> Develop </a:t>
            </a:r>
            <a:r>
              <a:rPr lang="en-US" dirty="0" smtClean="0"/>
              <a:t>Criteria</a:t>
            </a:r>
          </a:p>
          <a:p>
            <a:r>
              <a:rPr lang="en-US" dirty="0"/>
              <a:t>    </a:t>
            </a:r>
            <a:r>
              <a:rPr lang="en-US" b="1" dirty="0"/>
              <a:t>5.2</a:t>
            </a:r>
            <a:r>
              <a:rPr lang="en-US" dirty="0"/>
              <a:t> Research Opportunities for </a:t>
            </a:r>
            <a:r>
              <a:rPr lang="en-US" dirty="0" smtClean="0"/>
              <a:t>Projects</a:t>
            </a:r>
          </a:p>
          <a:p>
            <a:r>
              <a:rPr lang="en-US" dirty="0"/>
              <a:t>    </a:t>
            </a:r>
            <a:r>
              <a:rPr lang="en-US" b="1" dirty="0"/>
              <a:t>5.3</a:t>
            </a:r>
            <a:r>
              <a:rPr lang="en-US" dirty="0"/>
              <a:t> Match to GPSEN </a:t>
            </a:r>
            <a:r>
              <a:rPr lang="en-US" dirty="0" smtClean="0"/>
              <a:t>Objectives</a:t>
            </a:r>
          </a:p>
          <a:p>
            <a:endParaRPr lang="en-US" dirty="0"/>
          </a:p>
          <a:p>
            <a:r>
              <a:rPr lang="en-US" b="1" dirty="0" smtClean="0"/>
              <a:t>7.0  Project Close out </a:t>
            </a:r>
          </a:p>
          <a:p>
            <a:r>
              <a:rPr lang="en-US" b="1" dirty="0"/>
              <a:t> </a:t>
            </a:r>
            <a:r>
              <a:rPr lang="en-US" b="1" dirty="0" smtClean="0"/>
              <a:t>    7 .1 </a:t>
            </a:r>
            <a:r>
              <a:rPr lang="en-US" dirty="0" smtClean="0"/>
              <a:t>Draft </a:t>
            </a:r>
            <a:r>
              <a:rPr lang="en-US" dirty="0"/>
              <a:t>Project </a:t>
            </a:r>
            <a:r>
              <a:rPr lang="en-US" dirty="0" smtClean="0"/>
              <a:t>Budget</a:t>
            </a:r>
          </a:p>
          <a:p>
            <a:r>
              <a:rPr lang="en-US" b="1" dirty="0" smtClean="0"/>
              <a:t>     7.2</a:t>
            </a:r>
            <a:r>
              <a:rPr lang="en-US" dirty="0" smtClean="0"/>
              <a:t> Write </a:t>
            </a:r>
            <a:r>
              <a:rPr lang="en-US" dirty="0"/>
              <a:t>up Funding </a:t>
            </a:r>
            <a:r>
              <a:rPr lang="en-US" dirty="0" smtClean="0"/>
              <a:t>Model</a:t>
            </a:r>
          </a:p>
          <a:p>
            <a:r>
              <a:rPr lang="en-US" dirty="0" smtClean="0"/>
              <a:t>   </a:t>
            </a:r>
            <a:r>
              <a:rPr lang="en-US" b="1" dirty="0" smtClean="0"/>
              <a:t>  7.3 </a:t>
            </a:r>
            <a:r>
              <a:rPr lang="en-US" dirty="0" smtClean="0"/>
              <a:t>Report and Hand-off</a:t>
            </a:r>
            <a:endParaRPr lang="en-US" dirty="0"/>
          </a:p>
        </p:txBody>
      </p:sp>
    </p:spTree>
    <p:extLst>
      <p:ext uri="{BB962C8B-B14F-4D97-AF65-F5344CB8AC3E}">
        <p14:creationId xmlns:p14="http://schemas.microsoft.com/office/powerpoint/2010/main" val="272138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pPr algn="ctr"/>
            <a:r>
              <a:rPr lang="en-US" dirty="0" smtClean="0">
                <a:effectLst>
                  <a:outerShdw blurRad="38100" dist="38100" dir="2700000" algn="tl">
                    <a:srgbClr val="000000">
                      <a:alpha val="43137"/>
                    </a:srgbClr>
                  </a:outerShdw>
                </a:effectLst>
              </a:rPr>
              <a:t>Planning Schedule</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quarter" idx="15"/>
          </p:nvPr>
        </p:nvSpPr>
        <p:spPr>
          <a:xfrm>
            <a:off x="152400" y="1066800"/>
            <a:ext cx="8229600" cy="5181600"/>
          </a:xfrm>
        </p:spPr>
        <p:txBody>
          <a:bodyPr/>
          <a:lstStyle/>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8458200" cy="5867400"/>
          </a:xfrm>
          <a:prstGeom prst="rect">
            <a:avLst/>
          </a:prstGeom>
        </p:spPr>
      </p:pic>
    </p:spTree>
    <p:extLst>
      <p:ext uri="{BB962C8B-B14F-4D97-AF65-F5344CB8AC3E}">
        <p14:creationId xmlns:p14="http://schemas.microsoft.com/office/powerpoint/2010/main" val="2301224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543362838"/>
              </p:ext>
            </p:extLst>
          </p:nvPr>
        </p:nvGraphicFramePr>
        <p:xfrm>
          <a:off x="333497" y="1524000"/>
          <a:ext cx="8048502" cy="5073118"/>
        </p:xfrm>
        <a:graphic>
          <a:graphicData uri="http://schemas.openxmlformats.org/drawingml/2006/table">
            <a:tbl>
              <a:tblPr firstRow="1" bandRow="1">
                <a:tableStyleId>{616DA210-FB5B-4158-B5E0-FEB733F419BA}</a:tableStyleId>
              </a:tblPr>
              <a:tblGrid>
                <a:gridCol w="2409703"/>
                <a:gridCol w="2133600"/>
                <a:gridCol w="3505199"/>
              </a:tblGrid>
              <a:tr h="5073118">
                <a:tc>
                  <a:txBody>
                    <a:bodyPr/>
                    <a:lstStyle/>
                    <a:p>
                      <a:endParaRPr lang="en-US" dirty="0"/>
                    </a:p>
                  </a:txBody>
                  <a:tcPr>
                    <a:lnL w="12700" cmpd="sng">
                      <a:noFill/>
                    </a:lnL>
                    <a:lnR w="28575" cap="flat" cmpd="sng" algn="ctr">
                      <a:solidFill>
                        <a:schemeClr val="accent4">
                          <a:lumMod val="75000"/>
                        </a:schemeClr>
                      </a:solidFill>
                      <a:prstDash val="sysDash"/>
                      <a:round/>
                      <a:headEnd type="none" w="med" len="med"/>
                      <a:tailEnd type="none" w="med" len="med"/>
                    </a:lnR>
                    <a:lnT w="12700" cmpd="sng">
                      <a:noFill/>
                    </a:lnT>
                    <a:lnB w="25400" cmpd="sng">
                      <a:noFill/>
                    </a:lnB>
                  </a:tcPr>
                </a:tc>
                <a:tc>
                  <a:txBody>
                    <a:bodyPr/>
                    <a:lstStyle/>
                    <a:p>
                      <a:endParaRPr lang="en-US" dirty="0"/>
                    </a:p>
                  </a:txBody>
                  <a:tcPr>
                    <a:lnL w="28575" cap="flat" cmpd="sng" algn="ctr">
                      <a:solidFill>
                        <a:schemeClr val="accent4">
                          <a:lumMod val="75000"/>
                        </a:schemeClr>
                      </a:solidFill>
                      <a:prstDash val="sysDash"/>
                      <a:round/>
                      <a:headEnd type="none" w="med" len="med"/>
                      <a:tailEnd type="none" w="med" len="med"/>
                    </a:lnL>
                    <a:lnR w="28575" cap="flat" cmpd="sng" algn="ctr">
                      <a:solidFill>
                        <a:schemeClr val="accent4">
                          <a:lumMod val="75000"/>
                        </a:schemeClr>
                      </a:solidFill>
                      <a:prstDash val="sysDash"/>
                      <a:round/>
                      <a:headEnd type="none" w="med" len="med"/>
                      <a:tailEnd type="none" w="med" len="med"/>
                    </a:lnR>
                    <a:lnT w="12700" cmpd="sng">
                      <a:noFill/>
                    </a:lnT>
                    <a:lnB w="25400" cmpd="sng">
                      <a:noFill/>
                    </a:lnB>
                  </a:tcPr>
                </a:tc>
                <a:tc>
                  <a:txBody>
                    <a:bodyPr/>
                    <a:lstStyle/>
                    <a:p>
                      <a:endParaRPr lang="en-US" dirty="0"/>
                    </a:p>
                  </a:txBody>
                  <a:tcPr>
                    <a:lnL w="28575" cap="flat" cmpd="sng" algn="ctr">
                      <a:solidFill>
                        <a:schemeClr val="accent4">
                          <a:lumMod val="75000"/>
                        </a:schemeClr>
                      </a:solidFill>
                      <a:prstDash val="sysDash"/>
                      <a:round/>
                      <a:headEnd type="none" w="med" len="med"/>
                      <a:tailEnd type="none" w="med" len="med"/>
                    </a:lnL>
                    <a:lnR w="28575" cap="flat" cmpd="sng" algn="ctr">
                      <a:solidFill>
                        <a:schemeClr val="accent4">
                          <a:lumMod val="75000"/>
                        </a:schemeClr>
                      </a:solidFill>
                      <a:prstDash val="sysDash"/>
                      <a:round/>
                      <a:headEnd type="none" w="med" len="med"/>
                      <a:tailEnd type="none" w="med" len="med"/>
                    </a:lnR>
                    <a:lnT w="12700" cmpd="sng">
                      <a:noFill/>
                    </a:lnT>
                    <a:lnB w="25400" cmpd="sng">
                      <a:noFill/>
                    </a:lnB>
                  </a:tcPr>
                </a:tc>
              </a:tr>
            </a:tbl>
          </a:graphicData>
        </a:graphic>
      </p:graphicFrame>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style>
          <a:lnRef idx="0">
            <a:schemeClr val="accent6"/>
          </a:lnRef>
          <a:fillRef idx="3">
            <a:schemeClr val="accent6"/>
          </a:fillRef>
          <a:effectRef idx="3">
            <a:schemeClr val="accent6"/>
          </a:effectRef>
          <a:fontRef idx="minor">
            <a:schemeClr val="lt1"/>
          </a:fontRef>
        </p:style>
        <p:txBody>
          <a:bodyPr/>
          <a:lstStyle/>
          <a:p>
            <a:r>
              <a:rPr lang="en-US" dirty="0" smtClean="0"/>
              <a:t>Project Schedule: 52 Weeks</a:t>
            </a:r>
            <a:endParaRPr lang="en-US" dirty="0"/>
          </a:p>
        </p:txBody>
      </p:sp>
      <p:sp>
        <p:nvSpPr>
          <p:cNvPr id="4" name="Content Placeholder 3"/>
          <p:cNvSpPr>
            <a:spLocks noGrp="1"/>
          </p:cNvSpPr>
          <p:nvPr>
            <p:ph sz="quarter" idx="15"/>
          </p:nvPr>
        </p:nvSpPr>
        <p:spPr/>
        <p:txBody>
          <a:bodyPr/>
          <a:lstStyle/>
          <a:p>
            <a:r>
              <a:rPr lang="en-US" dirty="0" smtClean="0"/>
              <a:t>Phase 1 Planning  (8 weeks)</a:t>
            </a:r>
          </a:p>
          <a:p>
            <a:endParaRPr lang="en-US" dirty="0"/>
          </a:p>
          <a:p>
            <a:endParaRPr lang="en-US" dirty="0" smtClean="0"/>
          </a:p>
          <a:p>
            <a:endParaRPr lang="en-US" dirty="0"/>
          </a:p>
          <a:p>
            <a:endParaRPr lang="en-US" dirty="0"/>
          </a:p>
          <a:p>
            <a:r>
              <a:rPr lang="en-US" dirty="0" smtClean="0"/>
              <a:t>Phase 2 Engagement (weeks 7-16)</a:t>
            </a:r>
          </a:p>
          <a:p>
            <a:endParaRPr lang="en-US" dirty="0"/>
          </a:p>
          <a:p>
            <a:endParaRPr lang="en-US" sz="1800" dirty="0"/>
          </a:p>
          <a:p>
            <a:endParaRPr lang="en-US" dirty="0"/>
          </a:p>
          <a:p>
            <a:endParaRPr lang="en-US" dirty="0" smtClean="0"/>
          </a:p>
          <a:p>
            <a:r>
              <a:rPr lang="en-US" dirty="0" smtClean="0"/>
              <a:t>Phase 3 Solicitation</a:t>
            </a:r>
            <a:endParaRPr lang="en-US" dirty="0"/>
          </a:p>
          <a:p>
            <a:endParaRPr lang="en-US" dirty="0"/>
          </a:p>
          <a:p>
            <a:endParaRPr lang="en-US" dirty="0"/>
          </a:p>
        </p:txBody>
      </p:sp>
      <p:sp>
        <p:nvSpPr>
          <p:cNvPr id="5" name="Pentagon 4"/>
          <p:cNvSpPr/>
          <p:nvPr/>
        </p:nvSpPr>
        <p:spPr>
          <a:xfrm>
            <a:off x="942559" y="2822980"/>
            <a:ext cx="1800641" cy="4572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Identify staff</a:t>
            </a:r>
            <a:endParaRPr lang="en-US" dirty="0"/>
          </a:p>
        </p:txBody>
      </p:sp>
      <p:sp>
        <p:nvSpPr>
          <p:cNvPr id="6" name="Pentagon 5"/>
          <p:cNvSpPr/>
          <p:nvPr/>
        </p:nvSpPr>
        <p:spPr>
          <a:xfrm>
            <a:off x="4943061" y="5897217"/>
            <a:ext cx="3657600" cy="4572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Solicitation </a:t>
            </a:r>
            <a:endParaRPr lang="en-US" dirty="0"/>
          </a:p>
        </p:txBody>
      </p:sp>
      <p:sp>
        <p:nvSpPr>
          <p:cNvPr id="7" name="Pentagon 6"/>
          <p:cNvSpPr/>
          <p:nvPr/>
        </p:nvSpPr>
        <p:spPr>
          <a:xfrm>
            <a:off x="1523999" y="1981200"/>
            <a:ext cx="1201807" cy="4572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Identify Funders</a:t>
            </a:r>
            <a:endParaRPr lang="en-US" dirty="0"/>
          </a:p>
        </p:txBody>
      </p:sp>
      <p:sp>
        <p:nvSpPr>
          <p:cNvPr id="8" name="Pentagon 7"/>
          <p:cNvSpPr/>
          <p:nvPr/>
        </p:nvSpPr>
        <p:spPr>
          <a:xfrm>
            <a:off x="2769704" y="4115335"/>
            <a:ext cx="2019300" cy="4572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Partner Outreach</a:t>
            </a:r>
          </a:p>
        </p:txBody>
      </p:sp>
      <p:sp>
        <p:nvSpPr>
          <p:cNvPr id="9" name="Pentagon 8"/>
          <p:cNvSpPr/>
          <p:nvPr/>
        </p:nvSpPr>
        <p:spPr>
          <a:xfrm>
            <a:off x="2759765" y="4610635"/>
            <a:ext cx="4250635" cy="4572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Prospective Funder Outreach</a:t>
            </a:r>
            <a:endParaRPr lang="en-US" dirty="0"/>
          </a:p>
        </p:txBody>
      </p:sp>
      <p:sp>
        <p:nvSpPr>
          <p:cNvPr id="10" name="Pentagon 9"/>
          <p:cNvSpPr/>
          <p:nvPr/>
        </p:nvSpPr>
        <p:spPr>
          <a:xfrm>
            <a:off x="381000" y="1447800"/>
            <a:ext cx="1371600" cy="4572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Prioritize Needs</a:t>
            </a:r>
            <a:endParaRPr lang="en-US" dirty="0"/>
          </a:p>
        </p:txBody>
      </p:sp>
      <p:sp>
        <p:nvSpPr>
          <p:cNvPr id="16" name="Pentagon 15"/>
          <p:cNvSpPr/>
          <p:nvPr/>
        </p:nvSpPr>
        <p:spPr>
          <a:xfrm>
            <a:off x="1523999" y="2492932"/>
            <a:ext cx="1066801" cy="304800"/>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Set Fees</a:t>
            </a:r>
            <a:endParaRPr lang="en-US" dirty="0"/>
          </a:p>
        </p:txBody>
      </p:sp>
      <p:sp>
        <p:nvSpPr>
          <p:cNvPr id="17" name="Pentagon 16"/>
          <p:cNvSpPr/>
          <p:nvPr/>
        </p:nvSpPr>
        <p:spPr>
          <a:xfrm>
            <a:off x="3352800" y="3620035"/>
            <a:ext cx="1436204" cy="4572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Fee Collection</a:t>
            </a:r>
          </a:p>
        </p:txBody>
      </p:sp>
      <p:sp>
        <p:nvSpPr>
          <p:cNvPr id="14" name="Pentagon 13"/>
          <p:cNvSpPr/>
          <p:nvPr/>
        </p:nvSpPr>
        <p:spPr>
          <a:xfrm>
            <a:off x="4965473" y="5334000"/>
            <a:ext cx="2044927" cy="4572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Grant Writing </a:t>
            </a:r>
            <a:endParaRPr lang="en-US" dirty="0"/>
          </a:p>
        </p:txBody>
      </p:sp>
    </p:spTree>
    <p:extLst>
      <p:ext uri="{BB962C8B-B14F-4D97-AF65-F5344CB8AC3E}">
        <p14:creationId xmlns:p14="http://schemas.microsoft.com/office/powerpoint/2010/main" val="137389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304800" y="762000"/>
            <a:ext cx="8077200" cy="5638800"/>
          </a:xfrm>
        </p:spPr>
        <p:txBody>
          <a:bodyPr>
            <a:normAutofit/>
          </a:bodyPr>
          <a:lstStyle/>
          <a:p>
            <a:r>
              <a:rPr lang="en-US" dirty="0" smtClean="0"/>
              <a:t>	</a:t>
            </a:r>
          </a:p>
          <a:p>
            <a:pPr algn="ctr"/>
            <a:r>
              <a:rPr lang="en-US" sz="2800" dirty="0" smtClean="0"/>
              <a:t>Funding </a:t>
            </a:r>
            <a:r>
              <a:rPr lang="en-US" sz="2800" dirty="0"/>
              <a:t>Development is a </a:t>
            </a:r>
            <a:r>
              <a:rPr lang="en-US" sz="2800" dirty="0" smtClean="0"/>
              <a:t>Top Priority</a:t>
            </a:r>
          </a:p>
          <a:p>
            <a:pPr algn="ctr"/>
            <a:endParaRPr lang="en-US" sz="2800" dirty="0"/>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a:p>
          <a:p>
            <a:pPr algn="ctr"/>
            <a:endParaRPr lang="en-US" sz="2800" dirty="0" smtClean="0"/>
          </a:p>
          <a:p>
            <a:pPr algn="ctr"/>
            <a:endParaRPr lang="en-US" sz="2800" dirty="0"/>
          </a:p>
          <a:p>
            <a:r>
              <a:rPr lang="en-US" dirty="0" smtClean="0"/>
              <a:t>	Note: hours include volunteer hours and paid rates vary</a:t>
            </a:r>
            <a:endParaRPr lang="en-US" dirty="0"/>
          </a:p>
        </p:txBody>
      </p:sp>
      <p:sp>
        <p:nvSpPr>
          <p:cNvPr id="5" name="Text Placeholder 4"/>
          <p:cNvSpPr>
            <a:spLocks noGrp="1"/>
          </p:cNvSpPr>
          <p:nvPr>
            <p:ph type="body" sz="quarter" idx="13"/>
          </p:nvPr>
        </p:nvSpPr>
        <p:spPr/>
        <p:txBody>
          <a:bodyPr/>
          <a:lstStyle/>
          <a:p>
            <a:r>
              <a:rPr lang="en-US" cap="small" dirty="0" smtClean="0"/>
              <a:t>Project Budget</a:t>
            </a:r>
            <a:endParaRPr lang="en-US" cap="small" dirty="0"/>
          </a:p>
        </p:txBody>
      </p:sp>
      <p:graphicFrame>
        <p:nvGraphicFramePr>
          <p:cNvPr id="6" name="Table 5"/>
          <p:cNvGraphicFramePr>
            <a:graphicFrameLocks noGrp="1"/>
          </p:cNvGraphicFramePr>
          <p:nvPr>
            <p:extLst>
              <p:ext uri="{D42A27DB-BD31-4B8C-83A1-F6EECF244321}">
                <p14:modId xmlns:p14="http://schemas.microsoft.com/office/powerpoint/2010/main" val="282748188"/>
              </p:ext>
            </p:extLst>
          </p:nvPr>
        </p:nvGraphicFramePr>
        <p:xfrm>
          <a:off x="1295400" y="1828800"/>
          <a:ext cx="5810252" cy="3786356"/>
        </p:xfrm>
        <a:graphic>
          <a:graphicData uri="http://schemas.openxmlformats.org/drawingml/2006/table">
            <a:tbl>
              <a:tblPr firstRow="1" bandRow="1">
                <a:tableStyleId>{10A1B5D5-9B99-4C35-A422-299274C87663}</a:tableStyleId>
              </a:tblPr>
              <a:tblGrid>
                <a:gridCol w="1452563"/>
                <a:gridCol w="1452563"/>
                <a:gridCol w="1452563"/>
                <a:gridCol w="1452563"/>
              </a:tblGrid>
              <a:tr h="355258">
                <a:tc gridSpan="2">
                  <a:txBody>
                    <a:bodyPr/>
                    <a:lstStyle/>
                    <a:p>
                      <a:pPr algn="l" fontAlgn="ctr"/>
                      <a:r>
                        <a:rPr lang="en-US" sz="2400" b="1" i="0" u="none" strike="noStrike" dirty="0" smtClean="0">
                          <a:solidFill>
                            <a:srgbClr val="595959"/>
                          </a:solidFill>
                          <a:effectLst/>
                          <a:latin typeface="+mj-lt"/>
                        </a:rPr>
                        <a:t>Activity</a:t>
                      </a:r>
                      <a:endParaRPr lang="en-US" sz="2400" b="1" i="0" u="none" strike="noStrike" dirty="0">
                        <a:solidFill>
                          <a:srgbClr val="595959"/>
                        </a:solidFill>
                        <a:effectLst/>
                        <a:latin typeface="+mj-lt"/>
                      </a:endParaRPr>
                    </a:p>
                  </a:txBody>
                  <a:tcPr marL="9525" marR="9525" marT="9525" marB="0" anchor="ctr"/>
                </a:tc>
                <a:tc hMerge="1">
                  <a:txBody>
                    <a:bodyPr/>
                    <a:lstStyle/>
                    <a:p>
                      <a:pPr algn="l" fontAlgn="ctr"/>
                      <a:endParaRPr lang="en-US" sz="2400" b="1" i="0" u="none" strike="noStrike" dirty="0">
                        <a:solidFill>
                          <a:srgbClr val="595959"/>
                        </a:solidFill>
                        <a:effectLst/>
                        <a:latin typeface="+mj-lt"/>
                      </a:endParaRPr>
                    </a:p>
                  </a:txBody>
                  <a:tcPr marL="9525" marR="9525" marT="9525" marB="0" anchor="ctr"/>
                </a:tc>
                <a:tc>
                  <a:txBody>
                    <a:bodyPr/>
                    <a:lstStyle/>
                    <a:p>
                      <a:pPr algn="l" fontAlgn="ctr"/>
                      <a:r>
                        <a:rPr lang="en-US" sz="2400" b="1" i="0" u="none" strike="noStrike" dirty="0">
                          <a:solidFill>
                            <a:srgbClr val="595959"/>
                          </a:solidFill>
                          <a:effectLst/>
                          <a:latin typeface="+mj-lt"/>
                        </a:rPr>
                        <a:t>Cost </a:t>
                      </a:r>
                    </a:p>
                  </a:txBody>
                  <a:tcPr marL="9525" marR="9525" marT="9525" marB="0" anchor="ctr"/>
                </a:tc>
                <a:tc>
                  <a:txBody>
                    <a:bodyPr/>
                    <a:lstStyle/>
                    <a:p>
                      <a:pPr algn="l" fontAlgn="ctr"/>
                      <a:r>
                        <a:rPr lang="en-US" sz="2400" b="1" i="0" u="none" strike="noStrike" dirty="0">
                          <a:solidFill>
                            <a:srgbClr val="595959"/>
                          </a:solidFill>
                          <a:effectLst/>
                          <a:latin typeface="+mj-lt"/>
                        </a:rPr>
                        <a:t>Hours</a:t>
                      </a:r>
                    </a:p>
                  </a:txBody>
                  <a:tcPr marL="9525" marR="9525" marT="9525" marB="0" anchor="ctr"/>
                </a:tc>
              </a:tr>
              <a:tr h="355258">
                <a:tc gridSpan="2">
                  <a:txBody>
                    <a:bodyPr/>
                    <a:lstStyle/>
                    <a:p>
                      <a:pPr algn="l" fontAlgn="ctr"/>
                      <a:r>
                        <a:rPr lang="en-US" sz="2400" b="0" i="0" u="none" strike="noStrike" dirty="0">
                          <a:solidFill>
                            <a:srgbClr val="595959"/>
                          </a:solidFill>
                          <a:effectLst/>
                          <a:latin typeface="+mj-lt"/>
                        </a:rPr>
                        <a:t>Design &amp; Planning</a:t>
                      </a:r>
                    </a:p>
                  </a:txBody>
                  <a:tcPr marL="9525" marR="9525" marT="9525" marB="0" anchor="ctr"/>
                </a:tc>
                <a:tc hMerge="1">
                  <a:txBody>
                    <a:bodyPr/>
                    <a:lstStyle/>
                    <a:p>
                      <a:endParaRPr lang="en-US"/>
                    </a:p>
                  </a:txBody>
                  <a:tcPr/>
                </a:tc>
                <a:tc>
                  <a:txBody>
                    <a:bodyPr/>
                    <a:lstStyle/>
                    <a:p>
                      <a:pPr algn="l" fontAlgn="ctr"/>
                      <a:r>
                        <a:rPr lang="en-US" sz="2400" b="0" i="0" u="none" strike="noStrike" dirty="0">
                          <a:solidFill>
                            <a:srgbClr val="595959"/>
                          </a:solidFill>
                          <a:effectLst/>
                          <a:latin typeface="+mj-lt"/>
                        </a:rPr>
                        <a:t> $              - </a:t>
                      </a:r>
                    </a:p>
                  </a:txBody>
                  <a:tcPr marL="9525" marR="9525" marT="9525" marB="0" anchor="ctr"/>
                </a:tc>
                <a:tc>
                  <a:txBody>
                    <a:bodyPr/>
                    <a:lstStyle/>
                    <a:p>
                      <a:pPr algn="ctr" fontAlgn="ctr"/>
                      <a:r>
                        <a:rPr lang="en-US" sz="2400" b="0" i="0" u="none" strike="noStrike" dirty="0">
                          <a:solidFill>
                            <a:srgbClr val="595959"/>
                          </a:solidFill>
                          <a:effectLst/>
                          <a:latin typeface="+mj-lt"/>
                        </a:rPr>
                        <a:t>84</a:t>
                      </a:r>
                    </a:p>
                  </a:txBody>
                  <a:tcPr marL="9525" marR="9525" marT="9525" marB="0" anchor="ctr"/>
                </a:tc>
              </a:tr>
              <a:tr h="355258">
                <a:tc gridSpan="2">
                  <a:txBody>
                    <a:bodyPr/>
                    <a:lstStyle/>
                    <a:p>
                      <a:pPr algn="l" fontAlgn="ctr"/>
                      <a:r>
                        <a:rPr lang="en-US" sz="2400" b="0" i="0" u="none" strike="noStrike" dirty="0">
                          <a:solidFill>
                            <a:srgbClr val="595959"/>
                          </a:solidFill>
                          <a:effectLst/>
                          <a:latin typeface="+mj-lt"/>
                        </a:rPr>
                        <a:t>Fee </a:t>
                      </a:r>
                      <a:r>
                        <a:rPr lang="en-US" sz="2400" b="0" i="0" u="none" strike="noStrike" dirty="0" smtClean="0">
                          <a:solidFill>
                            <a:srgbClr val="595959"/>
                          </a:solidFill>
                          <a:effectLst/>
                          <a:latin typeface="+mj-lt"/>
                        </a:rPr>
                        <a:t>Implementation</a:t>
                      </a:r>
                      <a:endParaRPr lang="en-US" sz="2400" b="0" i="0" u="none" strike="noStrike" dirty="0">
                        <a:solidFill>
                          <a:srgbClr val="595959"/>
                        </a:solidFill>
                        <a:effectLst/>
                        <a:latin typeface="+mj-lt"/>
                      </a:endParaRPr>
                    </a:p>
                  </a:txBody>
                  <a:tcPr marL="9525" marR="9525" marT="9525" marB="0" anchor="ctr"/>
                </a:tc>
                <a:tc hMerge="1">
                  <a:txBody>
                    <a:bodyPr/>
                    <a:lstStyle/>
                    <a:p>
                      <a:endParaRPr lang="en-US"/>
                    </a:p>
                  </a:txBody>
                  <a:tcPr/>
                </a:tc>
                <a:tc>
                  <a:txBody>
                    <a:bodyPr/>
                    <a:lstStyle/>
                    <a:p>
                      <a:pPr algn="l" fontAlgn="ctr"/>
                      <a:r>
                        <a:rPr lang="en-US" sz="2400" b="0" i="0" u="none" strike="noStrike" dirty="0">
                          <a:solidFill>
                            <a:srgbClr val="595959"/>
                          </a:solidFill>
                          <a:effectLst/>
                          <a:latin typeface="+mj-lt"/>
                        </a:rPr>
                        <a:t> $        240 </a:t>
                      </a:r>
                    </a:p>
                  </a:txBody>
                  <a:tcPr marL="9525" marR="9525" marT="9525" marB="0" anchor="ctr"/>
                </a:tc>
                <a:tc>
                  <a:txBody>
                    <a:bodyPr/>
                    <a:lstStyle/>
                    <a:p>
                      <a:pPr algn="ctr" fontAlgn="ctr"/>
                      <a:r>
                        <a:rPr lang="en-US" sz="2400" b="0" i="0" u="none" strike="noStrike" dirty="0">
                          <a:solidFill>
                            <a:srgbClr val="595959"/>
                          </a:solidFill>
                          <a:effectLst/>
                          <a:latin typeface="+mj-lt"/>
                        </a:rPr>
                        <a:t>66</a:t>
                      </a:r>
                    </a:p>
                  </a:txBody>
                  <a:tcPr marL="9525" marR="9525" marT="9525" marB="0" anchor="ctr"/>
                </a:tc>
              </a:tr>
              <a:tr h="355258">
                <a:tc gridSpan="2">
                  <a:txBody>
                    <a:bodyPr/>
                    <a:lstStyle/>
                    <a:p>
                      <a:pPr algn="l" fontAlgn="ctr"/>
                      <a:r>
                        <a:rPr lang="en-US" sz="2400" b="0" i="0" u="none" strike="noStrike" dirty="0">
                          <a:solidFill>
                            <a:srgbClr val="595959"/>
                          </a:solidFill>
                          <a:effectLst/>
                          <a:latin typeface="+mj-lt"/>
                        </a:rPr>
                        <a:t>Grant Writing</a:t>
                      </a:r>
                    </a:p>
                  </a:txBody>
                  <a:tcPr marL="9525" marR="9525" marT="9525" marB="0" anchor="ctr"/>
                </a:tc>
                <a:tc hMerge="1">
                  <a:txBody>
                    <a:bodyPr/>
                    <a:lstStyle/>
                    <a:p>
                      <a:endParaRPr lang="en-US"/>
                    </a:p>
                  </a:txBody>
                  <a:tcPr/>
                </a:tc>
                <a:tc>
                  <a:txBody>
                    <a:bodyPr/>
                    <a:lstStyle/>
                    <a:p>
                      <a:pPr algn="l" fontAlgn="ctr"/>
                      <a:r>
                        <a:rPr lang="en-US" sz="2400" b="0" i="0" u="none" strike="noStrike" dirty="0">
                          <a:solidFill>
                            <a:srgbClr val="595959"/>
                          </a:solidFill>
                          <a:effectLst/>
                          <a:latin typeface="+mj-lt"/>
                        </a:rPr>
                        <a:t> $     3,600 </a:t>
                      </a:r>
                    </a:p>
                  </a:txBody>
                  <a:tcPr marL="9525" marR="9525" marT="9525" marB="0" anchor="ctr"/>
                </a:tc>
                <a:tc>
                  <a:txBody>
                    <a:bodyPr/>
                    <a:lstStyle/>
                    <a:p>
                      <a:pPr algn="ctr" fontAlgn="ctr"/>
                      <a:r>
                        <a:rPr lang="en-US" sz="2400" b="0" i="0" u="none" strike="noStrike" dirty="0">
                          <a:solidFill>
                            <a:srgbClr val="595959"/>
                          </a:solidFill>
                          <a:effectLst/>
                          <a:latin typeface="+mj-lt"/>
                        </a:rPr>
                        <a:t>360</a:t>
                      </a:r>
                    </a:p>
                  </a:txBody>
                  <a:tcPr marL="9525" marR="9525" marT="9525" marB="0" anchor="ctr"/>
                </a:tc>
              </a:tr>
              <a:tr h="355258">
                <a:tc gridSpan="2">
                  <a:txBody>
                    <a:bodyPr/>
                    <a:lstStyle/>
                    <a:p>
                      <a:pPr algn="l" fontAlgn="ctr"/>
                      <a:r>
                        <a:rPr lang="en-US" sz="2400" b="0" i="0" u="none" strike="noStrike" dirty="0">
                          <a:solidFill>
                            <a:srgbClr val="595959"/>
                          </a:solidFill>
                          <a:effectLst/>
                          <a:latin typeface="+mj-lt"/>
                        </a:rPr>
                        <a:t>Fund Raising</a:t>
                      </a:r>
                    </a:p>
                  </a:txBody>
                  <a:tcPr marL="9525" marR="9525" marT="9525" marB="0" anchor="ctr"/>
                </a:tc>
                <a:tc hMerge="1">
                  <a:txBody>
                    <a:bodyPr/>
                    <a:lstStyle/>
                    <a:p>
                      <a:endParaRPr lang="en-US"/>
                    </a:p>
                  </a:txBody>
                  <a:tcPr/>
                </a:tc>
                <a:tc>
                  <a:txBody>
                    <a:bodyPr/>
                    <a:lstStyle/>
                    <a:p>
                      <a:pPr algn="l" fontAlgn="ctr"/>
                      <a:r>
                        <a:rPr lang="en-US" sz="2400" b="0" i="0" u="none" strike="noStrike" dirty="0">
                          <a:solidFill>
                            <a:srgbClr val="595959"/>
                          </a:solidFill>
                          <a:effectLst/>
                          <a:latin typeface="+mj-lt"/>
                        </a:rPr>
                        <a:t> $     8,333 </a:t>
                      </a:r>
                    </a:p>
                  </a:txBody>
                  <a:tcPr marL="9525" marR="9525" marT="9525" marB="0" anchor="ctr"/>
                </a:tc>
                <a:tc>
                  <a:txBody>
                    <a:bodyPr/>
                    <a:lstStyle/>
                    <a:p>
                      <a:pPr algn="ctr" fontAlgn="ctr"/>
                      <a:r>
                        <a:rPr lang="en-US" sz="2400" b="0" i="0" u="none" strike="noStrike" dirty="0">
                          <a:solidFill>
                            <a:srgbClr val="595959"/>
                          </a:solidFill>
                          <a:effectLst/>
                          <a:latin typeface="+mj-lt"/>
                        </a:rPr>
                        <a:t>168</a:t>
                      </a:r>
                    </a:p>
                  </a:txBody>
                  <a:tcPr marL="9525" marR="9525" marT="9525" marB="0" anchor="ctr"/>
                </a:tc>
              </a:tr>
              <a:tr h="355258">
                <a:tc gridSpan="2">
                  <a:txBody>
                    <a:bodyPr/>
                    <a:lstStyle/>
                    <a:p>
                      <a:pPr algn="l" fontAlgn="ctr"/>
                      <a:r>
                        <a:rPr lang="en-US" sz="2400" b="0" i="0" u="none" strike="noStrike" dirty="0">
                          <a:solidFill>
                            <a:srgbClr val="595959"/>
                          </a:solidFill>
                          <a:effectLst/>
                          <a:latin typeface="+mj-lt"/>
                        </a:rPr>
                        <a:t>Administration</a:t>
                      </a:r>
                    </a:p>
                  </a:txBody>
                  <a:tcPr marL="9525" marR="9525" marT="9525" marB="0" anchor="ctr"/>
                </a:tc>
                <a:tc hMerge="1">
                  <a:txBody>
                    <a:bodyPr/>
                    <a:lstStyle/>
                    <a:p>
                      <a:endParaRPr lang="en-US"/>
                    </a:p>
                  </a:txBody>
                  <a:tcPr/>
                </a:tc>
                <a:tc>
                  <a:txBody>
                    <a:bodyPr/>
                    <a:lstStyle/>
                    <a:p>
                      <a:pPr algn="l" fontAlgn="ctr"/>
                      <a:r>
                        <a:rPr lang="en-US" sz="2400" b="0" i="0" u="none" strike="noStrike" dirty="0">
                          <a:solidFill>
                            <a:srgbClr val="595959"/>
                          </a:solidFill>
                          <a:effectLst/>
                          <a:latin typeface="+mj-lt"/>
                        </a:rPr>
                        <a:t> $     4,167 </a:t>
                      </a:r>
                    </a:p>
                  </a:txBody>
                  <a:tcPr marL="9525" marR="9525" marT="9525" marB="0" anchor="ctr"/>
                </a:tc>
                <a:tc>
                  <a:txBody>
                    <a:bodyPr/>
                    <a:lstStyle/>
                    <a:p>
                      <a:pPr algn="ctr" fontAlgn="ctr"/>
                      <a:r>
                        <a:rPr lang="en-US" sz="2400" b="0" i="0" u="none" strike="noStrike" dirty="0">
                          <a:solidFill>
                            <a:srgbClr val="595959"/>
                          </a:solidFill>
                          <a:effectLst/>
                          <a:latin typeface="+mj-lt"/>
                        </a:rPr>
                        <a:t>84</a:t>
                      </a:r>
                    </a:p>
                  </a:txBody>
                  <a:tcPr marL="9525" marR="9525" marT="9525" marB="0" anchor="ctr"/>
                </a:tc>
              </a:tr>
              <a:tr h="355258">
                <a:tc gridSpan="2">
                  <a:txBody>
                    <a:bodyPr/>
                    <a:lstStyle/>
                    <a:p>
                      <a:pPr algn="l" fontAlgn="ctr"/>
                      <a:r>
                        <a:rPr lang="en-US" sz="2400" b="0" i="0" u="none" strike="noStrike" dirty="0">
                          <a:solidFill>
                            <a:srgbClr val="595959"/>
                          </a:solidFill>
                          <a:effectLst/>
                          <a:latin typeface="+mj-lt"/>
                        </a:rPr>
                        <a:t>Supplies/Support</a:t>
                      </a:r>
                    </a:p>
                  </a:txBody>
                  <a:tcPr marL="9525" marR="9525" marT="9525" marB="0" anchor="ctr"/>
                </a:tc>
                <a:tc hMerge="1">
                  <a:txBody>
                    <a:bodyPr/>
                    <a:lstStyle/>
                    <a:p>
                      <a:endParaRPr lang="en-US"/>
                    </a:p>
                  </a:txBody>
                  <a:tcPr/>
                </a:tc>
                <a:tc>
                  <a:txBody>
                    <a:bodyPr/>
                    <a:lstStyle/>
                    <a:p>
                      <a:pPr algn="l" fontAlgn="ctr"/>
                      <a:r>
                        <a:rPr lang="en-US" sz="2400" b="0" i="0" u="none" strike="noStrike" dirty="0">
                          <a:solidFill>
                            <a:srgbClr val="595959"/>
                          </a:solidFill>
                          <a:effectLst/>
                          <a:latin typeface="+mj-lt"/>
                        </a:rPr>
                        <a:t> $        800 </a:t>
                      </a:r>
                    </a:p>
                  </a:txBody>
                  <a:tcPr marL="9525" marR="9525" marT="9525" marB="0" anchor="ctr"/>
                </a:tc>
                <a:tc>
                  <a:txBody>
                    <a:bodyPr/>
                    <a:lstStyle/>
                    <a:p>
                      <a:pPr algn="ctr" fontAlgn="ctr"/>
                      <a:r>
                        <a:rPr lang="en-US" sz="2400" b="0" i="0" u="none" strike="noStrike" dirty="0">
                          <a:solidFill>
                            <a:srgbClr val="595959"/>
                          </a:solidFill>
                          <a:effectLst/>
                          <a:latin typeface="+mj-lt"/>
                        </a:rPr>
                        <a:t>8</a:t>
                      </a:r>
                    </a:p>
                  </a:txBody>
                  <a:tcPr marL="9525" marR="9525" marT="9525" marB="0" anchor="ctr"/>
                </a:tc>
              </a:tr>
              <a:tr h="355258">
                <a:tc>
                  <a:txBody>
                    <a:bodyPr/>
                    <a:lstStyle/>
                    <a:p>
                      <a:pPr algn="l" fontAlgn="ctr"/>
                      <a:r>
                        <a:rPr lang="en-US" sz="2400" b="0" i="0" u="none" strike="noStrike" dirty="0">
                          <a:solidFill>
                            <a:srgbClr val="595959"/>
                          </a:solidFill>
                          <a:effectLst/>
                          <a:latin typeface="+mj-lt"/>
                        </a:rPr>
                        <a:t>Travel</a:t>
                      </a:r>
                    </a:p>
                  </a:txBody>
                  <a:tcPr marL="9525" marR="9525" marT="9525" marB="0" anchor="ctr"/>
                </a:tc>
                <a:tc>
                  <a:txBody>
                    <a:bodyPr/>
                    <a:lstStyle/>
                    <a:p>
                      <a:pPr algn="l" fontAlgn="ctr"/>
                      <a:endParaRPr lang="en-US" sz="2400" b="0" i="0" u="none" strike="noStrike" dirty="0">
                        <a:solidFill>
                          <a:srgbClr val="595959"/>
                        </a:solidFill>
                        <a:effectLst/>
                        <a:latin typeface="+mj-lt"/>
                      </a:endParaRPr>
                    </a:p>
                  </a:txBody>
                  <a:tcPr marL="9525" marR="9525" marT="9525" marB="0" anchor="ctr"/>
                </a:tc>
                <a:tc>
                  <a:txBody>
                    <a:bodyPr/>
                    <a:lstStyle/>
                    <a:p>
                      <a:pPr algn="l" fontAlgn="ctr"/>
                      <a:r>
                        <a:rPr lang="en-US" sz="2400" b="0" i="0" u="none" strike="noStrike" dirty="0">
                          <a:solidFill>
                            <a:srgbClr val="595959"/>
                          </a:solidFill>
                          <a:effectLst/>
                          <a:latin typeface="+mj-lt"/>
                        </a:rPr>
                        <a:t> $     1,200 </a:t>
                      </a:r>
                    </a:p>
                  </a:txBody>
                  <a:tcPr marL="9525" marR="9525" marT="9525" marB="0" anchor="ctr"/>
                </a:tc>
                <a:tc>
                  <a:txBody>
                    <a:bodyPr/>
                    <a:lstStyle/>
                    <a:p>
                      <a:pPr algn="ctr" fontAlgn="ctr"/>
                      <a:r>
                        <a:rPr lang="en-US" sz="2400" b="0" i="0" u="none" strike="noStrike" dirty="0" smtClean="0">
                          <a:solidFill>
                            <a:srgbClr val="595959"/>
                          </a:solidFill>
                          <a:effectLst/>
                          <a:latin typeface="+mj-lt"/>
                        </a:rPr>
                        <a:t>-</a:t>
                      </a:r>
                      <a:endParaRPr lang="en-US" sz="2400" b="0" i="0" u="none" strike="noStrike" dirty="0">
                        <a:solidFill>
                          <a:srgbClr val="595959"/>
                        </a:solidFill>
                        <a:effectLst/>
                        <a:latin typeface="+mj-lt"/>
                      </a:endParaRPr>
                    </a:p>
                  </a:txBody>
                  <a:tcPr marL="9525" marR="9525" marT="9525" marB="0" anchor="ctr"/>
                </a:tc>
              </a:tr>
              <a:tr h="355258">
                <a:tc gridSpan="2">
                  <a:txBody>
                    <a:bodyPr/>
                    <a:lstStyle/>
                    <a:p>
                      <a:pPr algn="l" fontAlgn="ctr"/>
                      <a:r>
                        <a:rPr lang="en-US" sz="2400" b="0" i="0" u="none" strike="noStrike" dirty="0">
                          <a:solidFill>
                            <a:srgbClr val="595959"/>
                          </a:solidFill>
                          <a:effectLst/>
                          <a:latin typeface="+mj-lt"/>
                        </a:rPr>
                        <a:t>Contingency</a:t>
                      </a:r>
                    </a:p>
                  </a:txBody>
                  <a:tcPr marL="9525" marR="9525" marT="9525" marB="0" anchor="ctr"/>
                </a:tc>
                <a:tc hMerge="1">
                  <a:txBody>
                    <a:bodyPr/>
                    <a:lstStyle/>
                    <a:p>
                      <a:endParaRPr lang="en-US"/>
                    </a:p>
                  </a:txBody>
                  <a:tcPr/>
                </a:tc>
                <a:tc>
                  <a:txBody>
                    <a:bodyPr/>
                    <a:lstStyle/>
                    <a:p>
                      <a:pPr algn="l" fontAlgn="ctr"/>
                      <a:r>
                        <a:rPr lang="en-US" sz="2400" b="0" i="0" u="none" strike="noStrike" dirty="0">
                          <a:solidFill>
                            <a:srgbClr val="595959"/>
                          </a:solidFill>
                          <a:effectLst/>
                          <a:latin typeface="+mj-lt"/>
                        </a:rPr>
                        <a:t> $        917 </a:t>
                      </a:r>
                    </a:p>
                  </a:txBody>
                  <a:tcPr marL="9525" marR="9525" marT="9525" marB="0" anchor="ctr"/>
                </a:tc>
                <a:tc>
                  <a:txBody>
                    <a:bodyPr/>
                    <a:lstStyle/>
                    <a:p>
                      <a:pPr algn="ctr" fontAlgn="ctr"/>
                      <a:r>
                        <a:rPr lang="en-US" sz="2400" b="0" i="0" u="none" strike="noStrike" dirty="0">
                          <a:solidFill>
                            <a:srgbClr val="595959"/>
                          </a:solidFill>
                          <a:effectLst/>
                          <a:latin typeface="+mj-lt"/>
                        </a:rPr>
                        <a:t>0</a:t>
                      </a:r>
                    </a:p>
                  </a:txBody>
                  <a:tcPr marL="9525" marR="9525" marT="9525" marB="0" anchor="ctr"/>
                </a:tc>
              </a:tr>
              <a:tr h="408791">
                <a:tc>
                  <a:txBody>
                    <a:bodyPr/>
                    <a:lstStyle/>
                    <a:p>
                      <a:pPr algn="l" fontAlgn="ctr"/>
                      <a:r>
                        <a:rPr lang="en-US" sz="2400" b="0" i="0" u="none" strike="noStrike" dirty="0">
                          <a:solidFill>
                            <a:srgbClr val="595959"/>
                          </a:solidFill>
                          <a:effectLst/>
                          <a:latin typeface="+mj-lt"/>
                        </a:rPr>
                        <a:t>Total</a:t>
                      </a:r>
                    </a:p>
                  </a:txBody>
                  <a:tcPr marL="9525" marR="9525" marT="9525" marB="0" anchor="ctr"/>
                </a:tc>
                <a:tc>
                  <a:txBody>
                    <a:bodyPr/>
                    <a:lstStyle/>
                    <a:p>
                      <a:pPr algn="l" fontAlgn="ctr"/>
                      <a:endParaRPr lang="en-US" sz="2400" b="0" i="0" u="none" strike="noStrike" dirty="0">
                        <a:solidFill>
                          <a:srgbClr val="595959"/>
                        </a:solidFill>
                        <a:effectLst/>
                        <a:latin typeface="+mj-lt"/>
                      </a:endParaRPr>
                    </a:p>
                  </a:txBody>
                  <a:tcPr marL="9525" marR="9525" marT="9525" marB="0" anchor="ctr"/>
                </a:tc>
                <a:tc>
                  <a:txBody>
                    <a:bodyPr/>
                    <a:lstStyle/>
                    <a:p>
                      <a:pPr algn="l" fontAlgn="ctr"/>
                      <a:r>
                        <a:rPr lang="en-US" sz="2400" b="1" i="0" u="none" strike="noStrike" dirty="0">
                          <a:solidFill>
                            <a:srgbClr val="595959"/>
                          </a:solidFill>
                          <a:effectLst/>
                          <a:latin typeface="+mj-lt"/>
                        </a:rPr>
                        <a:t> $  19,257 </a:t>
                      </a:r>
                    </a:p>
                  </a:txBody>
                  <a:tcPr marL="9525" marR="9525" marT="9525" marB="0" anchor="ctr"/>
                </a:tc>
                <a:tc>
                  <a:txBody>
                    <a:bodyPr/>
                    <a:lstStyle/>
                    <a:p>
                      <a:pPr algn="ctr" fontAlgn="ctr"/>
                      <a:r>
                        <a:rPr lang="en-US" sz="2400" b="0" i="0" u="none" strike="noStrike" dirty="0" smtClean="0">
                          <a:solidFill>
                            <a:srgbClr val="595959"/>
                          </a:solidFill>
                          <a:effectLst/>
                          <a:latin typeface="+mj-lt"/>
                        </a:rPr>
                        <a:t>790</a:t>
                      </a:r>
                      <a:endParaRPr lang="en-US" sz="2400" b="0" i="0" u="none" strike="noStrike" dirty="0">
                        <a:solidFill>
                          <a:srgbClr val="595959"/>
                        </a:solidFill>
                        <a:effectLst/>
                        <a:latin typeface="+mj-lt"/>
                      </a:endParaRPr>
                    </a:p>
                  </a:txBody>
                  <a:tcPr marL="9525" marR="9525" marT="9525" marB="0" anchor="ctr"/>
                </a:tc>
              </a:tr>
            </a:tbl>
          </a:graphicData>
        </a:graphic>
      </p:graphicFrame>
    </p:spTree>
    <p:extLst>
      <p:ext uri="{BB962C8B-B14F-4D97-AF65-F5344CB8AC3E}">
        <p14:creationId xmlns:p14="http://schemas.microsoft.com/office/powerpoint/2010/main" val="5217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381000" y="1066800"/>
            <a:ext cx="8077200" cy="5562600"/>
          </a:xfrm>
        </p:spPr>
        <p:txBody>
          <a:bodyPr>
            <a:normAutofit fontScale="92500" lnSpcReduction="10000"/>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	</a:t>
            </a:r>
          </a:p>
          <a:p>
            <a:r>
              <a:rPr lang="en-US" b="1" dirty="0"/>
              <a:t>	</a:t>
            </a:r>
            <a:r>
              <a:rPr lang="en-US" b="1" dirty="0" smtClean="0"/>
              <a:t>Total budget $19,257</a:t>
            </a:r>
          </a:p>
          <a:p>
            <a:r>
              <a:rPr lang="en-US" b="1" dirty="0" smtClean="0"/>
              <a:t>   	    </a:t>
            </a:r>
            <a:r>
              <a:rPr lang="en-US" dirty="0" smtClean="0"/>
              <a:t>Executive Director $10,000	</a:t>
            </a:r>
          </a:p>
          <a:p>
            <a:pPr lvl="1"/>
            <a:r>
              <a:rPr lang="en-US" dirty="0" smtClean="0"/>
              <a:t>		    Tech </a:t>
            </a:r>
            <a:r>
              <a:rPr lang="en-US" dirty="0"/>
              <a:t>Support $</a:t>
            </a:r>
            <a:r>
              <a:rPr lang="en-US" dirty="0" smtClean="0"/>
              <a:t>440</a:t>
            </a:r>
          </a:p>
          <a:p>
            <a:pPr lvl="1"/>
            <a:r>
              <a:rPr lang="en-US" dirty="0" smtClean="0"/>
              <a:t>		    Other </a:t>
            </a:r>
            <a:r>
              <a:rPr lang="en-US" dirty="0"/>
              <a:t>staff time $</a:t>
            </a:r>
            <a:r>
              <a:rPr lang="en-US" dirty="0" smtClean="0"/>
              <a:t>7,920		</a:t>
            </a:r>
          </a:p>
          <a:p>
            <a:endParaRPr lang="en-US" dirty="0"/>
          </a:p>
        </p:txBody>
      </p:sp>
      <p:sp>
        <p:nvSpPr>
          <p:cNvPr id="5" name="Text Placeholder 4"/>
          <p:cNvSpPr>
            <a:spLocks noGrp="1"/>
          </p:cNvSpPr>
          <p:nvPr>
            <p:ph type="body" sz="quarter" idx="13"/>
          </p:nvPr>
        </p:nvSpPr>
        <p:spPr/>
        <p:txBody>
          <a:bodyPr/>
          <a:lstStyle/>
          <a:p>
            <a:r>
              <a:rPr lang="en-US" cap="small" dirty="0" smtClean="0"/>
              <a:t>Project Budget</a:t>
            </a:r>
            <a:endParaRPr lang="en-US" cap="small" dirty="0"/>
          </a:p>
        </p:txBody>
      </p:sp>
      <p:sp>
        <p:nvSpPr>
          <p:cNvPr id="3" name="TextBox 2"/>
          <p:cNvSpPr txBox="1"/>
          <p:nvPr/>
        </p:nvSpPr>
        <p:spPr>
          <a:xfrm>
            <a:off x="5410200" y="1371600"/>
            <a:ext cx="2895600" cy="3323987"/>
          </a:xfrm>
          <a:prstGeom prst="rect">
            <a:avLst/>
          </a:prstGeom>
          <a:noFill/>
        </p:spPr>
        <p:txBody>
          <a:bodyPr wrap="square" rtlCol="0">
            <a:spAutoFit/>
          </a:bodyPr>
          <a:lstStyle/>
          <a:p>
            <a:endParaRPr lang="en-US" sz="2400" dirty="0" smtClean="0"/>
          </a:p>
          <a:p>
            <a:r>
              <a:rPr lang="en-US" sz="2400" b="1" dirty="0" smtClean="0"/>
              <a:t>90% </a:t>
            </a:r>
            <a:r>
              <a:rPr lang="en-US" sz="2400" dirty="0" smtClean="0"/>
              <a:t>Of </a:t>
            </a:r>
            <a:r>
              <a:rPr lang="en-US" sz="2400" dirty="0"/>
              <a:t>project costs are staffing</a:t>
            </a:r>
          </a:p>
          <a:p>
            <a:endParaRPr lang="en-US" sz="2400" b="1" dirty="0" smtClean="0"/>
          </a:p>
          <a:p>
            <a:r>
              <a:rPr lang="en-US" sz="2400" b="1" dirty="0" smtClean="0"/>
              <a:t>Volunteer &amp; intern support is essential to keeping costs low</a:t>
            </a:r>
          </a:p>
          <a:p>
            <a:endParaRPr lang="en-US" sz="2400" b="1" dirty="0"/>
          </a:p>
          <a:p>
            <a:endParaRPr lang="en-US" dirty="0"/>
          </a:p>
        </p:txBody>
      </p:sp>
      <p:pic>
        <p:nvPicPr>
          <p:cNvPr id="7" name="Picture 6"/>
          <p:cNvPicPr>
            <a:picLocks noChangeAspect="1"/>
          </p:cNvPicPr>
          <p:nvPr/>
        </p:nvPicPr>
        <p:blipFill>
          <a:blip r:embed="rId2"/>
          <a:stretch>
            <a:fillRect/>
          </a:stretch>
        </p:blipFill>
        <p:spPr>
          <a:xfrm>
            <a:off x="571499" y="1345096"/>
            <a:ext cx="4731057" cy="3150704"/>
          </a:xfrm>
          <a:prstGeom prst="rect">
            <a:avLst/>
          </a:prstGeom>
        </p:spPr>
      </p:pic>
    </p:spTree>
    <p:extLst>
      <p:ext uri="{BB962C8B-B14F-4D97-AF65-F5344CB8AC3E}">
        <p14:creationId xmlns:p14="http://schemas.microsoft.com/office/powerpoint/2010/main" val="394075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Risks</a:t>
            </a:r>
            <a:endParaRPr lang="en-US" dirty="0"/>
          </a:p>
        </p:txBody>
      </p:sp>
      <p:sp>
        <p:nvSpPr>
          <p:cNvPr id="5" name="Text Placeholder 4"/>
          <p:cNvSpPr>
            <a:spLocks noGrp="1"/>
          </p:cNvSpPr>
          <p:nvPr>
            <p:ph type="body" sz="quarter" idx="13"/>
          </p:nvPr>
        </p:nvSpPr>
        <p:spPr/>
        <p:txBody>
          <a:bodyPr/>
          <a:lstStyle/>
          <a:p>
            <a:r>
              <a:rPr lang="en-US" cap="small" dirty="0" smtClean="0"/>
              <a:t>Risk Analysis</a:t>
            </a:r>
            <a:endParaRPr lang="en-US" cap="small" dirty="0"/>
          </a:p>
        </p:txBody>
      </p:sp>
      <p:sp>
        <p:nvSpPr>
          <p:cNvPr id="8" name="Content Placeholder 7"/>
          <p:cNvSpPr>
            <a:spLocks noGrp="1"/>
          </p:cNvSpPr>
          <p:nvPr>
            <p:ph sz="quarter" idx="15"/>
          </p:nvPr>
        </p:nvSpPr>
        <p:spPr/>
        <p:txBody>
          <a:bodyPr/>
          <a:lstStyle/>
          <a:p>
            <a:endParaRPr lang="en-US" dirty="0"/>
          </a:p>
        </p:txBody>
      </p:sp>
      <p:pic>
        <p:nvPicPr>
          <p:cNvPr id="9" name="Picture 8"/>
          <p:cNvPicPr>
            <a:picLocks noChangeAspect="1"/>
          </p:cNvPicPr>
          <p:nvPr/>
        </p:nvPicPr>
        <p:blipFill>
          <a:blip r:embed="rId2"/>
          <a:stretch>
            <a:fillRect/>
          </a:stretch>
        </p:blipFill>
        <p:spPr>
          <a:xfrm>
            <a:off x="354281" y="1041954"/>
            <a:ext cx="7799119" cy="5663646"/>
          </a:xfrm>
          <a:prstGeom prst="rect">
            <a:avLst/>
          </a:prstGeom>
        </p:spPr>
      </p:pic>
    </p:spTree>
    <p:extLst>
      <p:ext uri="{BB962C8B-B14F-4D97-AF65-F5344CB8AC3E}">
        <p14:creationId xmlns:p14="http://schemas.microsoft.com/office/powerpoint/2010/main" val="101113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p:txBody>
          <a:bodyPr/>
          <a:lstStyle/>
          <a:p>
            <a:r>
              <a:rPr lang="en-US" dirty="0" smtClean="0"/>
              <a:t>JEFF</a:t>
            </a:r>
            <a:endParaRPr lang="en-US" dirty="0"/>
          </a:p>
        </p:txBody>
      </p:sp>
      <p:sp>
        <p:nvSpPr>
          <p:cNvPr id="5" name="Text Placeholder 4"/>
          <p:cNvSpPr>
            <a:spLocks noGrp="1"/>
          </p:cNvSpPr>
          <p:nvPr>
            <p:ph type="body" sz="quarter" idx="13"/>
          </p:nvPr>
        </p:nvSpPr>
        <p:spPr/>
        <p:txBody>
          <a:bodyPr/>
          <a:lstStyle/>
          <a:p>
            <a:r>
              <a:rPr lang="en-US" dirty="0" smtClean="0"/>
              <a:t>SWOTT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09628529"/>
              </p:ext>
            </p:extLst>
          </p:nvPr>
        </p:nvGraphicFramePr>
        <p:xfrm>
          <a:off x="304800" y="336423"/>
          <a:ext cx="8077200" cy="5831014"/>
        </p:xfrm>
        <a:graphic>
          <a:graphicData uri="http://schemas.openxmlformats.org/drawingml/2006/table">
            <a:tbl>
              <a:tblPr firstCol="1" lastCol="1" bandCol="1">
                <a:solidFill>
                  <a:schemeClr val="accent6">
                    <a:lumMod val="60000"/>
                    <a:lumOff val="40000"/>
                  </a:schemeClr>
                </a:solidFill>
                <a:effectLst>
                  <a:outerShdw blurRad="50800" dist="38100" dir="2700000" algn="tl" rotWithShape="0">
                    <a:prstClr val="black">
                      <a:alpha val="40000"/>
                    </a:prstClr>
                  </a:outerShdw>
                </a:effectLst>
                <a:tableStyleId>{10A1B5D5-9B99-4C35-A422-299274C87663}</a:tableStyleId>
              </a:tblPr>
              <a:tblGrid>
                <a:gridCol w="2668348"/>
                <a:gridCol w="2741852"/>
                <a:gridCol w="2667000"/>
              </a:tblGrid>
              <a:tr h="349377">
                <a:tc gridSpan="3">
                  <a:txBody>
                    <a:bodyPr/>
                    <a:lstStyle/>
                    <a:p>
                      <a:pPr marL="0" marR="0" algn="ctr">
                        <a:lnSpc>
                          <a:spcPct val="115000"/>
                        </a:lnSpc>
                        <a:spcBef>
                          <a:spcPts val="0"/>
                        </a:spcBef>
                        <a:spcAft>
                          <a:spcPts val="400"/>
                        </a:spcAft>
                      </a:pPr>
                      <a:r>
                        <a:rPr lang="en-US" sz="2400" b="1" dirty="0" smtClean="0">
                          <a:solidFill>
                            <a:schemeClr val="bg1"/>
                          </a:solidFill>
                          <a:effectLst/>
                          <a:latin typeface="Calibri"/>
                          <a:ea typeface="Calibri"/>
                          <a:cs typeface="Times New Roman"/>
                        </a:rPr>
                        <a:t>SWOTT</a:t>
                      </a:r>
                      <a:r>
                        <a:rPr lang="en-US" sz="2400" b="1" baseline="0" dirty="0" smtClean="0">
                          <a:solidFill>
                            <a:schemeClr val="bg1"/>
                          </a:solidFill>
                          <a:effectLst/>
                          <a:latin typeface="Calibri"/>
                          <a:ea typeface="Calibri"/>
                          <a:cs typeface="Times New Roman"/>
                        </a:rPr>
                        <a:t> Analysis</a:t>
                      </a:r>
                      <a:endParaRPr lang="en-US" sz="2400" b="1" dirty="0">
                        <a:solidFill>
                          <a:schemeClr val="bg1"/>
                        </a:solidFill>
                        <a:effectLst/>
                        <a:latin typeface="Calibri"/>
                        <a:ea typeface="Calibri"/>
                        <a:cs typeface="Times New Roman"/>
                      </a:endParaRPr>
                    </a:p>
                  </a:txBody>
                  <a:tcPr marL="59041" marR="59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a:lnSpc>
                          <a:spcPct val="115000"/>
                        </a:lnSpc>
                        <a:spcBef>
                          <a:spcPts val="0"/>
                        </a:spcBef>
                        <a:spcAft>
                          <a:spcPts val="400"/>
                        </a:spcAft>
                      </a:pPr>
                      <a:endParaRPr lang="en-US" sz="900" b="0" dirty="0">
                        <a:solidFill>
                          <a:srgbClr val="31849B"/>
                        </a:solidFill>
                        <a:effectLst/>
                        <a:latin typeface="Calibri"/>
                        <a:ea typeface="Calibri"/>
                        <a:cs typeface="Times New Roman"/>
                      </a:endParaRPr>
                    </a:p>
                  </a:txBody>
                  <a:tcPr marL="59041" marR="59041" marT="0" marB="0"/>
                </a:tc>
                <a:tc hMerge="1">
                  <a:txBody>
                    <a:bodyPr/>
                    <a:lstStyle/>
                    <a:p>
                      <a:pPr marL="0" marR="0">
                        <a:lnSpc>
                          <a:spcPct val="115000"/>
                        </a:lnSpc>
                        <a:spcBef>
                          <a:spcPts val="0"/>
                        </a:spcBef>
                        <a:spcAft>
                          <a:spcPts val="400"/>
                        </a:spcAft>
                      </a:pPr>
                      <a:endParaRPr lang="en-US" sz="900" b="0" dirty="0">
                        <a:solidFill>
                          <a:srgbClr val="31849B"/>
                        </a:solidFill>
                        <a:effectLst/>
                        <a:latin typeface="Calibri"/>
                        <a:ea typeface="Calibri"/>
                        <a:cs typeface="Times New Roman"/>
                      </a:endParaRPr>
                    </a:p>
                  </a:txBody>
                  <a:tcPr marL="59041" marR="59041" marT="0" marB="0"/>
                </a:tc>
              </a:tr>
              <a:tr h="2415448">
                <a:tc>
                  <a:txBody>
                    <a:bodyPr/>
                    <a:lstStyle/>
                    <a:p>
                      <a:pPr marL="0" marR="0" algn="ctr">
                        <a:lnSpc>
                          <a:spcPct val="115000"/>
                        </a:lnSpc>
                        <a:spcBef>
                          <a:spcPts val="0"/>
                        </a:spcBef>
                        <a:spcAft>
                          <a:spcPts val="400"/>
                        </a:spcAft>
                      </a:pPr>
                      <a:r>
                        <a:rPr lang="en-US" sz="1800" b="1" dirty="0" smtClean="0">
                          <a:effectLst/>
                          <a:latin typeface="+mn-lt"/>
                        </a:rPr>
                        <a:t>Strengths</a:t>
                      </a:r>
                      <a:r>
                        <a:rPr lang="en-US" sz="1400" b="1" dirty="0">
                          <a:effectLst/>
                          <a:latin typeface="+mn-lt"/>
                        </a:rPr>
                        <a:t> </a:t>
                      </a:r>
                    </a:p>
                    <a:p>
                      <a:pPr marL="0" marR="0">
                        <a:lnSpc>
                          <a:spcPct val="115000"/>
                        </a:lnSpc>
                        <a:spcBef>
                          <a:spcPts val="0"/>
                        </a:spcBef>
                        <a:spcAft>
                          <a:spcPts val="400"/>
                        </a:spcAft>
                      </a:pPr>
                      <a:r>
                        <a:rPr lang="en-US" sz="1400" b="0" dirty="0">
                          <a:effectLst/>
                          <a:latin typeface="+mn-lt"/>
                        </a:rPr>
                        <a:t>Public interest </a:t>
                      </a:r>
                    </a:p>
                    <a:p>
                      <a:pPr marL="0" marR="0">
                        <a:lnSpc>
                          <a:spcPct val="115000"/>
                        </a:lnSpc>
                        <a:spcBef>
                          <a:spcPts val="0"/>
                        </a:spcBef>
                        <a:spcAft>
                          <a:spcPts val="400"/>
                        </a:spcAft>
                      </a:pPr>
                      <a:r>
                        <a:rPr lang="en-US" sz="1400" b="0" dirty="0">
                          <a:effectLst/>
                          <a:latin typeface="+mn-lt"/>
                        </a:rPr>
                        <a:t>Growing fast </a:t>
                      </a:r>
                    </a:p>
                    <a:p>
                      <a:pPr marL="0" marR="0">
                        <a:lnSpc>
                          <a:spcPct val="115000"/>
                        </a:lnSpc>
                        <a:spcBef>
                          <a:spcPts val="0"/>
                        </a:spcBef>
                        <a:spcAft>
                          <a:spcPts val="400"/>
                        </a:spcAft>
                      </a:pPr>
                      <a:r>
                        <a:rPr lang="en-US" sz="1400" b="0" dirty="0">
                          <a:effectLst/>
                          <a:latin typeface="+mn-lt"/>
                        </a:rPr>
                        <a:t>Diverse </a:t>
                      </a:r>
                      <a:r>
                        <a:rPr lang="en-US" sz="1400" b="0" dirty="0" smtClean="0">
                          <a:effectLst/>
                          <a:latin typeface="+mn-lt"/>
                        </a:rPr>
                        <a:t>partner network</a:t>
                      </a:r>
                      <a:endParaRPr lang="en-US" sz="1400" b="0" dirty="0">
                        <a:effectLst/>
                        <a:latin typeface="+mn-lt"/>
                      </a:endParaRPr>
                    </a:p>
                    <a:p>
                      <a:pPr marL="0" marR="0">
                        <a:lnSpc>
                          <a:spcPct val="115000"/>
                        </a:lnSpc>
                        <a:spcBef>
                          <a:spcPts val="0"/>
                        </a:spcBef>
                        <a:spcAft>
                          <a:spcPts val="400"/>
                        </a:spcAft>
                      </a:pPr>
                      <a:r>
                        <a:rPr lang="en-US" sz="1400" b="0" dirty="0">
                          <a:effectLst/>
                          <a:latin typeface="+mn-lt"/>
                        </a:rPr>
                        <a:t>Strong volunteer interest</a:t>
                      </a:r>
                    </a:p>
                    <a:p>
                      <a:pPr marL="0" marR="0">
                        <a:lnSpc>
                          <a:spcPct val="115000"/>
                        </a:lnSpc>
                        <a:spcBef>
                          <a:spcPts val="0"/>
                        </a:spcBef>
                        <a:spcAft>
                          <a:spcPts val="400"/>
                        </a:spcAft>
                      </a:pPr>
                      <a:r>
                        <a:rPr lang="en-US" sz="1400" b="0" dirty="0" smtClean="0">
                          <a:effectLst/>
                          <a:latin typeface="+mn-lt"/>
                        </a:rPr>
                        <a:t>Intl. connections</a:t>
                      </a:r>
                      <a:r>
                        <a:rPr lang="en-US" sz="1400" b="0" dirty="0">
                          <a:effectLst/>
                          <a:latin typeface="+mn-lt"/>
                        </a:rPr>
                        <a:t>/ UN status</a:t>
                      </a:r>
                    </a:p>
                    <a:p>
                      <a:pPr marL="0" marR="0">
                        <a:lnSpc>
                          <a:spcPct val="115000"/>
                        </a:lnSpc>
                        <a:spcBef>
                          <a:spcPts val="0"/>
                        </a:spcBef>
                        <a:spcAft>
                          <a:spcPts val="400"/>
                        </a:spcAft>
                      </a:pPr>
                      <a:r>
                        <a:rPr lang="en-US" sz="1400" b="0" dirty="0">
                          <a:effectLst/>
                          <a:latin typeface="+mn-lt"/>
                        </a:rPr>
                        <a:t>Positioned as leader in field</a:t>
                      </a:r>
                    </a:p>
                    <a:p>
                      <a:pPr marL="0" marR="0">
                        <a:lnSpc>
                          <a:spcPct val="115000"/>
                        </a:lnSpc>
                        <a:spcBef>
                          <a:spcPts val="0"/>
                        </a:spcBef>
                        <a:spcAft>
                          <a:spcPts val="400"/>
                        </a:spcAft>
                      </a:pPr>
                      <a:r>
                        <a:rPr lang="en-US" sz="1400" b="0" dirty="0">
                          <a:effectLst/>
                          <a:latin typeface="+mn-lt"/>
                        </a:rPr>
                        <a:t>Independent non-profit </a:t>
                      </a:r>
                    </a:p>
                    <a:p>
                      <a:pPr marL="0" marR="0">
                        <a:lnSpc>
                          <a:spcPct val="115000"/>
                        </a:lnSpc>
                        <a:spcBef>
                          <a:spcPts val="0"/>
                        </a:spcBef>
                        <a:spcAft>
                          <a:spcPts val="400"/>
                        </a:spcAft>
                      </a:pPr>
                      <a:r>
                        <a:rPr lang="en-US" sz="1400" b="0" dirty="0">
                          <a:effectLst/>
                          <a:latin typeface="+mn-lt"/>
                        </a:rPr>
                        <a:t>Community values services</a:t>
                      </a:r>
                      <a:endParaRPr lang="en-US" sz="1400" b="0" dirty="0">
                        <a:solidFill>
                          <a:srgbClr val="31849B"/>
                        </a:solidFill>
                        <a:effectLst/>
                        <a:latin typeface="+mn-lt"/>
                        <a:ea typeface="Calibri"/>
                        <a:cs typeface="Times New Roman"/>
                      </a:endParaRPr>
                    </a:p>
                  </a:txBody>
                  <a:tcPr marL="59041" marR="59041" marT="0" marB="0">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400"/>
                        </a:spcAft>
                      </a:pPr>
                      <a:r>
                        <a:rPr lang="en-US" sz="1800" b="1" dirty="0" smtClean="0">
                          <a:effectLst/>
                          <a:latin typeface="+mn-lt"/>
                        </a:rPr>
                        <a:t>Weaknesses</a:t>
                      </a:r>
                      <a:endParaRPr lang="en-US" sz="1400" b="1" dirty="0">
                        <a:effectLst/>
                        <a:latin typeface="+mn-lt"/>
                      </a:endParaRPr>
                    </a:p>
                    <a:p>
                      <a:pPr marL="0" marR="0">
                        <a:lnSpc>
                          <a:spcPct val="115000"/>
                        </a:lnSpc>
                        <a:spcBef>
                          <a:spcPts val="0"/>
                        </a:spcBef>
                        <a:spcAft>
                          <a:spcPts val="400"/>
                        </a:spcAft>
                      </a:pPr>
                      <a:r>
                        <a:rPr lang="en-US" sz="1400" b="0" dirty="0">
                          <a:effectLst/>
                          <a:latin typeface="+mn-lt"/>
                        </a:rPr>
                        <a:t>Growing too fast for funding</a:t>
                      </a:r>
                    </a:p>
                    <a:p>
                      <a:pPr marL="0" marR="0">
                        <a:lnSpc>
                          <a:spcPct val="115000"/>
                        </a:lnSpc>
                        <a:spcBef>
                          <a:spcPts val="0"/>
                        </a:spcBef>
                        <a:spcAft>
                          <a:spcPts val="400"/>
                        </a:spcAft>
                      </a:pPr>
                      <a:r>
                        <a:rPr lang="en-US" sz="1400" b="0" dirty="0">
                          <a:effectLst/>
                          <a:latin typeface="+mn-lt"/>
                        </a:rPr>
                        <a:t>Management structure still new</a:t>
                      </a:r>
                    </a:p>
                    <a:p>
                      <a:pPr marL="0" marR="0">
                        <a:lnSpc>
                          <a:spcPct val="115000"/>
                        </a:lnSpc>
                        <a:spcBef>
                          <a:spcPts val="0"/>
                        </a:spcBef>
                        <a:spcAft>
                          <a:spcPts val="400"/>
                        </a:spcAft>
                      </a:pPr>
                      <a:r>
                        <a:rPr lang="en-US" sz="1400" b="0" dirty="0">
                          <a:effectLst/>
                          <a:latin typeface="+mn-lt"/>
                        </a:rPr>
                        <a:t>Lacks Institutional Sponsor</a:t>
                      </a:r>
                    </a:p>
                    <a:p>
                      <a:pPr marL="0" marR="0">
                        <a:lnSpc>
                          <a:spcPct val="115000"/>
                        </a:lnSpc>
                        <a:spcBef>
                          <a:spcPts val="0"/>
                        </a:spcBef>
                        <a:spcAft>
                          <a:spcPts val="400"/>
                        </a:spcAft>
                      </a:pPr>
                      <a:r>
                        <a:rPr lang="en-US" sz="1400" b="0" dirty="0">
                          <a:effectLst/>
                          <a:latin typeface="+mn-lt"/>
                        </a:rPr>
                        <a:t>Few precedents for funding model</a:t>
                      </a:r>
                    </a:p>
                    <a:p>
                      <a:pPr marL="0" marR="0">
                        <a:lnSpc>
                          <a:spcPct val="115000"/>
                        </a:lnSpc>
                        <a:spcBef>
                          <a:spcPts val="0"/>
                        </a:spcBef>
                        <a:spcAft>
                          <a:spcPts val="400"/>
                        </a:spcAft>
                      </a:pPr>
                      <a:r>
                        <a:rPr lang="en-US" sz="1400" b="0" dirty="0">
                          <a:effectLst/>
                          <a:latin typeface="+mn-lt"/>
                        </a:rPr>
                        <a:t>Does not fit traditional grant categories</a:t>
                      </a:r>
                    </a:p>
                    <a:p>
                      <a:pPr marL="0" marR="0">
                        <a:lnSpc>
                          <a:spcPct val="115000"/>
                        </a:lnSpc>
                        <a:spcBef>
                          <a:spcPts val="0"/>
                        </a:spcBef>
                        <a:spcAft>
                          <a:spcPts val="400"/>
                        </a:spcAft>
                      </a:pPr>
                      <a:r>
                        <a:rPr lang="en-US" sz="1400" b="0" dirty="0">
                          <a:effectLst/>
                          <a:latin typeface="+mn-lt"/>
                        </a:rPr>
                        <a:t> </a:t>
                      </a:r>
                      <a:endParaRPr lang="en-US" sz="1400" b="0" dirty="0">
                        <a:solidFill>
                          <a:srgbClr val="31849B"/>
                        </a:solidFill>
                        <a:effectLst/>
                        <a:latin typeface="+mn-lt"/>
                        <a:ea typeface="Calibri"/>
                        <a:cs typeface="Times New Roman"/>
                      </a:endParaRPr>
                    </a:p>
                  </a:txBody>
                  <a:tcPr marL="59041" marR="5904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400"/>
                        </a:spcAft>
                      </a:pPr>
                      <a:r>
                        <a:rPr lang="en-US" sz="1800" b="1" dirty="0" smtClean="0">
                          <a:effectLst/>
                          <a:latin typeface="+mn-lt"/>
                        </a:rPr>
                        <a:t>Opportunities </a:t>
                      </a:r>
                    </a:p>
                    <a:p>
                      <a:pPr marL="0" marR="0">
                        <a:lnSpc>
                          <a:spcPct val="115000"/>
                        </a:lnSpc>
                        <a:spcBef>
                          <a:spcPts val="0"/>
                        </a:spcBef>
                        <a:spcAft>
                          <a:spcPts val="400"/>
                        </a:spcAft>
                      </a:pPr>
                      <a:r>
                        <a:rPr lang="en-US" sz="1400" b="0" dirty="0" smtClean="0">
                          <a:effectLst/>
                          <a:latin typeface="+mn-lt"/>
                        </a:rPr>
                        <a:t>Federal/State grants</a:t>
                      </a:r>
                    </a:p>
                    <a:p>
                      <a:pPr marL="0" marR="0">
                        <a:lnSpc>
                          <a:spcPct val="115000"/>
                        </a:lnSpc>
                        <a:spcBef>
                          <a:spcPts val="0"/>
                        </a:spcBef>
                        <a:spcAft>
                          <a:spcPts val="400"/>
                        </a:spcAft>
                      </a:pPr>
                      <a:r>
                        <a:rPr lang="en-US" sz="1400" b="0" dirty="0" smtClean="0">
                          <a:effectLst/>
                          <a:latin typeface="+mn-lt"/>
                        </a:rPr>
                        <a:t>Charitable funding</a:t>
                      </a:r>
                    </a:p>
                    <a:p>
                      <a:pPr marL="0" marR="0">
                        <a:lnSpc>
                          <a:spcPct val="115000"/>
                        </a:lnSpc>
                        <a:spcBef>
                          <a:spcPts val="0"/>
                        </a:spcBef>
                        <a:spcAft>
                          <a:spcPts val="400"/>
                        </a:spcAft>
                      </a:pPr>
                      <a:r>
                        <a:rPr lang="en-US" sz="1400" b="0" dirty="0" smtClean="0">
                          <a:effectLst/>
                          <a:latin typeface="+mn-lt"/>
                        </a:rPr>
                        <a:t>Partner fees</a:t>
                      </a:r>
                    </a:p>
                    <a:p>
                      <a:pPr marL="0" marR="0">
                        <a:lnSpc>
                          <a:spcPct val="115000"/>
                        </a:lnSpc>
                        <a:spcBef>
                          <a:spcPts val="0"/>
                        </a:spcBef>
                        <a:spcAft>
                          <a:spcPts val="400"/>
                        </a:spcAft>
                      </a:pPr>
                      <a:r>
                        <a:rPr lang="en-US" sz="1400" b="0" dirty="0" smtClean="0">
                          <a:effectLst/>
                          <a:latin typeface="+mn-lt"/>
                        </a:rPr>
                        <a:t>Fee-for-service</a:t>
                      </a:r>
                    </a:p>
                    <a:p>
                      <a:pPr marL="0" marR="0">
                        <a:lnSpc>
                          <a:spcPct val="115000"/>
                        </a:lnSpc>
                        <a:spcBef>
                          <a:spcPts val="0"/>
                        </a:spcBef>
                        <a:spcAft>
                          <a:spcPts val="400"/>
                        </a:spcAft>
                      </a:pPr>
                      <a:r>
                        <a:rPr lang="en-US" sz="1400" b="0" dirty="0" smtClean="0">
                          <a:effectLst/>
                          <a:latin typeface="+mn-lt"/>
                        </a:rPr>
                        <a:t>Private business sponsorship</a:t>
                      </a:r>
                    </a:p>
                    <a:p>
                      <a:pPr marL="0" marR="0">
                        <a:lnSpc>
                          <a:spcPct val="115000"/>
                        </a:lnSpc>
                        <a:spcBef>
                          <a:spcPts val="0"/>
                        </a:spcBef>
                        <a:spcAft>
                          <a:spcPts val="400"/>
                        </a:spcAft>
                      </a:pPr>
                      <a:r>
                        <a:rPr lang="en-US" sz="1400" b="0" dirty="0" smtClean="0">
                          <a:effectLst/>
                          <a:latin typeface="+mn-lt"/>
                        </a:rPr>
                        <a:t>Higher Education partnerships</a:t>
                      </a:r>
                    </a:p>
                    <a:p>
                      <a:pPr marL="0" marR="0">
                        <a:lnSpc>
                          <a:spcPct val="115000"/>
                        </a:lnSpc>
                        <a:spcBef>
                          <a:spcPts val="0"/>
                        </a:spcBef>
                        <a:spcAft>
                          <a:spcPts val="400"/>
                        </a:spcAft>
                      </a:pPr>
                      <a:r>
                        <a:rPr lang="en-US" sz="1400" b="0" dirty="0" smtClean="0">
                          <a:effectLst/>
                          <a:latin typeface="+mn-lt"/>
                        </a:rPr>
                        <a:t>Partnership with other non-profits</a:t>
                      </a:r>
                      <a:endParaRPr lang="en-US" sz="1400" b="0" dirty="0" smtClean="0">
                        <a:solidFill>
                          <a:srgbClr val="31849B"/>
                        </a:solidFill>
                        <a:effectLst/>
                        <a:latin typeface="+mn-lt"/>
                        <a:ea typeface="Calibri"/>
                        <a:cs typeface="Times New Roman"/>
                      </a:endParaRPr>
                    </a:p>
                    <a:p>
                      <a:pPr marL="0" marR="0">
                        <a:lnSpc>
                          <a:spcPct val="115000"/>
                        </a:lnSpc>
                        <a:spcBef>
                          <a:spcPts val="0"/>
                        </a:spcBef>
                        <a:spcAft>
                          <a:spcPts val="400"/>
                        </a:spcAft>
                      </a:pPr>
                      <a:endParaRPr lang="en-US" sz="1400" b="0" dirty="0">
                        <a:solidFill>
                          <a:srgbClr val="31849B"/>
                        </a:solidFill>
                        <a:effectLst/>
                        <a:latin typeface="+mn-lt"/>
                        <a:ea typeface="Calibri"/>
                        <a:cs typeface="Times New Roman"/>
                      </a:endParaRPr>
                    </a:p>
                  </a:txBody>
                  <a:tcPr marL="59041" marR="59041" marT="0" marB="0">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tcPr>
                </a:tc>
              </a:tr>
              <a:tr h="2725610">
                <a:tc>
                  <a:txBody>
                    <a:bodyPr/>
                    <a:lstStyle/>
                    <a:p>
                      <a:pPr marL="0" marR="0" algn="ctr">
                        <a:lnSpc>
                          <a:spcPct val="115000"/>
                        </a:lnSpc>
                        <a:spcBef>
                          <a:spcPts val="0"/>
                        </a:spcBef>
                        <a:spcAft>
                          <a:spcPts val="400"/>
                        </a:spcAft>
                      </a:pPr>
                      <a:r>
                        <a:rPr lang="en-US" sz="1800" b="1" dirty="0" smtClean="0">
                          <a:effectLst/>
                          <a:latin typeface="+mn-lt"/>
                        </a:rPr>
                        <a:t>Threats </a:t>
                      </a:r>
                    </a:p>
                    <a:p>
                      <a:pPr marL="0" marR="0">
                        <a:lnSpc>
                          <a:spcPct val="115000"/>
                        </a:lnSpc>
                        <a:spcBef>
                          <a:spcPts val="0"/>
                        </a:spcBef>
                        <a:spcAft>
                          <a:spcPts val="400"/>
                        </a:spcAft>
                      </a:pPr>
                      <a:r>
                        <a:rPr lang="en-US" sz="1400" b="0" dirty="0" smtClean="0">
                          <a:effectLst/>
                          <a:latin typeface="+mn-lt"/>
                        </a:rPr>
                        <a:t>Lack of consistent funding</a:t>
                      </a:r>
                    </a:p>
                    <a:p>
                      <a:pPr marL="0" marR="0">
                        <a:lnSpc>
                          <a:spcPct val="115000"/>
                        </a:lnSpc>
                        <a:spcBef>
                          <a:spcPts val="0"/>
                        </a:spcBef>
                        <a:spcAft>
                          <a:spcPts val="400"/>
                        </a:spcAft>
                      </a:pPr>
                      <a:r>
                        <a:rPr lang="en-US" sz="1400" b="0" dirty="0" smtClean="0">
                          <a:effectLst/>
                          <a:latin typeface="+mn-lt"/>
                        </a:rPr>
                        <a:t>Management turnover</a:t>
                      </a:r>
                    </a:p>
                    <a:p>
                      <a:pPr marL="0" marR="0">
                        <a:lnSpc>
                          <a:spcPct val="115000"/>
                        </a:lnSpc>
                        <a:spcBef>
                          <a:spcPts val="0"/>
                        </a:spcBef>
                        <a:spcAft>
                          <a:spcPts val="400"/>
                        </a:spcAft>
                      </a:pPr>
                      <a:r>
                        <a:rPr lang="en-US" sz="1400" b="0" dirty="0" smtClean="0">
                          <a:effectLst/>
                          <a:latin typeface="+mn-lt"/>
                        </a:rPr>
                        <a:t>Volunteer burn-out</a:t>
                      </a:r>
                    </a:p>
                    <a:p>
                      <a:pPr marL="0" marR="0">
                        <a:lnSpc>
                          <a:spcPct val="115000"/>
                        </a:lnSpc>
                        <a:spcBef>
                          <a:spcPts val="0"/>
                        </a:spcBef>
                        <a:spcAft>
                          <a:spcPts val="400"/>
                        </a:spcAft>
                      </a:pPr>
                      <a:r>
                        <a:rPr lang="en-US" sz="1400" b="0" dirty="0" smtClean="0">
                          <a:effectLst/>
                          <a:latin typeface="+mn-lt"/>
                        </a:rPr>
                        <a:t>Competition from other non-profits</a:t>
                      </a:r>
                    </a:p>
                    <a:p>
                      <a:pPr marL="0" marR="0">
                        <a:lnSpc>
                          <a:spcPct val="115000"/>
                        </a:lnSpc>
                        <a:spcBef>
                          <a:spcPts val="0"/>
                        </a:spcBef>
                        <a:spcAft>
                          <a:spcPts val="400"/>
                        </a:spcAft>
                      </a:pPr>
                      <a:r>
                        <a:rPr lang="en-US" sz="1400" b="0" dirty="0" smtClean="0">
                          <a:effectLst/>
                          <a:latin typeface="+mn-lt"/>
                        </a:rPr>
                        <a:t>US/ UN conflict of interest</a:t>
                      </a:r>
                    </a:p>
                    <a:p>
                      <a:pPr marL="0" marR="0">
                        <a:lnSpc>
                          <a:spcPct val="115000"/>
                        </a:lnSpc>
                        <a:spcBef>
                          <a:spcPts val="0"/>
                        </a:spcBef>
                        <a:spcAft>
                          <a:spcPts val="400"/>
                        </a:spcAft>
                      </a:pPr>
                      <a:r>
                        <a:rPr lang="en-US" sz="1400" b="0" dirty="0" smtClean="0">
                          <a:effectLst/>
                          <a:latin typeface="+mn-lt"/>
                        </a:rPr>
                        <a:t>Tax law changes</a:t>
                      </a:r>
                      <a:endParaRPr lang="en-US" sz="1400" b="0" dirty="0" smtClean="0">
                        <a:solidFill>
                          <a:srgbClr val="31849B"/>
                        </a:solidFill>
                        <a:effectLst/>
                        <a:latin typeface="+mn-lt"/>
                        <a:ea typeface="Calibri"/>
                        <a:cs typeface="Times New Roman"/>
                      </a:endParaRPr>
                    </a:p>
                    <a:p>
                      <a:pPr marL="0" marR="0" algn="ctr">
                        <a:lnSpc>
                          <a:spcPct val="115000"/>
                        </a:lnSpc>
                        <a:spcBef>
                          <a:spcPts val="0"/>
                        </a:spcBef>
                        <a:spcAft>
                          <a:spcPts val="400"/>
                        </a:spcAft>
                      </a:pPr>
                      <a:endParaRPr lang="en-US" sz="1400" b="0" dirty="0">
                        <a:solidFill>
                          <a:srgbClr val="31849B"/>
                        </a:solidFill>
                        <a:effectLst/>
                        <a:latin typeface="+mn-lt"/>
                        <a:ea typeface="Calibri"/>
                        <a:cs typeface="Times New Roman"/>
                      </a:endParaRPr>
                    </a:p>
                  </a:txBody>
                  <a:tcPr marL="59041" marR="59041" marT="0" marB="0">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400"/>
                        </a:spcAft>
                      </a:pPr>
                      <a:r>
                        <a:rPr lang="en-US" sz="1800" b="1" dirty="0" smtClean="0">
                          <a:effectLst/>
                          <a:latin typeface="+mn-lt"/>
                        </a:rPr>
                        <a:t>Trends</a:t>
                      </a:r>
                    </a:p>
                    <a:p>
                      <a:pPr marL="0" marR="0">
                        <a:lnSpc>
                          <a:spcPct val="115000"/>
                        </a:lnSpc>
                        <a:spcBef>
                          <a:spcPts val="0"/>
                        </a:spcBef>
                        <a:spcAft>
                          <a:spcPts val="400"/>
                        </a:spcAft>
                      </a:pPr>
                      <a:r>
                        <a:rPr lang="en-US" sz="1400" b="0" dirty="0" smtClean="0">
                          <a:effectLst/>
                          <a:latin typeface="+mn-lt"/>
                        </a:rPr>
                        <a:t>Hot topic of the time</a:t>
                      </a:r>
                    </a:p>
                    <a:p>
                      <a:pPr marL="0" marR="0">
                        <a:lnSpc>
                          <a:spcPct val="115000"/>
                        </a:lnSpc>
                        <a:spcBef>
                          <a:spcPts val="0"/>
                        </a:spcBef>
                        <a:spcAft>
                          <a:spcPts val="400"/>
                        </a:spcAft>
                      </a:pPr>
                      <a:r>
                        <a:rPr lang="en-US" sz="1400" b="0" dirty="0" smtClean="0">
                          <a:effectLst/>
                          <a:latin typeface="+mn-lt"/>
                        </a:rPr>
                        <a:t>Municipal sustainability planning on rise</a:t>
                      </a:r>
                    </a:p>
                    <a:p>
                      <a:pPr marL="0" marR="0">
                        <a:lnSpc>
                          <a:spcPct val="115000"/>
                        </a:lnSpc>
                        <a:spcBef>
                          <a:spcPts val="0"/>
                        </a:spcBef>
                        <a:spcAft>
                          <a:spcPts val="400"/>
                        </a:spcAft>
                      </a:pPr>
                      <a:r>
                        <a:rPr lang="en-US" sz="1400" b="0" dirty="0" smtClean="0">
                          <a:effectLst/>
                          <a:latin typeface="+mn-lt"/>
                        </a:rPr>
                        <a:t>Govt. agencies have new ESD directives</a:t>
                      </a:r>
                    </a:p>
                    <a:p>
                      <a:pPr marL="0" marR="0">
                        <a:lnSpc>
                          <a:spcPct val="115000"/>
                        </a:lnSpc>
                        <a:spcBef>
                          <a:spcPts val="0"/>
                        </a:spcBef>
                        <a:spcAft>
                          <a:spcPts val="400"/>
                        </a:spcAft>
                      </a:pPr>
                      <a:r>
                        <a:rPr lang="en-US" sz="1400" b="0" dirty="0" smtClean="0">
                          <a:effectLst/>
                          <a:latin typeface="+mn-lt"/>
                        </a:rPr>
                        <a:t>New strategies/ methods in fund raising </a:t>
                      </a:r>
                      <a:endParaRPr lang="en-US" sz="1400" b="0" dirty="0" smtClean="0">
                        <a:solidFill>
                          <a:srgbClr val="31849B"/>
                        </a:solidFill>
                        <a:effectLst/>
                        <a:latin typeface="+mn-lt"/>
                        <a:ea typeface="Calibri"/>
                        <a:cs typeface="Times New Roman"/>
                      </a:endParaRPr>
                    </a:p>
                    <a:p>
                      <a:pPr marL="0" marR="0" algn="ctr">
                        <a:lnSpc>
                          <a:spcPct val="115000"/>
                        </a:lnSpc>
                        <a:spcBef>
                          <a:spcPts val="0"/>
                        </a:spcBef>
                        <a:spcAft>
                          <a:spcPts val="400"/>
                        </a:spcAft>
                      </a:pPr>
                      <a:endParaRPr lang="en-US" sz="1400" b="0" dirty="0">
                        <a:solidFill>
                          <a:srgbClr val="31849B"/>
                        </a:solidFill>
                        <a:effectLst/>
                        <a:latin typeface="+mn-lt"/>
                        <a:ea typeface="Calibri"/>
                        <a:cs typeface="Times New Roman"/>
                      </a:endParaRPr>
                    </a:p>
                  </a:txBody>
                  <a:tcPr marL="59041" marR="59041"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400"/>
                        </a:spcAft>
                      </a:pPr>
                      <a:endParaRPr lang="en-US" sz="1400" b="0" dirty="0">
                        <a:solidFill>
                          <a:srgbClr val="31849B"/>
                        </a:solidFill>
                        <a:effectLst/>
                        <a:latin typeface="+mn-lt"/>
                        <a:ea typeface="Calibri"/>
                        <a:cs typeface="Times New Roman"/>
                      </a:endParaRPr>
                    </a:p>
                  </a:txBody>
                  <a:tcPr marL="59041" marR="59041" marT="0" marB="0">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1603375" y="336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2570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2.hubspot.net/hub/326641/file-2644144314-jpg/lightbul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599"/>
            <a:ext cx="8074152" cy="55397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Recommendations</a:t>
            </a:r>
            <a:endParaRPr lang="en-US" dirty="0"/>
          </a:p>
        </p:txBody>
      </p:sp>
      <p:sp>
        <p:nvSpPr>
          <p:cNvPr id="4" name="Content Placeholder 3"/>
          <p:cNvSpPr>
            <a:spLocks noGrp="1"/>
          </p:cNvSpPr>
          <p:nvPr>
            <p:ph sz="quarter" idx="15"/>
          </p:nvPr>
        </p:nvSpPr>
        <p:spPr>
          <a:xfrm>
            <a:off x="304800" y="914400"/>
            <a:ext cx="8077200" cy="5334000"/>
          </a:xfrm>
        </p:spPr>
        <p:txBody>
          <a:bodyPr>
            <a:normAutofit/>
          </a:bodyPr>
          <a:lstStyle/>
          <a:p>
            <a:endParaRPr lang="en-US" dirty="0" smtClean="0"/>
          </a:p>
          <a:p>
            <a:endParaRPr lang="en-US" dirty="0"/>
          </a:p>
        </p:txBody>
      </p:sp>
      <p:sp>
        <p:nvSpPr>
          <p:cNvPr id="3" name="Text Placeholder 2"/>
          <p:cNvSpPr>
            <a:spLocks noGrp="1"/>
          </p:cNvSpPr>
          <p:nvPr>
            <p:ph type="body" sz="quarter" idx="13"/>
          </p:nvPr>
        </p:nvSpPr>
        <p:spPr>
          <a:xfrm>
            <a:off x="304800" y="381000"/>
            <a:ext cx="8077200" cy="533400"/>
          </a:xfrm>
        </p:spPr>
        <p:txBody>
          <a:bodyPr>
            <a:noAutofit/>
          </a:bodyPr>
          <a:lstStyle/>
          <a:p>
            <a:r>
              <a:rPr lang="en-US" cap="small" dirty="0" smtClean="0"/>
              <a:t>Strategic Choices</a:t>
            </a:r>
            <a:endParaRPr lang="en-US" cap="small" dirty="0"/>
          </a:p>
        </p:txBody>
      </p:sp>
      <p:sp>
        <p:nvSpPr>
          <p:cNvPr id="7" name="Rectangle 6"/>
          <p:cNvSpPr/>
          <p:nvPr/>
        </p:nvSpPr>
        <p:spPr>
          <a:xfrm>
            <a:off x="228600" y="990600"/>
            <a:ext cx="8153400" cy="5791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82752" y="990598"/>
            <a:ext cx="7318248" cy="4985980"/>
          </a:xfrm>
          <a:prstGeom prst="rect">
            <a:avLst/>
          </a:prstGeom>
        </p:spPr>
        <p:txBody>
          <a:bodyPr wrap="square">
            <a:spAutoFit/>
          </a:bodyPr>
          <a:lstStyle/>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sz="2400" b="1" kern="0" dirty="0"/>
              <a:t>Prioritize </a:t>
            </a:r>
            <a:r>
              <a:rPr lang="en-US" sz="2400" b="1" kern="0" dirty="0" smtClean="0"/>
              <a:t>Securing Institutional </a:t>
            </a:r>
            <a:r>
              <a:rPr lang="en-US" sz="2400" b="1" kern="0" dirty="0"/>
              <a:t>Partner </a:t>
            </a:r>
            <a:r>
              <a:rPr lang="en-US" sz="2400" b="1" kern="0" dirty="0" smtClean="0"/>
              <a:t>Fees—</a:t>
            </a:r>
            <a:r>
              <a:rPr lang="en-US" kern="0" dirty="0" smtClean="0"/>
              <a:t>fees from institutions are a likely source of operating funds while GPSEN pursues sustaining funding. Communicate value to organizations.</a:t>
            </a:r>
            <a:endParaRPr lang="en-US" kern="0" dirty="0"/>
          </a:p>
          <a:p>
            <a:endParaRPr lang="en-US" kern="0" dirty="0"/>
          </a:p>
          <a:p>
            <a:pPr marL="285750" indent="-285750">
              <a:buFont typeface="Arial" panose="020B0604020202020204" pitchFamily="34" charset="0"/>
              <a:buChar char="•"/>
            </a:pPr>
            <a:r>
              <a:rPr lang="en-US" sz="2400" b="1" kern="0" dirty="0"/>
              <a:t>Prioritize projects with high visibility and/or high </a:t>
            </a:r>
            <a:r>
              <a:rPr lang="en-US" sz="2400" b="1" kern="0" dirty="0" smtClean="0"/>
              <a:t>ROI</a:t>
            </a:r>
            <a:endParaRPr lang="en-US" kern="0" dirty="0" smtClean="0"/>
          </a:p>
          <a:p>
            <a:pPr marL="285750" indent="-285750">
              <a:buFont typeface="Arial" panose="020B0604020202020204" pitchFamily="34" charset="0"/>
              <a:buChar char="•"/>
            </a:pPr>
            <a:endParaRPr lang="en-US" sz="2400" b="1" kern="0" dirty="0" smtClean="0"/>
          </a:p>
          <a:p>
            <a:pPr marL="285750" indent="-285750">
              <a:buFont typeface="Arial" panose="020B0604020202020204" pitchFamily="34" charset="0"/>
              <a:buChar char="•"/>
            </a:pPr>
            <a:r>
              <a:rPr lang="en-US" sz="2400" b="1" kern="0" dirty="0" smtClean="0"/>
              <a:t>Utilize </a:t>
            </a:r>
            <a:r>
              <a:rPr lang="en-US" sz="2400" b="1" kern="0" dirty="0"/>
              <a:t>the project plan to reduce workload</a:t>
            </a:r>
            <a:r>
              <a:rPr lang="en-US" sz="2400" kern="0" dirty="0"/>
              <a:t>—</a:t>
            </a:r>
            <a:r>
              <a:rPr lang="en-US" kern="0" dirty="0"/>
              <a:t>approving fundraising volunteers to work </a:t>
            </a:r>
            <a:r>
              <a:rPr lang="en-US" kern="0" dirty="0" smtClean="0"/>
              <a:t>semi-independently may </a:t>
            </a:r>
            <a:r>
              <a:rPr lang="en-US" kern="0" dirty="0"/>
              <a:t>reduce required meetings and </a:t>
            </a:r>
            <a:r>
              <a:rPr lang="en-US" kern="0" dirty="0" smtClean="0"/>
              <a:t>staff workload.</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sz="2400" b="1" kern="0" dirty="0" smtClean="0"/>
              <a:t>Document &amp; distribute </a:t>
            </a:r>
            <a:r>
              <a:rPr lang="en-US" sz="2400" b="1" kern="0" dirty="0"/>
              <a:t>unfunded staff responsibilities</a:t>
            </a:r>
            <a:r>
              <a:rPr lang="en-US" kern="0" dirty="0"/>
              <a:t> </a:t>
            </a:r>
            <a:r>
              <a:rPr lang="en-US" kern="0" dirty="0" smtClean="0"/>
              <a:t>temporarily distribute unfunded duties, while </a:t>
            </a:r>
            <a:r>
              <a:rPr lang="en-US" kern="0" dirty="0"/>
              <a:t>funding is </a:t>
            </a:r>
            <a:r>
              <a:rPr lang="en-US" kern="0" dirty="0" smtClean="0"/>
              <a:t>secured. Consider stipend for overload duties. Document the scale-back of services as a part of making the case for support. </a:t>
            </a:r>
            <a:endParaRPr lang="en-US" kern="0" dirty="0"/>
          </a:p>
          <a:p>
            <a:pPr marL="285750" indent="-285750">
              <a:buFont typeface="Arial" panose="020B0604020202020204" pitchFamily="34" charset="0"/>
              <a:buChar char="•"/>
            </a:pPr>
            <a:endParaRPr lang="en-US" kern="0" dirty="0"/>
          </a:p>
        </p:txBody>
      </p:sp>
    </p:spTree>
    <p:extLst>
      <p:ext uri="{BB962C8B-B14F-4D97-AF65-F5344CB8AC3E}">
        <p14:creationId xmlns:p14="http://schemas.microsoft.com/office/powerpoint/2010/main" val="425532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304800" y="914400"/>
            <a:ext cx="8077200" cy="5334000"/>
          </a:xfrm>
        </p:spPr>
        <p:txBody>
          <a:bodyPr>
            <a:noAutofit/>
          </a:bodyPr>
          <a:lstStyle/>
          <a:p>
            <a:endParaRPr lang="en-US" b="1" dirty="0" smtClean="0">
              <a:solidFill>
                <a:srgbClr val="002060"/>
              </a:solidFill>
            </a:endParaRPr>
          </a:p>
          <a:p>
            <a:r>
              <a:rPr lang="en-US" b="1" dirty="0" smtClean="0">
                <a:solidFill>
                  <a:srgbClr val="002060"/>
                </a:solidFill>
              </a:rPr>
              <a:t>Need</a:t>
            </a:r>
            <a:endParaRPr lang="en-US" b="1" dirty="0">
              <a:solidFill>
                <a:srgbClr val="002060"/>
              </a:solidFill>
            </a:endParaRPr>
          </a:p>
          <a:p>
            <a:r>
              <a:rPr lang="en-US" dirty="0" smtClean="0"/>
              <a:t>GSPEN </a:t>
            </a:r>
            <a:r>
              <a:rPr lang="en-US" dirty="0"/>
              <a:t>is nearing the end of initial </a:t>
            </a:r>
            <a:r>
              <a:rPr lang="en-US" dirty="0" smtClean="0"/>
              <a:t>funding and </a:t>
            </a:r>
            <a:r>
              <a:rPr lang="en-US" dirty="0"/>
              <a:t>while the network has grown rapidly, financial support </a:t>
            </a:r>
            <a:r>
              <a:rPr lang="en-US" dirty="0" smtClean="0"/>
              <a:t>for operations and staffing has </a:t>
            </a:r>
            <a:r>
              <a:rPr lang="en-US" dirty="0"/>
              <a:t>not kept pace. </a:t>
            </a:r>
            <a:r>
              <a:rPr lang="en-US" dirty="0" smtClean="0"/>
              <a:t> To achieve </a:t>
            </a:r>
            <a:r>
              <a:rPr lang="en-US" dirty="0"/>
              <a:t>financial </a:t>
            </a:r>
            <a:r>
              <a:rPr lang="en-US" dirty="0" smtClean="0"/>
              <a:t>stability </a:t>
            </a:r>
            <a:r>
              <a:rPr lang="en-US" dirty="0"/>
              <a:t>and growth goals </a:t>
            </a:r>
            <a:r>
              <a:rPr lang="en-US" dirty="0" smtClean="0"/>
              <a:t>GPSEN </a:t>
            </a:r>
            <a:r>
              <a:rPr lang="en-US" dirty="0"/>
              <a:t>must establish </a:t>
            </a:r>
            <a:r>
              <a:rPr lang="en-US" dirty="0" smtClean="0"/>
              <a:t>sustainable funding. </a:t>
            </a:r>
          </a:p>
          <a:p>
            <a:endParaRPr lang="en-US" b="1" dirty="0" smtClean="0">
              <a:solidFill>
                <a:srgbClr val="002060"/>
              </a:solidFill>
            </a:endParaRPr>
          </a:p>
          <a:p>
            <a:r>
              <a:rPr lang="en-US" b="1" dirty="0" smtClean="0">
                <a:solidFill>
                  <a:srgbClr val="002060"/>
                </a:solidFill>
              </a:rPr>
              <a:t>Potential</a:t>
            </a:r>
            <a:endParaRPr lang="en-US" b="1" dirty="0">
              <a:solidFill>
                <a:srgbClr val="002060"/>
              </a:solidFill>
            </a:endParaRPr>
          </a:p>
          <a:p>
            <a:r>
              <a:rPr lang="en-US" dirty="0" smtClean="0"/>
              <a:t>As a network organization  GPSEN builds capacity in the education community and brings together diverse partners to achieve sustainability goals of regional importance. This entrepreneurial network has garnered </a:t>
            </a:r>
            <a:r>
              <a:rPr lang="en-US" dirty="0" smtClean="0"/>
              <a:t>regional, national, and international interest </a:t>
            </a:r>
            <a:r>
              <a:rPr lang="en-US" dirty="0" smtClean="0"/>
              <a:t>from </a:t>
            </a:r>
            <a:r>
              <a:rPr lang="en-US" dirty="0" smtClean="0"/>
              <a:t>universities, regional governments, non-profits, </a:t>
            </a:r>
            <a:r>
              <a:rPr lang="en-US" dirty="0" smtClean="0"/>
              <a:t>and major forward-thinking technology companies.</a:t>
            </a:r>
          </a:p>
        </p:txBody>
      </p:sp>
      <p:sp>
        <p:nvSpPr>
          <p:cNvPr id="3" name="Text Placeholder 2"/>
          <p:cNvSpPr>
            <a:spLocks noGrp="1"/>
          </p:cNvSpPr>
          <p:nvPr>
            <p:ph type="body" sz="quarter" idx="13"/>
          </p:nvPr>
        </p:nvSpPr>
        <p:spPr>
          <a:xfrm>
            <a:off x="304800" y="381000"/>
            <a:ext cx="8077200" cy="533400"/>
          </a:xfrm>
        </p:spPr>
        <p:txBody>
          <a:bodyPr>
            <a:noAutofit/>
          </a:bodyPr>
          <a:lstStyle/>
          <a:p>
            <a:r>
              <a:rPr lang="en-US" cap="small" dirty="0" smtClean="0"/>
              <a:t>Background II</a:t>
            </a:r>
            <a:endParaRPr lang="en-US" cap="small" dirty="0"/>
          </a:p>
        </p:txBody>
      </p:sp>
    </p:spTree>
    <p:extLst>
      <p:ext uri="{BB962C8B-B14F-4D97-AF65-F5344CB8AC3E}">
        <p14:creationId xmlns:p14="http://schemas.microsoft.com/office/powerpoint/2010/main" val="3875632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2.hubspot.net/hub/326641/file-2644144314-jpg/lightbul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599"/>
            <a:ext cx="8074152" cy="55397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6022" y="838200"/>
            <a:ext cx="8153400" cy="5791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Recommendations</a:t>
            </a:r>
            <a:endParaRPr lang="en-US" dirty="0"/>
          </a:p>
        </p:txBody>
      </p:sp>
      <p:sp>
        <p:nvSpPr>
          <p:cNvPr id="5" name="Text Placeholder 4"/>
          <p:cNvSpPr>
            <a:spLocks noGrp="1"/>
          </p:cNvSpPr>
          <p:nvPr>
            <p:ph type="body" sz="quarter" idx="16"/>
          </p:nvPr>
        </p:nvSpPr>
        <p:spPr>
          <a:xfrm>
            <a:off x="304800" y="380999"/>
            <a:ext cx="8077200" cy="510525"/>
          </a:xfrm>
        </p:spPr>
        <p:txBody>
          <a:bodyPr>
            <a:noAutofit/>
          </a:bodyPr>
          <a:lstStyle/>
          <a:p>
            <a:r>
              <a:rPr lang="en-US" sz="2400" cap="small" dirty="0" smtClean="0"/>
              <a:t>Development Best Practices</a:t>
            </a:r>
            <a:endParaRPr lang="en-US" sz="2400" cap="small" dirty="0"/>
          </a:p>
        </p:txBody>
      </p:sp>
      <p:sp>
        <p:nvSpPr>
          <p:cNvPr id="6" name="Content Placeholder 5"/>
          <p:cNvSpPr>
            <a:spLocks noGrp="1"/>
          </p:cNvSpPr>
          <p:nvPr>
            <p:ph sz="quarter" idx="17"/>
          </p:nvPr>
        </p:nvSpPr>
        <p:spPr/>
        <p:txBody>
          <a:bodyPr/>
          <a:lstStyle/>
          <a:p>
            <a:endParaRPr lang="en-US" dirty="0" smtClean="0"/>
          </a:p>
          <a:p>
            <a:endParaRPr lang="en-US" dirty="0"/>
          </a:p>
        </p:txBody>
      </p:sp>
      <p:sp>
        <p:nvSpPr>
          <p:cNvPr id="10" name="Content Placeholder 5"/>
          <p:cNvSpPr txBox="1">
            <a:spLocks/>
          </p:cNvSpPr>
          <p:nvPr/>
        </p:nvSpPr>
        <p:spPr>
          <a:xfrm>
            <a:off x="457200" y="990600"/>
            <a:ext cx="7620000" cy="5410200"/>
          </a:xfrm>
          <a:prstGeom prst="rect">
            <a:avLst/>
          </a:prstGeom>
        </p:spPr>
        <p:txBody>
          <a:bodyPr vert="horz">
            <a:normAutofit/>
          </a:bodyPr>
          <a:lstStyle>
            <a:lvl1pPr marL="0" marR="0" indent="0" algn="l" rtl="0" eaLnBrk="1" latinLnBrk="0" hangingPunct="1">
              <a:spcBef>
                <a:spcPct val="20000"/>
              </a:spcBef>
              <a:buFontTx/>
              <a:buNone/>
              <a:defRPr sz="1600">
                <a:solidFill>
                  <a:schemeClr val="tx1"/>
                </a:solidFill>
                <a:latin typeface="+mn-lt"/>
                <a:ea typeface="+mn-ea"/>
                <a:cs typeface="+mn-cs"/>
              </a:defRPr>
            </a:lvl1pPr>
            <a:lvl2pPr marL="742950" indent="-285750" algn="l" rtl="0" eaLnBrk="1" latinLnBrk="0" hangingPunct="1">
              <a:spcBef>
                <a:spcPct val="20000"/>
              </a:spcBef>
              <a:buFontTx/>
              <a:buNone/>
              <a:defRPr sz="1600">
                <a:solidFill>
                  <a:schemeClr val="tx1"/>
                </a:solidFill>
                <a:latin typeface="+mn-lt"/>
                <a:ea typeface="+mn-ea"/>
                <a:cs typeface="+mn-cs"/>
              </a:defRPr>
            </a:lvl2pPr>
            <a:lvl3pPr marL="1143000" indent="-228600" algn="l" rtl="0" eaLnBrk="1" latinLnBrk="0" hangingPunct="1">
              <a:spcBef>
                <a:spcPct val="20000"/>
              </a:spcBef>
              <a:buFontTx/>
              <a:buNone/>
              <a:defRPr sz="1600">
                <a:solidFill>
                  <a:schemeClr val="tx1"/>
                </a:solidFill>
                <a:latin typeface="+mn-lt"/>
                <a:ea typeface="+mn-ea"/>
                <a:cs typeface="+mn-cs"/>
              </a:defRPr>
            </a:lvl3pPr>
            <a:lvl4pPr marL="1600200" indent="-228600" algn="l" rtl="0" eaLnBrk="1" latinLnBrk="0" hangingPunct="1">
              <a:spcBef>
                <a:spcPct val="20000"/>
              </a:spcBef>
              <a:buFontTx/>
              <a:buNone/>
              <a:defRPr sz="1600">
                <a:solidFill>
                  <a:schemeClr val="tx1"/>
                </a:solidFill>
                <a:latin typeface="+mn-lt"/>
                <a:ea typeface="+mn-ea"/>
                <a:cs typeface="+mn-cs"/>
              </a:defRPr>
            </a:lvl4pPr>
            <a:lvl5pPr marL="2057400" indent="-228600" algn="l" rtl="0" eaLnBrk="1" latinLnBrk="0" hangingPunct="1">
              <a:spcBef>
                <a:spcPct val="20000"/>
              </a:spcBef>
              <a:buFontTx/>
              <a:buNone/>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285750" indent="-285750">
              <a:buFont typeface="Arial" panose="020B0604020202020204" pitchFamily="34" charset="0"/>
              <a:buChar char="•"/>
            </a:pPr>
            <a:endParaRPr lang="en-US" kern="0" dirty="0" smtClean="0"/>
          </a:p>
          <a:p>
            <a:pPr marL="342900" indent="-342900">
              <a:spcBef>
                <a:spcPts val="600"/>
              </a:spcBef>
              <a:spcAft>
                <a:spcPts val="800"/>
              </a:spcAft>
              <a:buFont typeface="Arial" panose="020B0604020202020204" pitchFamily="34" charset="0"/>
              <a:buChar char="•"/>
            </a:pPr>
            <a:r>
              <a:rPr lang="en-US" sz="2400" b="1" kern="0" dirty="0" smtClean="0"/>
              <a:t>Track contacts with potential funders</a:t>
            </a:r>
            <a:r>
              <a:rPr lang="en-US" sz="1800" kern="0" dirty="0" smtClean="0"/>
              <a:t>—sharable format such as google docs (who, date, description)</a:t>
            </a:r>
          </a:p>
          <a:p>
            <a:pPr marL="342900" indent="-342900">
              <a:spcBef>
                <a:spcPts val="600"/>
              </a:spcBef>
              <a:spcAft>
                <a:spcPts val="800"/>
              </a:spcAft>
              <a:buFont typeface="Arial" panose="020B0604020202020204" pitchFamily="34" charset="0"/>
              <a:buChar char="•"/>
            </a:pPr>
            <a:r>
              <a:rPr lang="en-US" sz="2400" b="1" kern="0" dirty="0" smtClean="0"/>
              <a:t>Implement a Fundraising Agreement</a:t>
            </a:r>
            <a:r>
              <a:rPr lang="en-US" sz="2400" kern="0" dirty="0" smtClean="0"/>
              <a:t>—</a:t>
            </a:r>
            <a:r>
              <a:rPr lang="en-US" sz="1800" kern="0" dirty="0" smtClean="0"/>
              <a:t>Require staff and volunteers to sign an agreement expectations/ responsibilities.</a:t>
            </a:r>
            <a:endParaRPr lang="en-US" sz="2400" kern="0" dirty="0" smtClean="0"/>
          </a:p>
          <a:p>
            <a:pPr marL="342900" indent="-342900">
              <a:spcBef>
                <a:spcPts val="600"/>
              </a:spcBef>
              <a:spcAft>
                <a:spcPts val="800"/>
              </a:spcAft>
              <a:buFont typeface="Arial" panose="020B0604020202020204" pitchFamily="34" charset="0"/>
              <a:buChar char="•"/>
            </a:pPr>
            <a:r>
              <a:rPr lang="en-US" sz="2400" b="1" kern="0" dirty="0" smtClean="0"/>
              <a:t>Idea File</a:t>
            </a:r>
            <a:r>
              <a:rPr lang="en-US" sz="1800" kern="0" dirty="0" smtClean="0"/>
              <a:t>—develop variety of project concepts, scalable levels of sponsorship. </a:t>
            </a:r>
          </a:p>
          <a:p>
            <a:pPr marL="342900" indent="-342900">
              <a:spcBef>
                <a:spcPts val="600"/>
              </a:spcBef>
              <a:spcAft>
                <a:spcPts val="800"/>
              </a:spcAft>
              <a:buFont typeface="Arial" panose="020B0604020202020204" pitchFamily="34" charset="0"/>
              <a:buChar char="•"/>
            </a:pPr>
            <a:r>
              <a:rPr lang="en-US" sz="2400" b="1" kern="0" dirty="0" smtClean="0"/>
              <a:t>Document  program </a:t>
            </a:r>
            <a:r>
              <a:rPr lang="en-US" sz="2400" b="1" kern="0" dirty="0"/>
              <a:t>m</a:t>
            </a:r>
            <a:r>
              <a:rPr lang="en-US" sz="2400" b="1" kern="0" dirty="0" smtClean="0"/>
              <a:t>etrics</a:t>
            </a:r>
            <a:r>
              <a:rPr lang="en-US" sz="1800" kern="0" dirty="0" smtClean="0"/>
              <a:t>—metrics that demonstrate program effectiveness will be useful for funding solicitations</a:t>
            </a:r>
          </a:p>
          <a:p>
            <a:pPr marL="342900" indent="-342900">
              <a:spcBef>
                <a:spcPts val="600"/>
              </a:spcBef>
              <a:spcAft>
                <a:spcPts val="800"/>
              </a:spcAft>
              <a:buFont typeface="Arial" panose="020B0604020202020204" pitchFamily="34" charset="0"/>
              <a:buChar char="•"/>
            </a:pPr>
            <a:r>
              <a:rPr lang="en-US" sz="2400" b="1" kern="0" dirty="0" smtClean="0"/>
              <a:t>Write-in operations</a:t>
            </a:r>
            <a:r>
              <a:rPr lang="en-US" sz="1800" kern="0" dirty="0" smtClean="0"/>
              <a:t>—while tempting to trim costs to create an impressive budget for a funder, including overhead and staffing costs helps sustain the organization.</a:t>
            </a:r>
            <a:endParaRPr lang="en-US" sz="1800" kern="0" dirty="0"/>
          </a:p>
          <a:p>
            <a:pPr>
              <a:spcBef>
                <a:spcPts val="600"/>
              </a:spcBef>
              <a:spcAft>
                <a:spcPts val="800"/>
              </a:spcAft>
            </a:pPr>
            <a:r>
              <a:rPr lang="en-US" sz="1800" kern="0" dirty="0" smtClean="0">
                <a:solidFill>
                  <a:schemeClr val="accent4">
                    <a:lumMod val="75000"/>
                  </a:schemeClr>
                </a:solidFill>
              </a:rPr>
              <a:t>references </a:t>
            </a:r>
            <a:r>
              <a:rPr lang="en-US" sz="1800" kern="0" dirty="0" smtClean="0">
                <a:solidFill>
                  <a:schemeClr val="accent4">
                    <a:lumMod val="60000"/>
                    <a:lumOff val="40000"/>
                  </a:schemeClr>
                </a:solidFill>
                <a:hlinkClick r:id="rId3"/>
              </a:rPr>
              <a:t>Social Venture Partners</a:t>
            </a:r>
            <a:r>
              <a:rPr lang="en-US" sz="1800" kern="0" dirty="0" smtClean="0">
                <a:solidFill>
                  <a:schemeClr val="accent4">
                    <a:lumMod val="60000"/>
                    <a:lumOff val="40000"/>
                  </a:schemeClr>
                </a:solidFill>
              </a:rPr>
              <a:t>, </a:t>
            </a:r>
            <a:r>
              <a:rPr lang="en-US" sz="1800" kern="0" dirty="0" smtClean="0">
                <a:solidFill>
                  <a:schemeClr val="accent4">
                    <a:lumMod val="60000"/>
                    <a:lumOff val="40000"/>
                  </a:schemeClr>
                </a:solidFill>
                <a:hlinkClick r:id="rId4"/>
              </a:rPr>
              <a:t>Council on Foundations</a:t>
            </a:r>
            <a:r>
              <a:rPr lang="en-US" sz="1800" kern="0" dirty="0" smtClean="0">
                <a:solidFill>
                  <a:schemeClr val="accent4">
                    <a:lumMod val="60000"/>
                    <a:lumOff val="40000"/>
                  </a:schemeClr>
                </a:solidFill>
              </a:rPr>
              <a:t>, </a:t>
            </a:r>
            <a:r>
              <a:rPr lang="en-US" sz="1800" kern="0" dirty="0" smtClean="0">
                <a:solidFill>
                  <a:schemeClr val="accent4">
                    <a:lumMod val="60000"/>
                    <a:lumOff val="40000"/>
                  </a:schemeClr>
                </a:solidFill>
                <a:hlinkClick r:id="rId5"/>
              </a:rPr>
              <a:t>Foundation </a:t>
            </a:r>
            <a:r>
              <a:rPr lang="en-US" sz="1800" kern="0" dirty="0" smtClean="0">
                <a:hlinkClick r:id="rId5"/>
              </a:rPr>
              <a:t>Center</a:t>
            </a:r>
            <a:endParaRPr lang="en-US" sz="1800" kern="0" dirty="0" smtClean="0"/>
          </a:p>
        </p:txBody>
      </p:sp>
    </p:spTree>
    <p:extLst>
      <p:ext uri="{BB962C8B-B14F-4D97-AF65-F5344CB8AC3E}">
        <p14:creationId xmlns:p14="http://schemas.microsoft.com/office/powerpoint/2010/main" val="190400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arsecreview.com/wp-content/uploads/2012/08/Lessons-Lear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066800"/>
            <a:ext cx="8305800" cy="55372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 y="990600"/>
            <a:ext cx="8420100" cy="5715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dirty="0" smtClean="0"/>
              <a:t>Lessons Learned</a:t>
            </a:r>
            <a:endParaRPr lang="en-US" dirty="0"/>
          </a:p>
          <a:p>
            <a:endParaRPr lang="en-US" dirty="0"/>
          </a:p>
        </p:txBody>
      </p:sp>
      <p:sp>
        <p:nvSpPr>
          <p:cNvPr id="4" name="Content Placeholder 3"/>
          <p:cNvSpPr>
            <a:spLocks noGrp="1"/>
          </p:cNvSpPr>
          <p:nvPr>
            <p:ph sz="quarter" idx="15"/>
          </p:nvPr>
        </p:nvSpPr>
        <p:spPr>
          <a:xfrm>
            <a:off x="304800" y="1066800"/>
            <a:ext cx="8153400" cy="5181600"/>
          </a:xfrm>
        </p:spPr>
        <p:txBody>
          <a:bodyPr>
            <a:normAutofit/>
          </a:bodyPr>
          <a:lstStyle/>
          <a:p>
            <a:endParaRPr lang="en-US" dirty="0" smtClean="0"/>
          </a:p>
          <a:p>
            <a:pPr marL="342900" indent="-342900">
              <a:buFont typeface="Arial" panose="020B0604020202020204" pitchFamily="34" charset="0"/>
              <a:buChar char="•"/>
            </a:pPr>
            <a:r>
              <a:rPr lang="en-US" b="1" dirty="0">
                <a:solidFill>
                  <a:schemeClr val="accent6">
                    <a:lumMod val="75000"/>
                  </a:schemeClr>
                </a:solidFill>
              </a:rPr>
              <a:t>While each organization is unique, GPSEN is really </a:t>
            </a:r>
            <a:r>
              <a:rPr lang="en-US" b="1" dirty="0" smtClean="0">
                <a:solidFill>
                  <a:schemeClr val="accent6">
                    <a:lumMod val="75000"/>
                  </a:schemeClr>
                </a:solidFill>
              </a:rPr>
              <a:t>unique</a:t>
            </a:r>
            <a:endParaRPr lang="en-US" dirty="0" smtClean="0"/>
          </a:p>
          <a:p>
            <a:r>
              <a:rPr lang="en-US" dirty="0"/>
              <a:t>	</a:t>
            </a:r>
            <a:r>
              <a:rPr lang="en-US" dirty="0" smtClean="0"/>
              <a:t>Innovative network organizational structure is a new 	model with promise.</a:t>
            </a:r>
          </a:p>
          <a:p>
            <a:r>
              <a:rPr lang="en-US" b="1" dirty="0"/>
              <a:t>	</a:t>
            </a:r>
            <a:r>
              <a:rPr lang="en-US" b="1" dirty="0" smtClean="0"/>
              <a:t>Result: Less certainty than desired. Additional 	research</a:t>
            </a:r>
            <a:r>
              <a:rPr lang="en-US" dirty="0" smtClean="0"/>
              <a:t>.</a:t>
            </a:r>
          </a:p>
          <a:p>
            <a:endParaRPr lang="en-US" dirty="0"/>
          </a:p>
          <a:p>
            <a:pPr marL="342900" indent="-342900">
              <a:buFont typeface="Arial" panose="020B0604020202020204" pitchFamily="34" charset="0"/>
              <a:buChar char="•"/>
            </a:pPr>
            <a:r>
              <a:rPr lang="en-US" b="1" dirty="0" smtClean="0">
                <a:solidFill>
                  <a:schemeClr val="accent6">
                    <a:lumMod val="75000"/>
                  </a:schemeClr>
                </a:solidFill>
              </a:rPr>
              <a:t>Concurrent Planning and Implementation—</a:t>
            </a:r>
          </a:p>
          <a:p>
            <a:pPr lvl="1" indent="0"/>
            <a:r>
              <a:rPr lang="en-US" dirty="0" smtClean="0"/>
              <a:t>Organizational agility enabled GPSEN to initiate activities during planning including: staffing &amp; fund development</a:t>
            </a:r>
            <a:endParaRPr lang="en-US" dirty="0"/>
          </a:p>
          <a:p>
            <a:pPr lvl="1" indent="0"/>
            <a:r>
              <a:rPr lang="en-US" b="1" dirty="0" smtClean="0"/>
              <a:t>Result: a shortened project schedule, updated drafts, altered deliverables.</a:t>
            </a:r>
            <a:endParaRPr lang="en-US" b="1" dirty="0"/>
          </a:p>
        </p:txBody>
      </p:sp>
    </p:spTree>
    <p:extLst>
      <p:ext uri="{BB962C8B-B14F-4D97-AF65-F5344CB8AC3E}">
        <p14:creationId xmlns:p14="http://schemas.microsoft.com/office/powerpoint/2010/main" val="326449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mariah.dula\Documents\Blog_Multiplier_Effect.jpg"/>
          <p:cNvPicPr/>
          <p:nvPr/>
        </p:nvPicPr>
        <p:blipFill rotWithShape="1">
          <a:blip r:embed="rId2">
            <a:extLst>
              <a:ext uri="{BEBA8EAE-BF5A-486C-A8C5-ECC9F3942E4B}">
                <a14:imgProps xmlns:a14="http://schemas.microsoft.com/office/drawing/2010/main">
                  <a14:imgLayer r:embed="rId3">
                    <a14:imgEffect>
                      <a14:backgroundRemoval t="0" b="98745" l="2189" r="98485">
                        <a14:foregroundMark x1="39562" y1="47071" x2="45791" y2="54393"/>
                        <a14:foregroundMark x1="45960" y1="43933" x2="81313" y2="57322"/>
                        <a14:foregroundMark x1="61279" y1="61297" x2="76599" y2="29498"/>
                        <a14:foregroundMark x1="81145" y1="26151" x2="96970" y2="5649"/>
                        <a14:foregroundMark x1="38215" y1="57322" x2="48653" y2="44142"/>
                        <a14:foregroundMark x1="8586" y1="48954" x2="28788" y2="52092"/>
                        <a14:foregroundMark x1="13300" y1="55021" x2="19192" y2="46862"/>
                        <a14:backgroundMark x1="6734" y1="19874" x2="35354" y2="30126"/>
                        <a14:backgroundMark x1="4882" y1="18619" x2="73737" y2="18410"/>
                        <a14:backgroundMark x1="5724" y1="26151" x2="69360" y2="23640"/>
                        <a14:backgroundMark x1="5219" y1="30544" x2="35522" y2="27824"/>
                        <a14:backgroundMark x1="41582" y1="69038" x2="48485" y2="70921"/>
                        <a14:backgroundMark x1="58923" y1="86402" x2="75758" y2="89540"/>
                        <a14:backgroundMark x1="66498" y1="78033" x2="73064" y2="89331"/>
                        <a14:backgroundMark x1="68350" y1="74686" x2="72222" y2="79916"/>
                        <a14:backgroundMark x1="10943" y1="5649" x2="12290" y2="25941"/>
                        <a14:backgroundMark x1="71212" y1="20084" x2="77778" y2="8368"/>
                        <a14:backgroundMark x1="27778" y1="8577" x2="45118" y2="23640"/>
                        <a14:backgroundMark x1="15488" y1="43933" x2="27778" y2="62134"/>
                        <a14:backgroundMark x1="10606" y1="57531" x2="30808" y2="41423"/>
                        <a14:backgroundMark x1="34680" y1="63808" x2="66330" y2="91004"/>
                        <a14:backgroundMark x1="10943" y1="49582" x2="17003" y2="53556"/>
                        <a14:backgroundMark x1="12963" y1="48117" x2="27441" y2="51883"/>
                      </a14:backgroundRemoval>
                    </a14:imgEffect>
                  </a14:imgLayer>
                </a14:imgProps>
              </a:ext>
              <a:ext uri="{28A0092B-C50C-407E-A947-70E740481C1C}">
                <a14:useLocalDpi xmlns:a14="http://schemas.microsoft.com/office/drawing/2010/main" val="0"/>
              </a:ext>
            </a:extLst>
          </a:blip>
          <a:srcRect l="38720"/>
          <a:stretch/>
        </p:blipFill>
        <p:spPr bwMode="auto">
          <a:xfrm>
            <a:off x="3733800" y="457200"/>
            <a:ext cx="4953000" cy="6172200"/>
          </a:xfrm>
          <a:prstGeom prst="rect">
            <a:avLst/>
          </a:prstGeom>
          <a:noFill/>
          <a:ln>
            <a:noFill/>
          </a:ln>
        </p:spPr>
      </p:pic>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304800" y="952500"/>
            <a:ext cx="8077200" cy="5334000"/>
          </a:xfrm>
        </p:spPr>
        <p:txBody>
          <a:bodyPr>
            <a:noAutofit/>
          </a:bodyPr>
          <a:lstStyle/>
          <a:p>
            <a:endParaRPr lang="en-US" sz="1400" dirty="0"/>
          </a:p>
          <a:p>
            <a:r>
              <a:rPr lang="en-US" b="1" dirty="0" smtClean="0">
                <a:solidFill>
                  <a:srgbClr val="002060"/>
                </a:solidFill>
              </a:rPr>
              <a:t>         </a:t>
            </a:r>
            <a:r>
              <a:rPr lang="en-US" sz="2800" b="1" dirty="0" smtClean="0">
                <a:solidFill>
                  <a:srgbClr val="002060"/>
                </a:solidFill>
              </a:rPr>
              <a:t>We See Potential</a:t>
            </a:r>
          </a:p>
          <a:p>
            <a:r>
              <a:rPr lang="en-US" dirty="0" smtClean="0"/>
              <a:t>         Our interest in this project:</a:t>
            </a:r>
            <a:endParaRPr lang="en-US" sz="1200" dirty="0" smtClean="0"/>
          </a:p>
          <a:p>
            <a:r>
              <a:rPr lang="en-US" sz="1200" dirty="0" smtClean="0"/>
              <a:t>	</a:t>
            </a:r>
          </a:p>
          <a:p>
            <a:r>
              <a:rPr lang="en-US" b="1" dirty="0" smtClean="0"/>
              <a:t>	</a:t>
            </a:r>
            <a:r>
              <a:rPr lang="en-US" b="1" dirty="0"/>
              <a:t>Impact: </a:t>
            </a:r>
            <a:r>
              <a:rPr lang="en-US" dirty="0"/>
              <a:t>education has a multiplier effect</a:t>
            </a:r>
          </a:p>
          <a:p>
            <a:r>
              <a:rPr lang="en-US" b="1" dirty="0" smtClean="0"/>
              <a:t>	Mission: </a:t>
            </a:r>
            <a:r>
              <a:rPr lang="en-US" dirty="0" smtClean="0"/>
              <a:t>supporting the success of a local,</a:t>
            </a:r>
          </a:p>
          <a:p>
            <a:r>
              <a:rPr lang="en-US" dirty="0"/>
              <a:t>	</a:t>
            </a:r>
            <a:r>
              <a:rPr lang="en-US" dirty="0" smtClean="0"/>
              <a:t> socially-minded organization</a:t>
            </a:r>
          </a:p>
          <a:p>
            <a:endParaRPr lang="en-US" dirty="0" smtClean="0"/>
          </a:p>
          <a:p>
            <a:r>
              <a:rPr lang="en-US" dirty="0" smtClean="0"/>
              <a:t>	</a:t>
            </a:r>
            <a:r>
              <a:rPr lang="en-US" b="1" dirty="0" smtClean="0"/>
              <a:t>Profile: </a:t>
            </a:r>
            <a:r>
              <a:rPr lang="en-US" dirty="0" smtClean="0"/>
              <a:t>GPSEN is a part of a high-profile United Nations 	</a:t>
            </a:r>
            <a:r>
              <a:rPr lang="en-US" dirty="0" smtClean="0"/>
              <a:t>University network </a:t>
            </a:r>
            <a:r>
              <a:rPr lang="en-US" dirty="0" smtClean="0"/>
              <a:t>and has the potential to be </a:t>
            </a:r>
            <a:r>
              <a:rPr lang="en-US" dirty="0" smtClean="0"/>
              <a:t>a </a:t>
            </a:r>
            <a:r>
              <a:rPr lang="en-US" dirty="0" smtClean="0"/>
              <a:t>model </a:t>
            </a:r>
            <a:r>
              <a:rPr lang="en-US" dirty="0" smtClean="0"/>
              <a:t>	program</a:t>
            </a:r>
            <a:endParaRPr lang="en-US" dirty="0" smtClean="0"/>
          </a:p>
          <a:p>
            <a:r>
              <a:rPr lang="en-US" b="1" dirty="0" smtClean="0"/>
              <a:t>	Skill Development: </a:t>
            </a:r>
            <a:r>
              <a:rPr lang="en-US" dirty="0"/>
              <a:t>fundraising skills are desirable</a:t>
            </a:r>
          </a:p>
          <a:p>
            <a:endParaRPr lang="en-US" dirty="0" smtClean="0"/>
          </a:p>
          <a:p>
            <a:endParaRPr lang="en-US" sz="1400" dirty="0" smtClean="0"/>
          </a:p>
        </p:txBody>
      </p:sp>
      <p:sp>
        <p:nvSpPr>
          <p:cNvPr id="3" name="Text Placeholder 2"/>
          <p:cNvSpPr>
            <a:spLocks noGrp="1"/>
          </p:cNvSpPr>
          <p:nvPr>
            <p:ph type="body" sz="quarter" idx="13"/>
          </p:nvPr>
        </p:nvSpPr>
        <p:spPr>
          <a:xfrm>
            <a:off x="304800" y="381000"/>
            <a:ext cx="8077200" cy="533400"/>
          </a:xfrm>
        </p:spPr>
        <p:txBody>
          <a:bodyPr>
            <a:noAutofit/>
          </a:bodyPr>
          <a:lstStyle/>
          <a:p>
            <a:r>
              <a:rPr lang="en-US" cap="small" dirty="0" smtClean="0"/>
              <a:t>Project Selectio</a:t>
            </a:r>
            <a:r>
              <a:rPr lang="en-US" cap="small" dirty="0"/>
              <a:t>n</a:t>
            </a:r>
          </a:p>
        </p:txBody>
      </p:sp>
    </p:spTree>
    <p:extLst>
      <p:ext uri="{BB962C8B-B14F-4D97-AF65-F5344CB8AC3E}">
        <p14:creationId xmlns:p14="http://schemas.microsoft.com/office/powerpoint/2010/main" val="353755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ah.dula\Documents\Project-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2819400" cy="21427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cap="small" dirty="0" smtClean="0"/>
              <a:t>SCOPE</a:t>
            </a:r>
            <a:endParaRPr lang="en-US" cap="small" dirty="0"/>
          </a:p>
        </p:txBody>
      </p:sp>
      <p:sp>
        <p:nvSpPr>
          <p:cNvPr id="4" name="Content Placeholder 3"/>
          <p:cNvSpPr>
            <a:spLocks noGrp="1"/>
          </p:cNvSpPr>
          <p:nvPr>
            <p:ph sz="quarter" idx="15"/>
          </p:nvPr>
        </p:nvSpPr>
        <p:spPr>
          <a:xfrm>
            <a:off x="350520" y="1219200"/>
            <a:ext cx="8077200" cy="5181600"/>
          </a:xfrm>
        </p:spPr>
        <p:txBody>
          <a:bodyPr/>
          <a:lstStyle/>
          <a:p>
            <a:endParaRPr lang="en-US" dirty="0" smtClean="0"/>
          </a:p>
          <a:p>
            <a:endParaRPr lang="en-US" dirty="0"/>
          </a:p>
          <a:p>
            <a:r>
              <a:rPr lang="en-US" dirty="0" smtClean="0"/>
              <a:t>			</a:t>
            </a:r>
          </a:p>
          <a:p>
            <a:r>
              <a:rPr lang="en-US" dirty="0"/>
              <a:t>	</a:t>
            </a:r>
            <a:r>
              <a:rPr lang="en-US" dirty="0" smtClean="0"/>
              <a:t>	</a:t>
            </a:r>
            <a:endParaRPr lang="en-US" dirty="0"/>
          </a:p>
        </p:txBody>
      </p:sp>
      <p:sp>
        <p:nvSpPr>
          <p:cNvPr id="5" name="Rectangle 4"/>
          <p:cNvSpPr/>
          <p:nvPr/>
        </p:nvSpPr>
        <p:spPr>
          <a:xfrm>
            <a:off x="914400" y="1443840"/>
            <a:ext cx="7315200" cy="4555093"/>
          </a:xfrm>
          <a:prstGeom prst="rect">
            <a:avLst/>
          </a:prstGeom>
        </p:spPr>
        <p:txBody>
          <a:bodyPr wrap="square">
            <a:spAutoFit/>
          </a:bodyPr>
          <a:lstStyle/>
          <a:p>
            <a:r>
              <a:rPr lang="en-US" dirty="0" smtClean="0"/>
              <a:t>			</a:t>
            </a:r>
          </a:p>
          <a:p>
            <a:endParaRPr lang="en-US" sz="2400" dirty="0"/>
          </a:p>
          <a:p>
            <a:endParaRPr lang="en-US" sz="2400" dirty="0" smtClean="0"/>
          </a:p>
          <a:p>
            <a:r>
              <a:rPr lang="en-US" sz="2400" dirty="0" smtClean="0"/>
              <a:t>	</a:t>
            </a:r>
            <a:r>
              <a:rPr lang="en-US" sz="2800" dirty="0" smtClean="0"/>
              <a:t>The team will work with GPSEN 	stakeholders to establish funding priorities and research practices of similar sustainability,  education or network organizations to identify appropriate funding model(s) and opportunities for support. GPSEN may continue with the project to implement development </a:t>
            </a:r>
            <a:r>
              <a:rPr lang="en-US" sz="2800" dirty="0" err="1" smtClean="0"/>
              <a:t>activaties</a:t>
            </a:r>
            <a:r>
              <a:rPr lang="en-US" sz="2800" dirty="0" smtClean="0"/>
              <a:t> </a:t>
            </a:r>
            <a:r>
              <a:rPr lang="en-US" sz="2800" dirty="0" smtClean="0"/>
              <a:t>to support operations and key initiatives. </a:t>
            </a:r>
            <a:endParaRPr lang="en-US" sz="2800" dirty="0"/>
          </a:p>
        </p:txBody>
      </p:sp>
    </p:spTree>
    <p:extLst>
      <p:ext uri="{BB962C8B-B14F-4D97-AF65-F5344CB8AC3E}">
        <p14:creationId xmlns:p14="http://schemas.microsoft.com/office/powerpoint/2010/main" val="9213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ah.dula\Documents\Goal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0" r="14401"/>
          <a:stretch/>
        </p:blipFill>
        <p:spPr bwMode="auto">
          <a:xfrm>
            <a:off x="381000" y="1371600"/>
            <a:ext cx="8001000" cy="43721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endParaRPr lang="en-US" dirty="0"/>
          </a:p>
        </p:txBody>
      </p:sp>
      <p:sp>
        <p:nvSpPr>
          <p:cNvPr id="5" name="Rectangle 4"/>
          <p:cNvSpPr/>
          <p:nvPr/>
        </p:nvSpPr>
        <p:spPr>
          <a:xfrm>
            <a:off x="304800" y="1043089"/>
            <a:ext cx="8153400" cy="50292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5"/>
          </p:nvPr>
        </p:nvSpPr>
        <p:spPr>
          <a:xfrm>
            <a:off x="304800" y="1143000"/>
            <a:ext cx="8077200" cy="5334000"/>
          </a:xfrm>
        </p:spPr>
        <p:txBody>
          <a:bodyPr>
            <a:normAutofit/>
          </a:bodyPr>
          <a:lstStyle/>
          <a:p>
            <a:endParaRPr lang="en-US" dirty="0" smtClean="0"/>
          </a:p>
          <a:p>
            <a:pPr marL="1200150" lvl="1" indent="-457200">
              <a:buAutoNum type="arabicPeriod"/>
            </a:pPr>
            <a:r>
              <a:rPr lang="en-US" dirty="0" smtClean="0"/>
              <a:t>Identify </a:t>
            </a:r>
            <a:r>
              <a:rPr lang="en-US" b="1" dirty="0" smtClean="0">
                <a:solidFill>
                  <a:srgbClr val="002060"/>
                </a:solidFill>
              </a:rPr>
              <a:t>resource </a:t>
            </a:r>
            <a:r>
              <a:rPr lang="en-US" b="1" dirty="0">
                <a:solidFill>
                  <a:srgbClr val="002060"/>
                </a:solidFill>
              </a:rPr>
              <a:t>needs </a:t>
            </a:r>
          </a:p>
          <a:p>
            <a:pPr marL="1200150" lvl="1" indent="-457200">
              <a:buAutoNum type="arabicPeriod"/>
            </a:pPr>
            <a:r>
              <a:rPr lang="en-US" dirty="0" smtClean="0"/>
              <a:t>Identify </a:t>
            </a:r>
            <a:r>
              <a:rPr lang="en-US" b="1" dirty="0" smtClean="0">
                <a:solidFill>
                  <a:srgbClr val="002060"/>
                </a:solidFill>
              </a:rPr>
              <a:t>funding priorities</a:t>
            </a:r>
          </a:p>
          <a:p>
            <a:pPr marL="1200150" lvl="1" indent="-457200">
              <a:buAutoNum type="arabicPeriod"/>
            </a:pPr>
            <a:r>
              <a:rPr lang="en-US" dirty="0" smtClean="0"/>
              <a:t>Create a </a:t>
            </a:r>
            <a:r>
              <a:rPr lang="en-US" b="1" dirty="0" smtClean="0">
                <a:solidFill>
                  <a:srgbClr val="002060"/>
                </a:solidFill>
              </a:rPr>
              <a:t>staffing strategy </a:t>
            </a:r>
            <a:r>
              <a:rPr lang="en-US" dirty="0" smtClean="0"/>
              <a:t>utilizing volunteer assets</a:t>
            </a:r>
          </a:p>
          <a:p>
            <a:pPr marL="1200150" lvl="1" indent="-457200">
              <a:buAutoNum type="arabicPeriod"/>
            </a:pPr>
            <a:r>
              <a:rPr lang="en-US" dirty="0"/>
              <a:t>D</a:t>
            </a:r>
            <a:r>
              <a:rPr lang="en-US" dirty="0" smtClean="0"/>
              <a:t>evelop </a:t>
            </a:r>
            <a:r>
              <a:rPr lang="en-US" dirty="0"/>
              <a:t>a </a:t>
            </a:r>
            <a:r>
              <a:rPr lang="en-US" b="1" dirty="0" smtClean="0">
                <a:solidFill>
                  <a:srgbClr val="002060"/>
                </a:solidFill>
              </a:rPr>
              <a:t>partner fee </a:t>
            </a:r>
            <a:r>
              <a:rPr lang="en-US" b="1" dirty="0">
                <a:solidFill>
                  <a:srgbClr val="002060"/>
                </a:solidFill>
              </a:rPr>
              <a:t>structure</a:t>
            </a:r>
            <a:r>
              <a:rPr lang="en-US" dirty="0"/>
              <a:t> that </a:t>
            </a:r>
            <a:r>
              <a:rPr lang="en-US" dirty="0" smtClean="0"/>
              <a:t>meets revenue and partnership expectations</a:t>
            </a:r>
          </a:p>
          <a:p>
            <a:pPr marL="1200150" lvl="1" indent="-457200">
              <a:buAutoNum type="arabicPeriod"/>
            </a:pPr>
            <a:r>
              <a:rPr lang="en-US" dirty="0" smtClean="0"/>
              <a:t>Identify grant </a:t>
            </a:r>
            <a:r>
              <a:rPr lang="en-US" b="1" dirty="0" smtClean="0">
                <a:solidFill>
                  <a:srgbClr val="002060"/>
                </a:solidFill>
              </a:rPr>
              <a:t>opportunities</a:t>
            </a:r>
          </a:p>
          <a:p>
            <a:pPr marL="1200150" lvl="1" indent="-457200">
              <a:buAutoNum type="arabicPeriod"/>
            </a:pPr>
            <a:r>
              <a:rPr lang="en-US" dirty="0" smtClean="0"/>
              <a:t>Research network </a:t>
            </a:r>
            <a:r>
              <a:rPr lang="en-US" b="1" dirty="0">
                <a:solidFill>
                  <a:srgbClr val="002060"/>
                </a:solidFill>
              </a:rPr>
              <a:t>funding </a:t>
            </a:r>
            <a:r>
              <a:rPr lang="en-US" b="1" dirty="0" smtClean="0">
                <a:solidFill>
                  <a:srgbClr val="002060"/>
                </a:solidFill>
              </a:rPr>
              <a:t>models </a:t>
            </a:r>
          </a:p>
          <a:p>
            <a:pPr marL="1200150" lvl="1" indent="-457200">
              <a:buAutoNum type="arabicPeriod"/>
            </a:pPr>
            <a:r>
              <a:rPr lang="en-US" b="1" dirty="0" smtClean="0">
                <a:solidFill>
                  <a:srgbClr val="002060"/>
                </a:solidFill>
              </a:rPr>
              <a:t>Secure </a:t>
            </a:r>
            <a:r>
              <a:rPr lang="en-US" b="1" dirty="0">
                <a:solidFill>
                  <a:srgbClr val="002060"/>
                </a:solidFill>
              </a:rPr>
              <a:t>funding </a:t>
            </a:r>
            <a:r>
              <a:rPr lang="en-US" dirty="0" smtClean="0"/>
              <a:t>to support operations and grow GPSEN regional network</a:t>
            </a:r>
            <a:endParaRPr lang="en-US" dirty="0"/>
          </a:p>
          <a:p>
            <a:endParaRPr lang="en-US" dirty="0"/>
          </a:p>
        </p:txBody>
      </p:sp>
      <p:sp>
        <p:nvSpPr>
          <p:cNvPr id="3" name="Text Placeholder 2"/>
          <p:cNvSpPr>
            <a:spLocks noGrp="1"/>
          </p:cNvSpPr>
          <p:nvPr>
            <p:ph type="body" sz="quarter" idx="13"/>
          </p:nvPr>
        </p:nvSpPr>
        <p:spPr>
          <a:xfrm>
            <a:off x="304800" y="381000"/>
            <a:ext cx="8077200" cy="533400"/>
          </a:xfrm>
        </p:spPr>
        <p:txBody>
          <a:bodyPr>
            <a:noAutofit/>
          </a:bodyPr>
          <a:lstStyle/>
          <a:p>
            <a:r>
              <a:rPr lang="en-US" cap="small" dirty="0" smtClean="0"/>
              <a:t>Project Goals</a:t>
            </a:r>
            <a:endParaRPr lang="en-US" cap="small" dirty="0"/>
          </a:p>
        </p:txBody>
      </p:sp>
    </p:spTree>
    <p:extLst>
      <p:ext uri="{BB962C8B-B14F-4D97-AF65-F5344CB8AC3E}">
        <p14:creationId xmlns:p14="http://schemas.microsoft.com/office/powerpoint/2010/main" val="10476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7620000" cy="56388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ln>
            <a:solidFill>
              <a:schemeClr val="accent6">
                <a:lumMod val="75000"/>
              </a:schemeClr>
            </a:solidFill>
          </a:ln>
        </p:spPr>
        <p:txBody>
          <a:bodyPr>
            <a:normAutofit fontScale="90000"/>
          </a:bodyPr>
          <a:lstStyle/>
          <a:p>
            <a:endParaRPr lang="en-US" dirty="0"/>
          </a:p>
        </p:txBody>
      </p:sp>
      <p:sp>
        <p:nvSpPr>
          <p:cNvPr id="3" name="Text Placeholder 2"/>
          <p:cNvSpPr>
            <a:spLocks noGrp="1"/>
          </p:cNvSpPr>
          <p:nvPr>
            <p:ph type="body" sz="quarter" idx="13"/>
          </p:nvPr>
        </p:nvSpPr>
        <p:spPr>
          <a:xfrm>
            <a:off x="304800" y="381000"/>
            <a:ext cx="8077200" cy="533400"/>
          </a:xfrm>
          <a:ln>
            <a:solidFill>
              <a:schemeClr val="accent6">
                <a:lumMod val="75000"/>
              </a:schemeClr>
            </a:solidFill>
          </a:ln>
        </p:spPr>
        <p:txBody>
          <a:bodyPr/>
          <a:lstStyle/>
          <a:p>
            <a:r>
              <a:rPr lang="en-US" cap="small" dirty="0" smtClean="0"/>
              <a:t>Deliverables</a:t>
            </a:r>
            <a:endParaRPr lang="en-US" cap="small" dirty="0"/>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1196684257"/>
              </p:ext>
            </p:extLst>
          </p:nvPr>
        </p:nvGraphicFramePr>
        <p:xfrm>
          <a:off x="1219200" y="1066800"/>
          <a:ext cx="6400799" cy="5505896"/>
        </p:xfrm>
        <a:graphic>
          <a:graphicData uri="http://schemas.openxmlformats.org/drawingml/2006/table">
            <a:tbl>
              <a:tblPr>
                <a:tableStyleId>{1FECB4D8-DB02-4DC6-A0A2-4F2EBAE1DC90}</a:tableStyleId>
              </a:tblPr>
              <a:tblGrid>
                <a:gridCol w="2971800"/>
                <a:gridCol w="1222913"/>
                <a:gridCol w="2206086"/>
              </a:tblGrid>
              <a:tr h="728409">
                <a:tc>
                  <a:txBody>
                    <a:bodyPr/>
                    <a:lstStyle/>
                    <a:p>
                      <a:pPr marL="0" marR="0" algn="ctr">
                        <a:lnSpc>
                          <a:spcPct val="115000"/>
                        </a:lnSpc>
                        <a:spcBef>
                          <a:spcPts val="0"/>
                        </a:spcBef>
                        <a:spcAft>
                          <a:spcPts val="1000"/>
                        </a:spcAft>
                      </a:pPr>
                      <a:r>
                        <a:rPr lang="en-US" sz="2200" b="1" dirty="0" smtClean="0">
                          <a:effectLst/>
                        </a:rPr>
                        <a:t>Deliverable</a:t>
                      </a:r>
                      <a:endParaRPr lang="en-US" sz="2200" b="1" dirty="0">
                        <a:solidFill>
                          <a:srgbClr val="000000"/>
                        </a:solidFill>
                        <a:effectLst/>
                        <a:latin typeface="Calibri"/>
                        <a:ea typeface="Calibri"/>
                        <a:cs typeface="Calibri"/>
                      </a:endParaRPr>
                    </a:p>
                  </a:txBody>
                  <a:tcPr marL="68580" marR="68580" marT="0" marB="0" anchor="b"/>
                </a:tc>
                <a:tc>
                  <a:txBody>
                    <a:bodyPr/>
                    <a:lstStyle/>
                    <a:p>
                      <a:pPr marL="0" marR="0" algn="ctr">
                        <a:lnSpc>
                          <a:spcPct val="115000"/>
                        </a:lnSpc>
                        <a:spcBef>
                          <a:spcPts val="0"/>
                        </a:spcBef>
                        <a:spcAft>
                          <a:spcPts val="1000"/>
                        </a:spcAft>
                      </a:pPr>
                      <a:r>
                        <a:rPr lang="en-US" sz="2000" b="1" dirty="0" smtClean="0">
                          <a:effectLst/>
                        </a:rPr>
                        <a:t>Due</a:t>
                      </a:r>
                      <a:endParaRPr lang="en-US" sz="2000" b="1" dirty="0">
                        <a:solidFill>
                          <a:srgbClr val="000000"/>
                        </a:solidFill>
                        <a:effectLst/>
                        <a:latin typeface="Calibri"/>
                        <a:ea typeface="Calibri"/>
                        <a:cs typeface="Calibri"/>
                      </a:endParaRPr>
                    </a:p>
                  </a:txBody>
                  <a:tcPr marL="68580" marR="68580" marT="0" marB="0" anchor="b"/>
                </a:tc>
                <a:tc>
                  <a:txBody>
                    <a:bodyPr/>
                    <a:lstStyle/>
                    <a:p>
                      <a:pPr marL="0" marR="0" algn="ctr">
                        <a:lnSpc>
                          <a:spcPct val="115000"/>
                        </a:lnSpc>
                        <a:spcBef>
                          <a:spcPts val="0"/>
                        </a:spcBef>
                        <a:spcAft>
                          <a:spcPts val="1000"/>
                        </a:spcAft>
                      </a:pPr>
                      <a:r>
                        <a:rPr lang="en-US" sz="2000" b="1" dirty="0">
                          <a:effectLst/>
                        </a:rPr>
                        <a:t>Acceptance Criteria</a:t>
                      </a:r>
                      <a:endParaRPr lang="en-US" sz="2000" b="1" dirty="0">
                        <a:solidFill>
                          <a:srgbClr val="000000"/>
                        </a:solidFill>
                        <a:effectLst/>
                        <a:latin typeface="Calibri"/>
                        <a:ea typeface="Calibri"/>
                        <a:cs typeface="Calibri"/>
                      </a:endParaRPr>
                    </a:p>
                  </a:txBody>
                  <a:tcPr marL="68580" marR="68580" marT="0" marB="0" anchor="b"/>
                </a:tc>
              </a:tr>
              <a:tr h="728408">
                <a:tc>
                  <a:txBody>
                    <a:bodyPr/>
                    <a:lstStyle/>
                    <a:p>
                      <a:pPr marL="0" marR="0">
                        <a:lnSpc>
                          <a:spcPct val="115000"/>
                        </a:lnSpc>
                        <a:spcBef>
                          <a:spcPts val="0"/>
                        </a:spcBef>
                        <a:spcAft>
                          <a:spcPts val="1000"/>
                        </a:spcAft>
                      </a:pPr>
                      <a:r>
                        <a:rPr lang="en-US" sz="2000" b="1" dirty="0">
                          <a:effectLst/>
                        </a:rPr>
                        <a:t>1. Fundraising Priorities </a:t>
                      </a:r>
                      <a:endParaRPr lang="en-US" sz="2000" b="1"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dirty="0" smtClean="0">
                          <a:effectLst/>
                        </a:rPr>
                        <a:t>Apr </a:t>
                      </a:r>
                      <a:r>
                        <a:rPr lang="en-US" sz="1800" dirty="0">
                          <a:effectLst/>
                        </a:rPr>
                        <a:t>20</a:t>
                      </a:r>
                      <a:endParaRPr lang="en-US" sz="1800"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dirty="0" smtClean="0">
                          <a:effectLst/>
                        </a:rPr>
                        <a:t>Draft </a:t>
                      </a:r>
                      <a:r>
                        <a:rPr lang="en-US" sz="1800" dirty="0">
                          <a:effectLst/>
                        </a:rPr>
                        <a:t>list of needs tied to org. objectives </a:t>
                      </a:r>
                      <a:endParaRPr lang="en-US" sz="1800" dirty="0">
                        <a:solidFill>
                          <a:srgbClr val="000000"/>
                        </a:solidFill>
                        <a:effectLst/>
                        <a:latin typeface="Calibri"/>
                        <a:ea typeface="Calibri"/>
                        <a:cs typeface="Calibri"/>
                      </a:endParaRPr>
                    </a:p>
                  </a:txBody>
                  <a:tcPr marL="68580" marR="68580" marT="0" marB="0"/>
                </a:tc>
              </a:tr>
              <a:tr h="728408">
                <a:tc>
                  <a:txBody>
                    <a:bodyPr/>
                    <a:lstStyle/>
                    <a:p>
                      <a:pPr marL="0" marR="0">
                        <a:lnSpc>
                          <a:spcPct val="115000"/>
                        </a:lnSpc>
                        <a:spcBef>
                          <a:spcPts val="0"/>
                        </a:spcBef>
                        <a:spcAft>
                          <a:spcPts val="1000"/>
                        </a:spcAft>
                      </a:pPr>
                      <a:r>
                        <a:rPr lang="en-US" sz="2000" b="1" strike="noStrike" dirty="0">
                          <a:effectLst/>
                        </a:rPr>
                        <a:t>2. Staff Support</a:t>
                      </a:r>
                      <a:endParaRPr lang="en-US" sz="2000" b="1" strike="noStrike"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strike="sngStrike" dirty="0" smtClean="0">
                          <a:effectLst/>
                        </a:rPr>
                        <a:t>Apr 27  </a:t>
                      </a:r>
                      <a:r>
                        <a:rPr lang="en-US" sz="1800" strike="noStrike" dirty="0" smtClean="0">
                          <a:effectLst/>
                        </a:rPr>
                        <a:t>May</a:t>
                      </a:r>
                      <a:r>
                        <a:rPr lang="en-US" sz="1800" strike="noStrike" baseline="0" dirty="0" smtClean="0">
                          <a:effectLst/>
                        </a:rPr>
                        <a:t> 1 Mtg</a:t>
                      </a:r>
                      <a:endParaRPr lang="en-US" sz="1800" strike="sngStrike"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0"/>
                        </a:spcAft>
                      </a:pPr>
                      <a:r>
                        <a:rPr lang="en-US" sz="1800" dirty="0" smtClean="0">
                          <a:solidFill>
                            <a:schemeClr val="dk1"/>
                          </a:solidFill>
                          <a:effectLst/>
                          <a:latin typeface="+mn-lt"/>
                          <a:ea typeface="+mn-ea"/>
                          <a:cs typeface="+mn-cs"/>
                        </a:rPr>
                        <a:t>Discussion</a:t>
                      </a:r>
                      <a:r>
                        <a:rPr lang="en-US" sz="1800" baseline="0" dirty="0" smtClean="0">
                          <a:solidFill>
                            <a:schemeClr val="dk1"/>
                          </a:solidFill>
                          <a:effectLst/>
                          <a:latin typeface="+mn-lt"/>
                          <a:ea typeface="+mn-ea"/>
                          <a:cs typeface="+mn-cs"/>
                        </a:rPr>
                        <a:t> of  support for fundraising</a:t>
                      </a:r>
                      <a:endParaRPr lang="en-US" sz="1800" dirty="0">
                        <a:solidFill>
                          <a:srgbClr val="000000"/>
                        </a:solidFill>
                        <a:effectLst/>
                        <a:latin typeface="Calibri"/>
                        <a:ea typeface="Calibri"/>
                        <a:cs typeface="Calibri"/>
                      </a:endParaRPr>
                    </a:p>
                  </a:txBody>
                  <a:tcPr marL="68580" marR="68580" marT="0" marB="0"/>
                </a:tc>
              </a:tr>
              <a:tr h="615720">
                <a:tc>
                  <a:txBody>
                    <a:bodyPr/>
                    <a:lstStyle/>
                    <a:p>
                      <a:pPr marL="0" marR="0">
                        <a:lnSpc>
                          <a:spcPct val="115000"/>
                        </a:lnSpc>
                        <a:spcBef>
                          <a:spcPts val="0"/>
                        </a:spcBef>
                        <a:spcAft>
                          <a:spcPts val="1000"/>
                        </a:spcAft>
                      </a:pPr>
                      <a:r>
                        <a:rPr lang="en-US" sz="2000" b="1" dirty="0">
                          <a:effectLst/>
                        </a:rPr>
                        <a:t>3. Partner Fee Draft</a:t>
                      </a:r>
                      <a:endParaRPr lang="en-US" sz="2000" b="1"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dirty="0">
                          <a:effectLst/>
                        </a:rPr>
                        <a:t>May </a:t>
                      </a:r>
                      <a:r>
                        <a:rPr lang="en-US" sz="1800" dirty="0" smtClean="0">
                          <a:effectLst/>
                        </a:rPr>
                        <a:t>1</a:t>
                      </a:r>
                      <a:endParaRPr lang="en-US" sz="1800"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0"/>
                        </a:spcAft>
                      </a:pPr>
                      <a:r>
                        <a:rPr lang="en-US" sz="1800" dirty="0">
                          <a:effectLst/>
                        </a:rPr>
                        <a:t>Aligns with GPSEN goals</a:t>
                      </a:r>
                      <a:endParaRPr lang="en-US" sz="1800" dirty="0">
                        <a:solidFill>
                          <a:srgbClr val="000000"/>
                        </a:solidFill>
                        <a:effectLst/>
                        <a:latin typeface="Calibri"/>
                        <a:ea typeface="Calibri"/>
                        <a:cs typeface="Calibri"/>
                      </a:endParaRPr>
                    </a:p>
                  </a:txBody>
                  <a:tcPr marL="68580" marR="68580" marT="0" marB="0"/>
                </a:tc>
              </a:tr>
              <a:tr h="923580">
                <a:tc>
                  <a:txBody>
                    <a:bodyPr/>
                    <a:lstStyle/>
                    <a:p>
                      <a:pPr marL="0" marR="0">
                        <a:lnSpc>
                          <a:spcPct val="115000"/>
                        </a:lnSpc>
                        <a:spcBef>
                          <a:spcPts val="0"/>
                        </a:spcBef>
                        <a:spcAft>
                          <a:spcPts val="1000"/>
                        </a:spcAft>
                      </a:pPr>
                      <a:r>
                        <a:rPr lang="en-US" sz="2000" b="1" strike="noStrike" dirty="0">
                          <a:effectLst/>
                        </a:rPr>
                        <a:t>4. Regional Matrix</a:t>
                      </a:r>
                      <a:endParaRPr lang="en-US" sz="2000" b="1" strike="noStrike"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strike="sngStrike" dirty="0">
                          <a:effectLst/>
                        </a:rPr>
                        <a:t>May </a:t>
                      </a:r>
                      <a:r>
                        <a:rPr lang="en-US" sz="1800" strike="sngStrike" dirty="0" smtClean="0">
                          <a:effectLst/>
                        </a:rPr>
                        <a:t>11</a:t>
                      </a:r>
                    </a:p>
                    <a:p>
                      <a:pPr marL="0" marR="0">
                        <a:lnSpc>
                          <a:spcPct val="115000"/>
                        </a:lnSpc>
                        <a:spcBef>
                          <a:spcPts val="0"/>
                        </a:spcBef>
                        <a:spcAft>
                          <a:spcPts val="1000"/>
                        </a:spcAft>
                      </a:pPr>
                      <a:r>
                        <a:rPr lang="en-US" sz="1800" strike="noStrike" dirty="0" smtClean="0">
                          <a:solidFill>
                            <a:srgbClr val="000000"/>
                          </a:solidFill>
                          <a:effectLst/>
                          <a:latin typeface="Calibri"/>
                          <a:ea typeface="Calibri"/>
                          <a:cs typeface="Calibri"/>
                        </a:rPr>
                        <a:t>Jun 11 Mtg</a:t>
                      </a:r>
                      <a:endParaRPr lang="en-US" sz="1800" strike="noStrike"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0"/>
                        </a:spcAft>
                      </a:pPr>
                      <a:r>
                        <a:rPr lang="en-US" sz="1800" dirty="0">
                          <a:effectLst/>
                        </a:rPr>
                        <a:t>S</a:t>
                      </a:r>
                      <a:r>
                        <a:rPr lang="en-US" sz="1800" dirty="0" smtClean="0">
                          <a:effectLst/>
                        </a:rPr>
                        <a:t>ummarizes </a:t>
                      </a:r>
                      <a:r>
                        <a:rPr lang="en-US" sz="1800" dirty="0">
                          <a:effectLst/>
                        </a:rPr>
                        <a:t>regional govt. </a:t>
                      </a:r>
                      <a:r>
                        <a:rPr lang="en-US" sz="1800" dirty="0" smtClean="0">
                          <a:effectLst/>
                        </a:rPr>
                        <a:t>ESD </a:t>
                      </a:r>
                      <a:r>
                        <a:rPr lang="en-US" sz="1800" dirty="0">
                          <a:effectLst/>
                        </a:rPr>
                        <a:t>linked initiatives</a:t>
                      </a:r>
                      <a:endParaRPr lang="en-US" sz="1800" dirty="0">
                        <a:solidFill>
                          <a:srgbClr val="000000"/>
                        </a:solidFill>
                        <a:effectLst/>
                        <a:latin typeface="Calibri"/>
                        <a:ea typeface="Calibri"/>
                        <a:cs typeface="Calibri"/>
                      </a:endParaRPr>
                    </a:p>
                  </a:txBody>
                  <a:tcPr marL="68580" marR="68580" marT="0" marB="0"/>
                </a:tc>
              </a:tr>
              <a:tr h="923580">
                <a:tc>
                  <a:txBody>
                    <a:bodyPr/>
                    <a:lstStyle/>
                    <a:p>
                      <a:pPr marL="0" marR="0">
                        <a:lnSpc>
                          <a:spcPct val="115000"/>
                        </a:lnSpc>
                        <a:spcBef>
                          <a:spcPts val="0"/>
                        </a:spcBef>
                        <a:spcAft>
                          <a:spcPts val="1000"/>
                        </a:spcAft>
                      </a:pPr>
                      <a:r>
                        <a:rPr lang="en-US" sz="2000" b="1" dirty="0">
                          <a:effectLst/>
                        </a:rPr>
                        <a:t>5. </a:t>
                      </a:r>
                      <a:r>
                        <a:rPr lang="en-US" sz="2000" b="1" dirty="0" smtClean="0">
                          <a:effectLst/>
                        </a:rPr>
                        <a:t>Funding</a:t>
                      </a:r>
                      <a:r>
                        <a:rPr lang="en-US" sz="2000" b="1" baseline="0" dirty="0" smtClean="0">
                          <a:effectLst/>
                        </a:rPr>
                        <a:t> Opportunities</a:t>
                      </a:r>
                      <a:endParaRPr lang="en-US" sz="2000" b="1"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dirty="0" smtClean="0">
                          <a:effectLst/>
                        </a:rPr>
                        <a:t>Jun</a:t>
                      </a:r>
                      <a:r>
                        <a:rPr lang="en-US" sz="1800" baseline="0" dirty="0" smtClean="0">
                          <a:effectLst/>
                        </a:rPr>
                        <a:t> </a:t>
                      </a:r>
                      <a:r>
                        <a:rPr lang="en-US" sz="1800" dirty="0" smtClean="0">
                          <a:effectLst/>
                        </a:rPr>
                        <a:t> 4</a:t>
                      </a:r>
                      <a:endParaRPr lang="en-US" sz="1800"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0"/>
                        </a:spcAft>
                      </a:pPr>
                      <a:r>
                        <a:rPr lang="en-US" sz="1800" dirty="0" smtClean="0">
                          <a:solidFill>
                            <a:srgbClr val="000000"/>
                          </a:solidFill>
                          <a:effectLst/>
                          <a:latin typeface="Calibri"/>
                          <a:ea typeface="Calibri"/>
                          <a:cs typeface="Calibri"/>
                        </a:rPr>
                        <a:t>List of grants linked</a:t>
                      </a:r>
                      <a:r>
                        <a:rPr lang="en-US" sz="1800" baseline="0" dirty="0" smtClean="0">
                          <a:solidFill>
                            <a:srgbClr val="000000"/>
                          </a:solidFill>
                          <a:effectLst/>
                          <a:latin typeface="Calibri"/>
                          <a:ea typeface="Calibri"/>
                          <a:cs typeface="Calibri"/>
                        </a:rPr>
                        <a:t> to GPSEN objectives</a:t>
                      </a:r>
                      <a:endParaRPr lang="en-US" sz="1800" dirty="0">
                        <a:solidFill>
                          <a:srgbClr val="000000"/>
                        </a:solidFill>
                        <a:effectLst/>
                        <a:latin typeface="Calibri"/>
                        <a:ea typeface="Calibri"/>
                        <a:cs typeface="Calibri"/>
                      </a:endParaRPr>
                    </a:p>
                  </a:txBody>
                  <a:tcPr marL="68580" marR="68580" marT="0" marB="0"/>
                </a:tc>
              </a:tr>
              <a:tr h="838293">
                <a:tc>
                  <a:txBody>
                    <a:bodyPr/>
                    <a:lstStyle/>
                    <a:p>
                      <a:pPr marL="0" marR="0">
                        <a:lnSpc>
                          <a:spcPct val="115000"/>
                        </a:lnSpc>
                        <a:spcBef>
                          <a:spcPts val="0"/>
                        </a:spcBef>
                        <a:spcAft>
                          <a:spcPts val="1000"/>
                        </a:spcAft>
                      </a:pPr>
                      <a:r>
                        <a:rPr lang="en-US" sz="2000" b="1" dirty="0">
                          <a:effectLst/>
                        </a:rPr>
                        <a:t>6. Coordinating Committee Presentation</a:t>
                      </a:r>
                      <a:endParaRPr lang="en-US" sz="2000" b="1"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dirty="0" smtClean="0">
                          <a:effectLst/>
                        </a:rPr>
                        <a:t>Jun </a:t>
                      </a:r>
                      <a:r>
                        <a:rPr lang="en-US" sz="1800" dirty="0">
                          <a:effectLst/>
                        </a:rPr>
                        <a:t>11 </a:t>
                      </a:r>
                      <a:endParaRPr lang="en-US" sz="1800" dirty="0">
                        <a:solidFill>
                          <a:srgbClr val="000000"/>
                        </a:solidFill>
                        <a:effectLst/>
                        <a:latin typeface="Calibri"/>
                        <a:ea typeface="Calibri"/>
                        <a:cs typeface="Calibri"/>
                      </a:endParaRPr>
                    </a:p>
                  </a:txBody>
                  <a:tcPr marL="68580" marR="68580" marT="0" marB="0"/>
                </a:tc>
                <a:tc>
                  <a:txBody>
                    <a:bodyPr/>
                    <a:lstStyle/>
                    <a:p>
                      <a:pPr marL="0" marR="0">
                        <a:lnSpc>
                          <a:spcPct val="115000"/>
                        </a:lnSpc>
                        <a:spcBef>
                          <a:spcPts val="0"/>
                        </a:spcBef>
                        <a:spcAft>
                          <a:spcPts val="1000"/>
                        </a:spcAft>
                      </a:pPr>
                      <a:r>
                        <a:rPr lang="en-US" sz="1800" dirty="0">
                          <a:effectLst/>
                        </a:rPr>
                        <a:t>P</a:t>
                      </a:r>
                      <a:r>
                        <a:rPr lang="en-US" sz="1800" dirty="0" smtClean="0">
                          <a:effectLst/>
                        </a:rPr>
                        <a:t>resentation with </a:t>
                      </a:r>
                      <a:r>
                        <a:rPr lang="en-US" sz="1800" dirty="0">
                          <a:effectLst/>
                        </a:rPr>
                        <a:t>summary of research </a:t>
                      </a:r>
                      <a:endParaRPr lang="en-US" sz="1800" dirty="0">
                        <a:solidFill>
                          <a:srgbClr val="000000"/>
                        </a:solidFill>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40510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stainet.com/wp-content/uploads/Home-Stakeholder-Communications-and-Information-Management-477-x-304.png"/>
          <p:cNvPicPr>
            <a:picLocks noGrp="1" noChangeAspect="1" noChangeArrowheads="1"/>
          </p:cNvPicPr>
          <p:nvPr>
            <p:ph sz="quarter" idx="17"/>
          </p:nvPr>
        </p:nvPicPr>
        <p:blipFill rotWithShape="1">
          <a:blip r:embed="rId3">
            <a:extLst>
              <a:ext uri="{28A0092B-C50C-407E-A947-70E740481C1C}">
                <a14:useLocalDpi xmlns:a14="http://schemas.microsoft.com/office/drawing/2010/main" val="0"/>
              </a:ext>
            </a:extLst>
          </a:blip>
          <a:srcRect l="22476" r="11424"/>
          <a:stretch/>
        </p:blipFill>
        <p:spPr bwMode="auto">
          <a:xfrm>
            <a:off x="2895600" y="1343551"/>
            <a:ext cx="4850075" cy="4676249"/>
          </a:xfrm>
          <a:prstGeom prst="rect">
            <a:avLst/>
          </a:prstGeom>
          <a:solidFill>
            <a:schemeClr val="bg1">
              <a:alpha val="33000"/>
            </a:schemeClr>
          </a:solidFill>
        </p:spPr>
      </p:pic>
      <p:sp>
        <p:nvSpPr>
          <p:cNvPr id="2" name="Title 1"/>
          <p:cNvSpPr>
            <a:spLocks noGrp="1"/>
          </p:cNvSpPr>
          <p:nvPr>
            <p:ph type="title"/>
          </p:nvPr>
        </p:nvSpPr>
        <p:spPr/>
        <p:txBody>
          <a:bodyPr>
            <a:normAutofit fontScale="90000"/>
          </a:bodyPr>
          <a:lstStyle/>
          <a:p>
            <a:r>
              <a:rPr lang="en-US" dirty="0" smtClean="0"/>
              <a:t>Stakeholders</a:t>
            </a:r>
            <a:endParaRPr lang="en-US" dirty="0"/>
          </a:p>
        </p:txBody>
      </p:sp>
      <p:sp>
        <p:nvSpPr>
          <p:cNvPr id="3" name="Text Placeholder 2"/>
          <p:cNvSpPr>
            <a:spLocks noGrp="1"/>
          </p:cNvSpPr>
          <p:nvPr>
            <p:ph type="body" sz="quarter" idx="13"/>
          </p:nvPr>
        </p:nvSpPr>
        <p:spPr/>
        <p:txBody>
          <a:bodyPr/>
          <a:lstStyle/>
          <a:p>
            <a:r>
              <a:rPr lang="en-US" dirty="0" smtClean="0"/>
              <a:t>	</a:t>
            </a:r>
            <a:r>
              <a:rPr lang="en-US" dirty="0" smtClean="0"/>
              <a:t>Stakeholders</a:t>
            </a:r>
            <a:endParaRPr lang="en-US" dirty="0"/>
          </a:p>
        </p:txBody>
      </p:sp>
      <p:sp>
        <p:nvSpPr>
          <p:cNvPr id="4" name="Content Placeholder 3"/>
          <p:cNvSpPr>
            <a:spLocks noGrp="1"/>
          </p:cNvSpPr>
          <p:nvPr>
            <p:ph sz="quarter" idx="15"/>
          </p:nvPr>
        </p:nvSpPr>
        <p:spPr/>
        <p:txBody>
          <a:bodyPr/>
          <a:lstStyle/>
          <a:p>
            <a:endParaRPr lang="en-US" dirty="0" smtClean="0"/>
          </a:p>
          <a:p>
            <a:endParaRPr lang="en-US" dirty="0"/>
          </a:p>
          <a:p>
            <a:endParaRPr lang="en-US" sz="3200" dirty="0"/>
          </a:p>
        </p:txBody>
      </p:sp>
      <p:sp>
        <p:nvSpPr>
          <p:cNvPr id="8" name="Rectangle 7"/>
          <p:cNvSpPr/>
          <p:nvPr/>
        </p:nvSpPr>
        <p:spPr>
          <a:xfrm>
            <a:off x="339852" y="1157748"/>
            <a:ext cx="8153400" cy="5715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6"/>
          </p:nvPr>
        </p:nvSpPr>
        <p:spPr/>
        <p:txBody>
          <a:bodyPr/>
          <a:lstStyle/>
          <a:p>
            <a:r>
              <a:rPr lang="en-US" dirty="0" smtClean="0"/>
              <a:t>Role</a:t>
            </a:r>
            <a:endParaRPr lang="en-US" dirty="0"/>
          </a:p>
        </p:txBody>
      </p:sp>
      <p:sp>
        <p:nvSpPr>
          <p:cNvPr id="11" name="TextBox 10"/>
          <p:cNvSpPr txBox="1"/>
          <p:nvPr/>
        </p:nvSpPr>
        <p:spPr>
          <a:xfrm>
            <a:off x="457200" y="1014675"/>
            <a:ext cx="3810000" cy="3416320"/>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4" name="TextBox 13"/>
          <p:cNvSpPr txBox="1"/>
          <p:nvPr/>
        </p:nvSpPr>
        <p:spPr>
          <a:xfrm>
            <a:off x="4416552" y="1014675"/>
            <a:ext cx="3810000" cy="4247317"/>
          </a:xfrm>
          <a:prstGeom prst="rect">
            <a:avLst/>
          </a:prstGeom>
          <a:noFill/>
        </p:spPr>
        <p:txBody>
          <a:bodyPr wrap="square" rtlCol="0">
            <a:spAutoFit/>
          </a:bodyPr>
          <a:lstStyle/>
          <a:p>
            <a:endParaRPr lang="en-US" dirty="0" smtClean="0"/>
          </a:p>
          <a:p>
            <a:endParaRPr lang="en-US" dirty="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553811671"/>
              </p:ext>
            </p:extLst>
          </p:nvPr>
        </p:nvGraphicFramePr>
        <p:xfrm>
          <a:off x="304800" y="1005839"/>
          <a:ext cx="8077200" cy="5735629"/>
        </p:xfrm>
        <a:graphic>
          <a:graphicData uri="http://schemas.openxmlformats.org/drawingml/2006/table">
            <a:tbl>
              <a:tblPr firstRow="1" bandRow="1">
                <a:tableStyleId>{2D5ABB26-0587-4C30-8999-92F81FD0307C}</a:tableStyleId>
              </a:tblPr>
              <a:tblGrid>
                <a:gridCol w="4038600"/>
                <a:gridCol w="4038600"/>
              </a:tblGrid>
              <a:tr h="886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GPSEN Coordinating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Kim Smith, Coordinator</a:t>
                      </a:r>
                    </a:p>
                  </a:txBody>
                  <a:tcPr>
                    <a:lnL>
                      <a:noFill/>
                    </a:lnL>
                    <a:lnR>
                      <a:noFill/>
                    </a:lnR>
                    <a:lnT w="12700" cap="flat" cmpd="sng" algn="ctr">
                      <a:solidFill>
                        <a:schemeClr val="accent4">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smtClean="0"/>
                    </a:p>
                    <a:p>
                      <a:endParaRPr lang="en-US" sz="2000" dirty="0" smtClean="0"/>
                    </a:p>
                    <a:p>
                      <a:r>
                        <a:rPr lang="en-US" sz="2000" dirty="0" err="1" smtClean="0"/>
                        <a:t>Friendraiser</a:t>
                      </a:r>
                      <a:r>
                        <a:rPr lang="en-US" sz="2000" dirty="0" smtClean="0"/>
                        <a:t>-in-Chief</a:t>
                      </a:r>
                      <a:endParaRPr lang="en-US" sz="2000" dirty="0"/>
                    </a:p>
                  </a:txBody>
                  <a:tcPr>
                    <a:lnL>
                      <a:noFill/>
                    </a:lnL>
                    <a:lnR>
                      <a:noFill/>
                    </a:lnR>
                    <a:lnT w="12700" cap="flat" cmpd="sng" algn="ctr">
                      <a:solidFill>
                        <a:schemeClr val="accent4">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72902">
                <a:tc>
                  <a:txBody>
                    <a:bodyPr/>
                    <a:lstStyle/>
                    <a:p>
                      <a:pPr algn="l"/>
                      <a:r>
                        <a:rPr lang="en-US" sz="2000" b="0" dirty="0" smtClean="0"/>
                        <a:t>Lin Harmon-Walker</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smtClean="0"/>
                        <a:t>Governance Lead</a:t>
                      </a:r>
                      <a:endParaRPr lang="en-US" sz="2000" dirty="0"/>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0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Laura Kutner</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smtClean="0"/>
                        <a:t>Development Lead</a:t>
                      </a:r>
                      <a:endParaRPr lang="en-US" sz="2000" dirty="0"/>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00579">
                <a:tc>
                  <a:txBody>
                    <a:bodyPr/>
                    <a:lstStyle/>
                    <a:p>
                      <a:pPr algn="l"/>
                      <a:r>
                        <a:rPr lang="en-US" sz="2000" b="0" dirty="0" smtClean="0"/>
                        <a:t>Briar Schoon, Grace Taylor, Jacob Morton, Gary Obermeyer,</a:t>
                      </a:r>
                      <a:r>
                        <a:rPr lang="en-US" sz="2000" b="0" baseline="0" dirty="0" smtClean="0"/>
                        <a:t> others</a:t>
                      </a:r>
                      <a:endParaRPr lang="en-US" sz="2000" b="0" dirty="0" smtClean="0"/>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aseline="0" dirty="0" smtClean="0"/>
                        <a:t>Bridge to key partners. </a:t>
                      </a:r>
                      <a:endParaRPr lang="en-US" sz="2000" dirty="0"/>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567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Sandra Fowler-Hill</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smtClean="0"/>
                        <a:t>Campus President PCC, supporter</a:t>
                      </a:r>
                      <a:r>
                        <a:rPr lang="en-US" sz="2000" b="0" dirty="0" smtClean="0">
                          <a:solidFill>
                            <a:schemeClr val="tx1"/>
                          </a:solidFill>
                          <a:effectLst/>
                          <a:latin typeface="+mn-lt"/>
                          <a:ea typeface="+mn-ea"/>
                          <a:cs typeface="+mn-cs"/>
                        </a:rPr>
                        <a:t>. </a:t>
                      </a:r>
                      <a:endParaRPr lang="en-US" sz="2000" b="0" dirty="0"/>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1392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Institutional Partners: </a:t>
                      </a:r>
                      <a:r>
                        <a:rPr lang="en-US" sz="2000" dirty="0" smtClean="0"/>
                        <a:t>Metro,</a:t>
                      </a:r>
                      <a:r>
                        <a:rPr lang="en-US" sz="2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Portland Community College, Portland State University,</a:t>
                      </a:r>
                      <a:r>
                        <a:rPr lang="en-US" sz="2000" baseline="0" dirty="0" smtClean="0"/>
                        <a:t> </a:t>
                      </a:r>
                      <a:r>
                        <a:rPr lang="en-US" sz="2000" dirty="0" smtClean="0"/>
                        <a:t>Lewis and Clark College</a:t>
                      </a:r>
                    </a:p>
                  </a:txBody>
                  <a:tcPr>
                    <a:lnL>
                      <a:noFill/>
                    </a:lnL>
                    <a:lnR>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dirty="0" smtClean="0">
                          <a:solidFill>
                            <a:schemeClr val="tx1"/>
                          </a:solidFill>
                          <a:effectLst/>
                          <a:latin typeface="+mn-lt"/>
                          <a:ea typeface="+mn-ea"/>
                          <a:cs typeface="+mn-cs"/>
                        </a:rPr>
                        <a:t>Institutional backers. Potential partners on grants. Benefit</a:t>
                      </a:r>
                      <a:r>
                        <a:rPr lang="en-US" sz="2000" b="0" baseline="0" dirty="0" smtClean="0">
                          <a:solidFill>
                            <a:schemeClr val="tx1"/>
                          </a:solidFill>
                          <a:effectLst/>
                          <a:latin typeface="+mn-lt"/>
                          <a:ea typeface="+mn-ea"/>
                          <a:cs typeface="+mn-cs"/>
                        </a:rPr>
                        <a:t> from projects.</a:t>
                      </a:r>
                      <a:endParaRPr lang="en-US" sz="2000" b="0" dirty="0"/>
                    </a:p>
                  </a:txBody>
                  <a:tcPr>
                    <a:lnL>
                      <a:noFill/>
                    </a:lnL>
                    <a:lnR>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r h="114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Organizational Partners:</a:t>
                      </a:r>
                      <a:r>
                        <a:rPr lang="en-US" sz="2000" dirty="0" smtClean="0">
                          <a:solidFill>
                            <a:schemeClr val="tx1"/>
                          </a:solidFill>
                        </a:rPr>
                        <a:t> such as Intertwine,</a:t>
                      </a:r>
                      <a:r>
                        <a:rPr lang="en-US" sz="2000" baseline="0" dirty="0" smtClean="0">
                          <a:solidFill>
                            <a:schemeClr val="tx1"/>
                          </a:solidFill>
                        </a:rPr>
                        <a:t> Coalition for a Livable Future</a:t>
                      </a:r>
                      <a:endParaRPr lang="en-US" sz="2000" dirty="0" smtClean="0">
                        <a:solidFill>
                          <a:schemeClr val="tx1"/>
                        </a:solidFill>
                      </a:endParaRPr>
                    </a:p>
                    <a:p>
                      <a:endParaRPr lang="en-US" sz="2000" dirty="0"/>
                    </a:p>
                  </a:txBody>
                  <a:tcPr>
                    <a:lnL>
                      <a:noFill/>
                    </a:lnL>
                    <a:lnR>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effectLst/>
                          <a:latin typeface="+mn-lt"/>
                          <a:ea typeface="+mn-ea"/>
                          <a:cs typeface="+mn-cs"/>
                        </a:rPr>
                        <a:t>Program</a:t>
                      </a:r>
                      <a:r>
                        <a:rPr lang="en-US" sz="2000" b="0" baseline="0" dirty="0" smtClean="0">
                          <a:solidFill>
                            <a:schemeClr val="tx1"/>
                          </a:solidFill>
                          <a:effectLst/>
                          <a:latin typeface="+mn-lt"/>
                          <a:ea typeface="+mn-ea"/>
                          <a:cs typeface="+mn-cs"/>
                        </a:rPr>
                        <a:t>-based partnerships. </a:t>
                      </a:r>
                      <a:r>
                        <a:rPr lang="en-US" sz="2000" b="0" dirty="0" smtClean="0">
                          <a:solidFill>
                            <a:schemeClr val="tx1"/>
                          </a:solidFill>
                          <a:effectLst/>
                          <a:latin typeface="+mn-lt"/>
                          <a:ea typeface="+mn-ea"/>
                          <a:cs typeface="+mn-cs"/>
                        </a:rPr>
                        <a:t>Benefit from network. Potential partners on grants. </a:t>
                      </a:r>
                      <a:endParaRPr lang="en-US" sz="2000" b="0" dirty="0"/>
                    </a:p>
                  </a:txBody>
                  <a:tcPr>
                    <a:lnL>
                      <a:noFill/>
                    </a:lnL>
                    <a:lnR>
                      <a:noFill/>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8651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Content Placeholder 3"/>
          <p:cNvSpPr>
            <a:spLocks noGrp="1"/>
          </p:cNvSpPr>
          <p:nvPr>
            <p:ph sz="quarter" idx="15"/>
          </p:nvPr>
        </p:nvSpPr>
        <p:spPr>
          <a:xfrm>
            <a:off x="304800" y="914400"/>
            <a:ext cx="8077200" cy="5334000"/>
          </a:xfrm>
        </p:spPr>
        <p:txBody>
          <a:bodyPr>
            <a:normAutofit/>
          </a:bodyPr>
          <a:lstStyle/>
          <a:p>
            <a:endParaRPr lang="en-US" dirty="0"/>
          </a:p>
        </p:txBody>
      </p:sp>
      <p:sp>
        <p:nvSpPr>
          <p:cNvPr id="3" name="Text Placeholder 2"/>
          <p:cNvSpPr>
            <a:spLocks noGrp="1"/>
          </p:cNvSpPr>
          <p:nvPr>
            <p:ph type="body" sz="quarter" idx="13"/>
          </p:nvPr>
        </p:nvSpPr>
        <p:spPr>
          <a:xfrm>
            <a:off x="251791" y="381000"/>
            <a:ext cx="8077200" cy="533400"/>
          </a:xfrm>
        </p:spPr>
        <p:txBody>
          <a:bodyPr>
            <a:noAutofit/>
          </a:bodyPr>
          <a:lstStyle/>
          <a:p>
            <a:r>
              <a:rPr lang="en-US" b="0" cap="small" dirty="0" smtClean="0"/>
              <a:t>Funding Priorities Next 12 Months</a:t>
            </a:r>
            <a:endParaRPr lang="en-US" b="0" cap="small" dirty="0"/>
          </a:p>
        </p:txBody>
      </p:sp>
      <p:pic>
        <p:nvPicPr>
          <p:cNvPr id="8" name="Picture 7"/>
          <p:cNvPicPr>
            <a:picLocks noChangeAspect="1"/>
          </p:cNvPicPr>
          <p:nvPr/>
        </p:nvPicPr>
        <p:blipFill rotWithShape="1">
          <a:blip r:embed="rId2"/>
          <a:srcRect l="-1" t="2480" r="27689"/>
          <a:stretch/>
        </p:blipFill>
        <p:spPr>
          <a:xfrm>
            <a:off x="762000" y="990600"/>
            <a:ext cx="6632403" cy="5992770"/>
          </a:xfrm>
          <a:prstGeom prst="rect">
            <a:avLst/>
          </a:prstGeom>
        </p:spPr>
      </p:pic>
    </p:spTree>
    <p:extLst>
      <p:ext uri="{BB962C8B-B14F-4D97-AF65-F5344CB8AC3E}">
        <p14:creationId xmlns:p14="http://schemas.microsoft.com/office/powerpoint/2010/main" val="1552917202"/>
      </p:ext>
    </p:extLst>
  </p:cSld>
  <p:clrMapOvr>
    <a:masterClrMapping/>
  </p:clrMapOvr>
</p:sld>
</file>

<file path=ppt/theme/theme1.xml><?xml version="1.0" encoding="utf-8"?>
<a:theme xmlns:a="http://schemas.openxmlformats.org/drawingml/2006/main" name="Pitchbook">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1408</Words>
  <Application>Microsoft Office PowerPoint</Application>
  <PresentationFormat>On-screen Show (4:3)</PresentationFormat>
  <Paragraphs>508</Paragraphs>
  <Slides>31</Slides>
  <Notes>3</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Times New Roman</vt:lpstr>
      <vt:lpstr>Pitchbook</vt:lpstr>
      <vt:lpstr>Custom Design</vt:lpstr>
      <vt:lpstr>Funding Development Project</vt:lpstr>
      <vt:lpstr>PowerPoint Presentation</vt:lpstr>
      <vt:lpstr>PowerPoint Presentation</vt:lpstr>
      <vt:lpstr>PowerPoint Presentation</vt:lpstr>
      <vt:lpstr>PowerPoint Presentation</vt:lpstr>
      <vt:lpstr>PowerPoint Presentation</vt:lpstr>
      <vt:lpstr>PowerPoint Presentation</vt:lpstr>
      <vt:lpstr>Stakeholders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Risks</vt:lpstr>
      <vt:lpstr>PowerPoint Presentation</vt:lpstr>
      <vt:lpstr>Recommendations</vt:lpstr>
      <vt:lpstr>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2015-06-02T04:27:00Z</dcterms:created>
  <dcterms:modified xsi:type="dcterms:W3CDTF">2015-07-02T06:47:24Z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