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5" y="4192525"/>
            <a:ext cx="7772400" cy="85920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108755"/>
            <a:ext cx="6400800" cy="83545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24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74638"/>
            <a:ext cx="716889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443836"/>
            <a:ext cx="7168899" cy="4275740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31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95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79369"/>
            <a:ext cx="4040188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95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79369"/>
            <a:ext cx="4041775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Mangrove Planting and Mudcrab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Sustainable Development through Community Empowerment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859205"/>
          </a:xfrm>
        </p:spPr>
        <p:txBody>
          <a:bodyPr/>
          <a:lstStyle/>
          <a:p>
            <a:pPr algn="just"/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1026" name="Picture 2" descr="C:\Users\USER\Pictures\2013-10-17\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52600"/>
            <a:ext cx="5334000" cy="400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772400" cy="45567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2050" name="Picture 2" descr="C:\Users\USER\Pictures\2013-10-17\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Pictures\2013-10-17\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3251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USER\Pictures\2013-10-17\1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200400"/>
            <a:ext cx="3352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45567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3074" name="Picture 2" descr="C:\Users\USER\Pictures\2013-10-17\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USER\Pictures\2013-10-17\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3886200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USER\Pictures\2013-10-17\1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505200"/>
            <a:ext cx="3810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2004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PH" dirty="0" smtClean="0"/>
              <a:t>	Mangrove Planting and </a:t>
            </a:r>
            <a:r>
              <a:rPr lang="en-PH" dirty="0" err="1" smtClean="0"/>
              <a:t>Mudcrab</a:t>
            </a:r>
            <a:r>
              <a:rPr lang="en-PH" dirty="0" smtClean="0"/>
              <a:t> Culture in </a:t>
            </a:r>
            <a:r>
              <a:rPr lang="en-PH" dirty="0" err="1" smtClean="0"/>
              <a:t>Bool</a:t>
            </a:r>
            <a:r>
              <a:rPr lang="en-PH" dirty="0" smtClean="0"/>
              <a:t> District are component projects of the Productivity and Environmental Awareness for Community Empowerment (PEACE) Program implemented jointly by the Regional </a:t>
            </a:r>
            <a:r>
              <a:rPr lang="en-PH" dirty="0" err="1" smtClean="0"/>
              <a:t>Center</a:t>
            </a:r>
            <a:r>
              <a:rPr lang="en-PH" dirty="0" smtClean="0"/>
              <a:t> of Expertise-Bohol (RCE-Bohol) through the Bohol Island State University, the Bureau of Fisheries and Aquatic Resources (BFAR), the Department of Environment and Natural Resources (DENR),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pttphilsfoundation.org/resources/images/thumbnails/denr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334000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f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181600"/>
            <a:ext cx="17621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ohol Island State University"/>
          <p:cNvPicPr/>
          <p:nvPr/>
        </p:nvPicPr>
        <p:blipFill>
          <a:blip r:embed="rId4"/>
          <a:srcRect r="75072"/>
          <a:stretch>
            <a:fillRect/>
          </a:stretch>
        </p:blipFill>
        <p:spPr bwMode="auto">
          <a:xfrm>
            <a:off x="3886200" y="53340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Projects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en-PH" sz="2200" dirty="0" smtClean="0"/>
              <a:t>Educate </a:t>
            </a:r>
            <a:r>
              <a:rPr lang="en-PH" sz="2200" dirty="0" smtClean="0"/>
              <a:t>the local residents on the role of the environment in their well-being and on the need to sustain it for continued utilization; </a:t>
            </a:r>
            <a:endParaRPr lang="en-PH" sz="2200" dirty="0" smtClean="0"/>
          </a:p>
          <a:p>
            <a:pPr marL="514350" indent="-514350" algn="just">
              <a:buNone/>
            </a:pPr>
            <a:endParaRPr lang="en-PH" sz="800" dirty="0" smtClean="0"/>
          </a:p>
          <a:p>
            <a:pPr marL="514350" indent="-514350" algn="just">
              <a:buFont typeface="+mj-lt"/>
              <a:buAutoNum type="arabicParenR" startAt="2"/>
            </a:pPr>
            <a:r>
              <a:rPr lang="en-PH" sz="2200" dirty="0" smtClean="0"/>
              <a:t>Provide </a:t>
            </a:r>
            <a:r>
              <a:rPr lang="en-PH" sz="2200" dirty="0" smtClean="0"/>
              <a:t>a sustainable livelihood for local residents to address economic problems; </a:t>
            </a:r>
            <a:endParaRPr lang="en-PH" sz="2200" dirty="0" smtClean="0"/>
          </a:p>
          <a:p>
            <a:pPr marL="514350" indent="-514350" algn="just">
              <a:buNone/>
            </a:pPr>
            <a:endParaRPr lang="en-PH" sz="800" dirty="0" smtClean="0"/>
          </a:p>
          <a:p>
            <a:pPr marL="514350" indent="-514350" algn="just">
              <a:buFont typeface="+mj-lt"/>
              <a:buAutoNum type="arabicParenR" startAt="3"/>
            </a:pPr>
            <a:r>
              <a:rPr lang="en-PH" sz="2200" dirty="0" smtClean="0"/>
              <a:t>Empower </a:t>
            </a:r>
            <a:r>
              <a:rPr lang="en-PH" sz="2200" dirty="0" smtClean="0"/>
              <a:t>socially the local residents through active involvement in the project implementation and management; and </a:t>
            </a:r>
            <a:endParaRPr lang="en-PH" sz="2200" dirty="0" smtClean="0"/>
          </a:p>
          <a:p>
            <a:pPr marL="514350" indent="-514350" algn="just">
              <a:buNone/>
            </a:pPr>
            <a:endParaRPr lang="en-PH" sz="800" dirty="0" smtClean="0"/>
          </a:p>
          <a:p>
            <a:pPr marL="514350" indent="-514350" algn="just">
              <a:buFont typeface="+mj-lt"/>
              <a:buAutoNum type="arabicParenR" startAt="4"/>
            </a:pPr>
            <a:r>
              <a:rPr lang="en-PH" sz="2200" dirty="0" smtClean="0"/>
              <a:t>Engage </a:t>
            </a:r>
            <a:r>
              <a:rPr lang="en-PH" sz="2200" dirty="0" smtClean="0"/>
              <a:t>the member-institutions of RCE-Bohol in ESD implementation.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Expected or </a:t>
            </a:r>
            <a:r>
              <a:rPr lang="en-US" dirty="0" smtClean="0"/>
              <a:t>C</a:t>
            </a:r>
            <a:r>
              <a:rPr lang="en-US" dirty="0" smtClean="0"/>
              <a:t>onfirmed Outcomes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1981199"/>
            <a:ext cx="7010400" cy="429675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Environmental Conservation</a:t>
            </a:r>
          </a:p>
          <a:p>
            <a:pPr marL="457200" indent="-457200">
              <a:buNone/>
            </a:pPr>
            <a:r>
              <a:rPr lang="en-US" dirty="0" smtClean="0"/>
              <a:t>	</a:t>
            </a:r>
            <a:r>
              <a:rPr lang="en-US" dirty="0" smtClean="0"/>
              <a:t>	Cessation of illegal cutting of fully grown 	mangroves</a:t>
            </a:r>
          </a:p>
          <a:p>
            <a:pPr marL="457200" indent="-457200">
              <a:buNone/>
            </a:pPr>
            <a:endParaRPr lang="en-US" sz="900" dirty="0" smtClean="0"/>
          </a:p>
          <a:p>
            <a:pPr marL="457200" indent="-457200">
              <a:buNone/>
            </a:pPr>
            <a:r>
              <a:rPr lang="en-US" dirty="0" smtClean="0"/>
              <a:t>	</a:t>
            </a:r>
            <a:r>
              <a:rPr lang="en-US" dirty="0" smtClean="0"/>
              <a:t>	Improvement of marine biodiversity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arenR" startAt="2"/>
            </a:pPr>
            <a:r>
              <a:rPr lang="en-US" dirty="0" smtClean="0"/>
              <a:t>Economic Benefits</a:t>
            </a:r>
          </a:p>
          <a:p>
            <a:pPr marL="457200" indent="-457200">
              <a:buNone/>
            </a:pPr>
            <a:r>
              <a:rPr lang="en-US" dirty="0" smtClean="0"/>
              <a:t>	</a:t>
            </a:r>
            <a:r>
              <a:rPr lang="en-US" dirty="0" smtClean="0"/>
              <a:t>	Additional income from collection of shells 	which have grown in abundance in the area</a:t>
            </a:r>
          </a:p>
          <a:p>
            <a:pPr marL="457200" indent="-457200">
              <a:buNone/>
            </a:pPr>
            <a:endParaRPr lang="en-US" sz="1100" dirty="0" smtClean="0"/>
          </a:p>
          <a:p>
            <a:pPr marL="457200" indent="-457200">
              <a:buNone/>
            </a:pPr>
            <a:r>
              <a:rPr lang="en-US" dirty="0" smtClean="0"/>
              <a:t>		Sale of fattened crabs</a:t>
            </a:r>
          </a:p>
          <a:p>
            <a:pPr marL="457200" indent="-457200">
              <a:buNone/>
            </a:pPr>
            <a:endParaRPr lang="en-US" sz="1000" dirty="0" smtClean="0"/>
          </a:p>
          <a:p>
            <a:pPr marL="457200" indent="-457200">
              <a:buNone/>
            </a:pPr>
            <a:r>
              <a:rPr lang="en-US" dirty="0" smtClean="0"/>
              <a:t>		Sale of fattened fish collected within the 	surroundings of the enclosure		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556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/>
              <a:t>Outcomes continued…</a:t>
            </a:r>
            <a:endParaRPr lang="en-US" sz="2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66800" y="1676401"/>
            <a:ext cx="7086600" cy="41910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 startAt="3"/>
            </a:pPr>
            <a:r>
              <a:rPr lang="en-US" sz="2200" dirty="0" smtClean="0"/>
              <a:t>Social upliftment/empowerment</a:t>
            </a:r>
          </a:p>
          <a:p>
            <a:pPr marL="457200" indent="-457200" algn="just"/>
            <a:endParaRPr lang="en-US" sz="900" dirty="0" smtClean="0"/>
          </a:p>
          <a:p>
            <a:pPr marL="457200" indent="-457200" algn="just"/>
            <a:r>
              <a:rPr lang="en-US" sz="2200" dirty="0" smtClean="0"/>
              <a:t>	</a:t>
            </a:r>
            <a:r>
              <a:rPr lang="en-PH" sz="2200" dirty="0" smtClean="0"/>
              <a:t>E</a:t>
            </a:r>
            <a:r>
              <a:rPr lang="en-PH" sz="2200" dirty="0" smtClean="0"/>
              <a:t>nabled the locals </a:t>
            </a:r>
            <a:r>
              <a:rPr lang="en-PH" sz="2200" dirty="0" smtClean="0"/>
              <a:t>to interact with university faculty and national government personnel by engaging them actively in the planning and implementation of the projects, and thus has boosted their sense of social </a:t>
            </a:r>
            <a:r>
              <a:rPr lang="en-PH" sz="2200" dirty="0" smtClean="0"/>
              <a:t>relevance.</a:t>
            </a:r>
          </a:p>
          <a:p>
            <a:pPr marL="457200" indent="-457200" algn="just"/>
            <a:endParaRPr lang="en-PH" sz="800" dirty="0" smtClean="0"/>
          </a:p>
          <a:p>
            <a:pPr marL="457200" indent="-457200" algn="just">
              <a:buFont typeface="+mj-lt"/>
              <a:buAutoNum type="arabicParenR" startAt="4"/>
            </a:pPr>
            <a:r>
              <a:rPr lang="en-PH" sz="2200" dirty="0" smtClean="0"/>
              <a:t>Intensified service delivery</a:t>
            </a:r>
          </a:p>
          <a:p>
            <a:pPr marL="457200" indent="-457200" algn="just"/>
            <a:endParaRPr lang="en-PH" sz="900" dirty="0" smtClean="0"/>
          </a:p>
          <a:p>
            <a:pPr marL="457200" indent="-457200" algn="just"/>
            <a:r>
              <a:rPr lang="en-PH" sz="2200" dirty="0" smtClean="0"/>
              <a:t>	Installation </a:t>
            </a:r>
            <a:r>
              <a:rPr lang="en-PH" sz="2200" dirty="0" smtClean="0"/>
              <a:t>of a solar panel which stores energy for electric bulbs and other power efficient </a:t>
            </a:r>
            <a:r>
              <a:rPr lang="en-PH" sz="2200" dirty="0" smtClean="0"/>
              <a:t>gadgets.</a:t>
            </a:r>
            <a:endParaRPr lang="en-US" sz="2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859205"/>
          </a:xfrm>
        </p:spPr>
        <p:txBody>
          <a:bodyPr/>
          <a:lstStyle/>
          <a:p>
            <a:pPr algn="l"/>
            <a:r>
              <a:rPr lang="en-US" dirty="0" smtClean="0"/>
              <a:t>Challenges encountered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981201"/>
            <a:ext cx="7543800" cy="396301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n-US" sz="2200" dirty="0" smtClean="0"/>
              <a:t>Weakening enthusiasm of People’s Organization members who co-managed the project</a:t>
            </a:r>
          </a:p>
          <a:p>
            <a:pPr marL="457200" indent="-457200" algn="just"/>
            <a:endParaRPr lang="en-US" sz="900" dirty="0" smtClean="0"/>
          </a:p>
          <a:p>
            <a:pPr marL="457200" indent="-457200" algn="just"/>
            <a:r>
              <a:rPr lang="en-US" sz="2200" dirty="0" smtClean="0"/>
              <a:t>		Differences among members;</a:t>
            </a:r>
          </a:p>
          <a:p>
            <a:pPr marL="457200" indent="-457200" algn="just"/>
            <a:r>
              <a:rPr lang="en-US" sz="2200" dirty="0" smtClean="0"/>
              <a:t>	</a:t>
            </a:r>
            <a:r>
              <a:rPr lang="en-US" sz="2200" dirty="0" smtClean="0"/>
              <a:t>	Patronage politics in  the city;</a:t>
            </a:r>
          </a:p>
          <a:p>
            <a:pPr marL="457200" indent="-457200" algn="just"/>
            <a:r>
              <a:rPr lang="en-US" sz="2200" dirty="0" smtClean="0"/>
              <a:t>	</a:t>
            </a:r>
            <a:r>
              <a:rPr lang="en-US" sz="2200" dirty="0" smtClean="0"/>
              <a:t>	Red tape in the bureaucracy</a:t>
            </a:r>
          </a:p>
          <a:p>
            <a:pPr marL="457200" indent="-457200" algn="just"/>
            <a:endParaRPr lang="en-US" sz="2200" dirty="0" smtClean="0"/>
          </a:p>
          <a:p>
            <a:pPr marL="457200" indent="-457200" algn="just">
              <a:buFont typeface="+mj-lt"/>
              <a:buAutoNum type="arabicParenR" startAt="2"/>
            </a:pPr>
            <a:r>
              <a:rPr lang="en-US" sz="2200" dirty="0" smtClean="0"/>
              <a:t>Conflict between RCE-Bohol member-institutions own organizational mandate and that of the RCE </a:t>
            </a:r>
            <a:endParaRPr lang="en-US" sz="2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Mainstreaming/Scale-up of </a:t>
            </a:r>
            <a:br>
              <a:rPr lang="en-US" dirty="0" smtClean="0"/>
            </a:br>
            <a:r>
              <a:rPr lang="en-US" dirty="0" smtClean="0"/>
              <a:t>ESD/SD Practices in the Projects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7924800" cy="3505199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n-PH" sz="2400" dirty="0" smtClean="0"/>
              <a:t>P</a:t>
            </a:r>
            <a:r>
              <a:rPr lang="en-PH" sz="2400" dirty="0" smtClean="0"/>
              <a:t>ut </a:t>
            </a:r>
            <a:r>
              <a:rPr lang="en-PH" sz="2400" dirty="0" smtClean="0"/>
              <a:t>into printed materials the lectures about mangroves and their benefits to  the </a:t>
            </a:r>
            <a:r>
              <a:rPr lang="en-PH" sz="2400" dirty="0" smtClean="0"/>
              <a:t>environment. This allows for wider dissemination of information to </a:t>
            </a:r>
            <a:r>
              <a:rPr lang="en-PH" sz="2400" dirty="0" smtClean="0"/>
              <a:t>students in the university at all </a:t>
            </a:r>
            <a:r>
              <a:rPr lang="en-PH" sz="2400" dirty="0" smtClean="0"/>
              <a:t>levels;</a:t>
            </a:r>
          </a:p>
          <a:p>
            <a:pPr marL="457200" indent="-457200" algn="just"/>
            <a:endParaRPr lang="en-PH" sz="2400" dirty="0" smtClean="0"/>
          </a:p>
          <a:p>
            <a:pPr marL="457200" indent="-457200" algn="just"/>
            <a:r>
              <a:rPr lang="en-PH" sz="2400" dirty="0" smtClean="0"/>
              <a:t>	Targeted GAP Priority area	=	Whole Institution</a:t>
            </a:r>
          </a:p>
          <a:p>
            <a:pPr marL="457200" indent="-457200" algn="just"/>
            <a:r>
              <a:rPr lang="en-PH" sz="2400" dirty="0" smtClean="0"/>
              <a:t>	</a:t>
            </a:r>
            <a:r>
              <a:rPr lang="en-PH" sz="2400" dirty="0" smtClean="0"/>
              <a:t>						Approaches </a:t>
            </a:r>
            <a:endParaRPr lang="en-US" sz="2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531875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dirty="0" smtClean="0"/>
              <a:t>Mainstreaming/Scale-up continued…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7619999" cy="4571999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 startAt="2"/>
            </a:pPr>
            <a:r>
              <a:rPr lang="en-US" sz="2200" dirty="0" smtClean="0"/>
              <a:t>Adopt co-management technique with partner community in the implementation of programs, projects and activities in all the RCE-Bohol sites.</a:t>
            </a:r>
          </a:p>
          <a:p>
            <a:pPr marL="457200" indent="-457200" algn="just"/>
            <a:endParaRPr lang="en-US" sz="800" dirty="0" smtClean="0"/>
          </a:p>
          <a:p>
            <a:pPr marL="457200" indent="-457200" algn="just"/>
            <a:r>
              <a:rPr lang="en-US" sz="2200" dirty="0" smtClean="0"/>
              <a:t>	</a:t>
            </a:r>
            <a:r>
              <a:rPr lang="en-PH" sz="2200" dirty="0" smtClean="0"/>
              <a:t>This </a:t>
            </a:r>
            <a:r>
              <a:rPr lang="en-PH" sz="2200" dirty="0" smtClean="0"/>
              <a:t>strategy not only enables the local people to determine their needs but also to find solution and sustain such solution for their </a:t>
            </a:r>
            <a:r>
              <a:rPr lang="en-PH" sz="2200" dirty="0" smtClean="0"/>
              <a:t>well-being.</a:t>
            </a:r>
          </a:p>
          <a:p>
            <a:pPr marL="457200" indent="-457200" algn="just"/>
            <a:endParaRPr lang="en-PH" sz="2200" dirty="0" smtClean="0"/>
          </a:p>
          <a:p>
            <a:pPr marL="457200" indent="-457200" algn="just"/>
            <a:r>
              <a:rPr lang="en-PH" sz="2200" dirty="0" smtClean="0"/>
              <a:t>	Target GAP Priority Area		=	Local</a:t>
            </a:r>
          </a:p>
          <a:p>
            <a:pPr marL="457200" indent="-457200" algn="just"/>
            <a:r>
              <a:rPr lang="en-PH" sz="2200" dirty="0" smtClean="0"/>
              <a:t>	</a:t>
            </a:r>
            <a:r>
              <a:rPr lang="en-PH" sz="2200" dirty="0" smtClean="0"/>
              <a:t>						Communities</a:t>
            </a:r>
            <a:endParaRPr lang="en-US" sz="2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859205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543800" cy="4267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Mangrove Planting and Mudcrab Culture Projects in </a:t>
            </a:r>
            <a:r>
              <a:rPr lang="en-US" sz="2400" dirty="0" err="1" smtClean="0"/>
              <a:t>Bool</a:t>
            </a:r>
            <a:r>
              <a:rPr lang="en-US" sz="2400" dirty="0" smtClean="0"/>
              <a:t> District started off as a response to a felt need to address environmental and livelihood challenges. With the cooperation and collaborative effort of the member institutions of RCE-Bohol and the local community, the projects have initially achieved the goals set forth. 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2400" dirty="0" smtClean="0"/>
              <a:t>Continued monitoring and assessment of the project revealed that as the strategies employed  are sustained,  better outcomes are expected that would benefit the local people for their well-being. </a:t>
            </a:r>
            <a:endParaRPr lang="en-US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241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Mangrove Planting and Mudcrab Culture</vt:lpstr>
      <vt:lpstr>Project Description</vt:lpstr>
      <vt:lpstr>Projects Objectives</vt:lpstr>
      <vt:lpstr>Expected or Confirmed Outcomes</vt:lpstr>
      <vt:lpstr>Outcomes continued…</vt:lpstr>
      <vt:lpstr>Challenges encountered</vt:lpstr>
      <vt:lpstr>Mainstreaming/Scale-up of  ESD/SD Practices in the Projects</vt:lpstr>
      <vt:lpstr>Mainstreaming/Scale-up continued…</vt:lpstr>
      <vt:lpstr>Conclusion</vt:lpstr>
      <vt:lpstr>Pictures</vt:lpstr>
      <vt:lpstr>Pictures</vt:lpstr>
      <vt:lpstr>Pictures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40</cp:revision>
  <dcterms:created xsi:type="dcterms:W3CDTF">2013-08-21T19:17:07Z</dcterms:created>
  <dcterms:modified xsi:type="dcterms:W3CDTF">2014-09-22T10:19:32Z</dcterms:modified>
</cp:coreProperties>
</file>