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9"/>
  </p:notesMasterIdLst>
  <p:sldIdLst>
    <p:sldId id="256" r:id="rId2"/>
    <p:sldId id="257" r:id="rId3"/>
    <p:sldId id="258" r:id="rId4"/>
    <p:sldId id="281" r:id="rId5"/>
    <p:sldId id="283" r:id="rId6"/>
    <p:sldId id="284" r:id="rId7"/>
    <p:sldId id="262" r:id="rId8"/>
    <p:sldId id="264" r:id="rId9"/>
    <p:sldId id="282" r:id="rId10"/>
    <p:sldId id="274" r:id="rId11"/>
    <p:sldId id="272" r:id="rId12"/>
    <p:sldId id="273" r:id="rId13"/>
    <p:sldId id="266" r:id="rId14"/>
    <p:sldId id="265" r:id="rId15"/>
    <p:sldId id="267" r:id="rId16"/>
    <p:sldId id="277" r:id="rId17"/>
    <p:sldId id="286" r:id="rId18"/>
  </p:sldIdLst>
  <p:sldSz cx="9144000" cy="6858000" type="screen4x3"/>
  <p:notesSz cx="6735763" cy="9799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24" autoAdjust="0"/>
  </p:normalViewPr>
  <p:slideViewPr>
    <p:cSldViewPr>
      <p:cViewPr varScale="1">
        <p:scale>
          <a:sx n="64" d="100"/>
          <a:sy n="64" d="100"/>
        </p:scale>
        <p:origin x="-1260"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899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89982"/>
          </a:xfrm>
          <a:prstGeom prst="rect">
            <a:avLst/>
          </a:prstGeom>
        </p:spPr>
        <p:txBody>
          <a:bodyPr vert="horz" lIns="91440" tIns="45720" rIns="91440" bIns="45720" rtlCol="0"/>
          <a:lstStyle>
            <a:lvl1pPr algn="r">
              <a:defRPr sz="1200"/>
            </a:lvl1pPr>
          </a:lstStyle>
          <a:p>
            <a:fld id="{9B660E15-5116-4BCF-8DA3-1DD3D77D367B}" type="datetimeFigureOut">
              <a:rPr lang="en-US" smtClean="0"/>
              <a:pPr/>
              <a:t>9/21/2016</a:t>
            </a:fld>
            <a:endParaRPr lang="en-US"/>
          </a:p>
        </p:txBody>
      </p:sp>
      <p:sp>
        <p:nvSpPr>
          <p:cNvPr id="4" name="Slide Image Placeholder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54828"/>
            <a:ext cx="5388610" cy="44098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07955"/>
            <a:ext cx="2918831" cy="4899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07955"/>
            <a:ext cx="2918831" cy="489982"/>
          </a:xfrm>
          <a:prstGeom prst="rect">
            <a:avLst/>
          </a:prstGeom>
        </p:spPr>
        <p:txBody>
          <a:bodyPr vert="horz" lIns="91440" tIns="45720" rIns="91440" bIns="45720" rtlCol="0" anchor="b"/>
          <a:lstStyle>
            <a:lvl1pPr algn="r">
              <a:defRPr sz="1200"/>
            </a:lvl1pPr>
          </a:lstStyle>
          <a:p>
            <a:fld id="{868FCA9F-CE1C-4146-8FE0-18D39082BD87}" type="slidenum">
              <a:rPr lang="en-US" smtClean="0"/>
              <a:pPr/>
              <a:t>‹#›</a:t>
            </a:fld>
            <a:endParaRPr lang="en-US"/>
          </a:p>
        </p:txBody>
      </p:sp>
    </p:spTree>
    <p:extLst>
      <p:ext uri="{BB962C8B-B14F-4D97-AF65-F5344CB8AC3E}">
        <p14:creationId xmlns:p14="http://schemas.microsoft.com/office/powerpoint/2010/main" xmlns="" val="44115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F93470-E93B-4277-B262-A3F9336969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209541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93470-E93B-4277-B262-A3F9336969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61331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93470-E93B-4277-B262-A3F9336969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135402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F93470-E93B-4277-B262-A3F9336969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185149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F93470-E93B-4277-B262-A3F9336969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73529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F93470-E93B-4277-B262-A3F9336969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218017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F93470-E93B-4277-B262-A3F93369695C}"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79754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F93470-E93B-4277-B262-A3F93369695C}"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238910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93470-E93B-4277-B262-A3F93369695C}"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123090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93470-E93B-4277-B262-A3F9336969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282220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F93470-E93B-4277-B262-A3F9336969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396657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93470-E93B-4277-B262-A3F93369695C}"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FB9F2-A77D-4C4D-AE39-F417FD11CE48}" type="slidenum">
              <a:rPr lang="en-US" smtClean="0"/>
              <a:pPr/>
              <a:t>‹#›</a:t>
            </a:fld>
            <a:endParaRPr lang="en-US"/>
          </a:p>
        </p:txBody>
      </p:sp>
    </p:spTree>
    <p:extLst>
      <p:ext uri="{BB962C8B-B14F-4D97-AF65-F5344CB8AC3E}">
        <p14:creationId xmlns:p14="http://schemas.microsoft.com/office/powerpoint/2010/main" xmlns="" val="251354609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582" y="2057399"/>
            <a:ext cx="7772400" cy="1828801"/>
          </a:xfrm>
        </p:spPr>
        <p:txBody>
          <a:bodyPr>
            <a:normAutofit/>
          </a:bodyPr>
          <a:lstStyle/>
          <a:p>
            <a:r>
              <a:rPr lang="en-US" sz="2800" b="1" dirty="0" smtClean="0">
                <a:solidFill>
                  <a:schemeClr val="accent3">
                    <a:lumMod val="50000"/>
                  </a:schemeClr>
                </a:solidFill>
              </a:rPr>
              <a:t>Indian Himalayas Climate Adaptation Programme (IHCAP) </a:t>
            </a:r>
            <a:br>
              <a:rPr lang="en-US" sz="2800" b="1" dirty="0" smtClean="0">
                <a:solidFill>
                  <a:schemeClr val="accent3">
                    <a:lumMod val="50000"/>
                  </a:schemeClr>
                </a:solidFill>
              </a:rPr>
            </a:br>
            <a:r>
              <a:rPr lang="en-US" sz="2800" b="1" dirty="0" smtClean="0">
                <a:solidFill>
                  <a:schemeClr val="accent3">
                    <a:lumMod val="50000"/>
                  </a:schemeClr>
                </a:solidFill>
              </a:rPr>
              <a:t>PHASE I</a:t>
            </a:r>
            <a:endParaRPr lang="en-US" sz="2800" b="1" dirty="0">
              <a:solidFill>
                <a:schemeClr val="accent3">
                  <a:lumMod val="50000"/>
                </a:schemeClr>
              </a:solidFill>
            </a:endParaRPr>
          </a:p>
        </p:txBody>
      </p:sp>
      <p:sp>
        <p:nvSpPr>
          <p:cNvPr id="3" name="Subtitle 2"/>
          <p:cNvSpPr>
            <a:spLocks noGrp="1"/>
          </p:cNvSpPr>
          <p:nvPr>
            <p:ph type="subTitle" idx="1"/>
          </p:nvPr>
        </p:nvSpPr>
        <p:spPr>
          <a:xfrm>
            <a:off x="1143000" y="3886200"/>
            <a:ext cx="7467600" cy="2819400"/>
          </a:xfrm>
        </p:spPr>
        <p:txBody>
          <a:bodyPr>
            <a:normAutofit fontScale="40000" lnSpcReduction="20000"/>
          </a:bodyPr>
          <a:lstStyle/>
          <a:p>
            <a:pPr algn="l">
              <a:spcBef>
                <a:spcPts val="0"/>
              </a:spcBef>
            </a:pPr>
            <a:endParaRPr lang="en-US" sz="4000" b="1" dirty="0" smtClean="0">
              <a:solidFill>
                <a:schemeClr val="tx1"/>
              </a:solidFill>
            </a:endParaRPr>
          </a:p>
          <a:p>
            <a:pPr algn="l">
              <a:spcBef>
                <a:spcPts val="0"/>
              </a:spcBef>
            </a:pPr>
            <a:r>
              <a:rPr lang="en-US" sz="4000" b="1" dirty="0" smtClean="0">
                <a:solidFill>
                  <a:schemeClr val="tx1"/>
                </a:solidFill>
              </a:rPr>
              <a:t>CEE Himalaya</a:t>
            </a:r>
          </a:p>
          <a:p>
            <a:pPr algn="l">
              <a:spcBef>
                <a:spcPts val="0"/>
              </a:spcBef>
            </a:pPr>
            <a:r>
              <a:rPr lang="en-US" sz="4000" dirty="0" smtClean="0">
                <a:solidFill>
                  <a:schemeClr val="tx1"/>
                </a:solidFill>
              </a:rPr>
              <a:t>Centre for Environment Education</a:t>
            </a:r>
          </a:p>
          <a:p>
            <a:pPr algn="l">
              <a:spcBef>
                <a:spcPts val="0"/>
              </a:spcBef>
            </a:pPr>
            <a:r>
              <a:rPr lang="en-US" sz="4000" dirty="0" smtClean="0">
                <a:solidFill>
                  <a:schemeClr val="tx1"/>
                </a:solidFill>
              </a:rPr>
              <a:t>Himalaya Initiative</a:t>
            </a:r>
          </a:p>
          <a:p>
            <a:pPr algn="l">
              <a:spcBef>
                <a:spcPts val="0"/>
              </a:spcBef>
            </a:pPr>
            <a:endParaRPr lang="en-US" sz="4000" b="1" dirty="0" smtClean="0">
              <a:solidFill>
                <a:schemeClr val="tx1"/>
              </a:solidFill>
            </a:endParaRPr>
          </a:p>
          <a:p>
            <a:pPr algn="l">
              <a:spcBef>
                <a:spcPts val="0"/>
              </a:spcBef>
            </a:pPr>
            <a:r>
              <a:rPr lang="en-US" sz="4000" b="1" dirty="0" smtClean="0">
                <a:solidFill>
                  <a:schemeClr val="tx1"/>
                </a:solidFill>
              </a:rPr>
              <a:t>Contact:</a:t>
            </a:r>
          </a:p>
          <a:p>
            <a:pPr algn="l">
              <a:spcBef>
                <a:spcPts val="0"/>
              </a:spcBef>
            </a:pPr>
            <a:r>
              <a:rPr lang="en-US" sz="4000" dirty="0" smtClean="0">
                <a:solidFill>
                  <a:schemeClr val="tx1"/>
                </a:solidFill>
              </a:rPr>
              <a:t>Dr. </a:t>
            </a:r>
            <a:r>
              <a:rPr lang="en-US" sz="4000" dirty="0" err="1" smtClean="0">
                <a:solidFill>
                  <a:schemeClr val="tx1"/>
                </a:solidFill>
              </a:rPr>
              <a:t>Abdhesh</a:t>
            </a:r>
            <a:r>
              <a:rPr lang="en-US" sz="4000" dirty="0" smtClean="0">
                <a:solidFill>
                  <a:schemeClr val="tx1"/>
                </a:solidFill>
              </a:rPr>
              <a:t> Kumar Gangwar			</a:t>
            </a:r>
          </a:p>
          <a:p>
            <a:pPr algn="l">
              <a:spcBef>
                <a:spcPts val="0"/>
              </a:spcBef>
            </a:pPr>
            <a:r>
              <a:rPr lang="en-US" sz="4000" dirty="0" smtClean="0">
                <a:solidFill>
                  <a:schemeClr val="tx1"/>
                </a:solidFill>
              </a:rPr>
              <a:t>Programme Director						</a:t>
            </a:r>
          </a:p>
          <a:p>
            <a:pPr algn="l">
              <a:spcBef>
                <a:spcPts val="0"/>
              </a:spcBef>
            </a:pPr>
            <a:r>
              <a:rPr lang="en-US" sz="4000" dirty="0" smtClean="0">
                <a:solidFill>
                  <a:schemeClr val="tx1"/>
                </a:solidFill>
              </a:rPr>
              <a:t>CEE Himalaya &amp; CEE North-East </a:t>
            </a:r>
          </a:p>
          <a:p>
            <a:pPr algn="l">
              <a:spcBef>
                <a:spcPts val="0"/>
              </a:spcBef>
            </a:pPr>
            <a:endParaRPr lang="en-US" sz="4000" b="1" dirty="0" smtClean="0">
              <a:solidFill>
                <a:schemeClr val="tx2">
                  <a:lumMod val="60000"/>
                  <a:lumOff val="40000"/>
                </a:schemeClr>
              </a:solidFill>
            </a:endParaRPr>
          </a:p>
          <a:p>
            <a:pPr algn="l">
              <a:spcBef>
                <a:spcPts val="0"/>
              </a:spcBef>
            </a:pPr>
            <a:r>
              <a:rPr lang="en-US" sz="4000" b="1" dirty="0" smtClean="0">
                <a:solidFill>
                  <a:schemeClr val="tx2">
                    <a:lumMod val="60000"/>
                    <a:lumOff val="40000"/>
                  </a:schemeClr>
                </a:solidFill>
              </a:rPr>
              <a:t>abdhesh.gangwar@ceeindia.org/ceehimalaya@ceeindia.org </a:t>
            </a:r>
          </a:p>
          <a:p>
            <a:pPr algn="l">
              <a:spcBef>
                <a:spcPts val="0"/>
              </a:spcBef>
            </a:pPr>
            <a:r>
              <a:rPr lang="en-US" sz="4000" dirty="0" smtClean="0">
                <a:solidFill>
                  <a:schemeClr val="tx1"/>
                </a:solidFill>
              </a:rPr>
              <a:t>Mobile: +919415104125</a:t>
            </a:r>
          </a:p>
          <a:p>
            <a:pPr>
              <a:spcBef>
                <a:spcPts val="0"/>
              </a:spcBef>
            </a:pPr>
            <a:endParaRPr lang="en-US" sz="4000" b="1" dirty="0">
              <a:solidFill>
                <a:schemeClr val="tx1"/>
              </a:solidFil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867400" y="685800"/>
            <a:ext cx="3106143" cy="914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I:\IHCAP 2014 Logo (High Res).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2400" y="454023"/>
            <a:ext cx="3810000" cy="14128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RCE Srinagar.jpg"/>
          <p:cNvPicPr>
            <a:picLocks noChangeAspect="1"/>
          </p:cNvPicPr>
          <p:nvPr/>
        </p:nvPicPr>
        <p:blipFill>
          <a:blip r:embed="rId4" cstate="print"/>
          <a:stretch>
            <a:fillRect/>
          </a:stretch>
        </p:blipFill>
        <p:spPr>
          <a:xfrm>
            <a:off x="4038600" y="381000"/>
            <a:ext cx="1752600" cy="1371600"/>
          </a:xfrm>
          <a:prstGeom prst="rect">
            <a:avLst/>
          </a:prstGeom>
        </p:spPr>
      </p:pic>
    </p:spTree>
    <p:extLst>
      <p:ext uri="{BB962C8B-B14F-4D97-AF65-F5344CB8AC3E}">
        <p14:creationId xmlns:p14="http://schemas.microsoft.com/office/powerpoint/2010/main" xmlns="" val="1119465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CEE Himalaya\SECAS Activites\Udhampur\Schools Bharti Vidya mandir and Govt Girls Secondary School Udahmpur\4. Bharti Vidya mandir, Udhampur (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00400" y="666749"/>
            <a:ext cx="2989118" cy="25336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F:\CEE Himalaya\SECAS Activites\Udhampur\2.Multiple choice Question Activity.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89519" y="666749"/>
            <a:ext cx="2919846" cy="253365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F:\CEE Himalaya\SECAS Activites\Samba\20151123_111356.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5400000">
            <a:off x="3437659" y="3648941"/>
            <a:ext cx="2514600" cy="2989118"/>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F:\CEE Himalaya\SECAS Activites\Photos for IHCAP\Mutliple activtities being conducted at the platforms.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925" y="3886200"/>
            <a:ext cx="3193475"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F:\CEE Himalaya\SECAS Activites\Photos for IHCAP\A student perfroming mini science experiment.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189518" y="3967594"/>
            <a:ext cx="2954481" cy="2433205"/>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F:\CEE Himalaya\SECAS Activites\Haridwar\30.11.2015\Haridwar ghats\Discussion with people. Balaji Ghat.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925" y="666750"/>
            <a:ext cx="3193475" cy="25336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925" y="60159"/>
            <a:ext cx="9088585" cy="523220"/>
          </a:xfrm>
          <a:prstGeom prst="rect">
            <a:avLst/>
          </a:prstGeom>
          <a:noFill/>
        </p:spPr>
        <p:txBody>
          <a:bodyPr wrap="square" rtlCol="0">
            <a:spAutoFit/>
          </a:bodyPr>
          <a:lstStyle/>
          <a:p>
            <a:pPr algn="ctr"/>
            <a:r>
              <a:rPr lang="en-US" sz="2800" b="1" dirty="0" smtClean="0">
                <a:solidFill>
                  <a:schemeClr val="tx2"/>
                </a:solidFill>
              </a:rPr>
              <a:t>Pre-train Activities </a:t>
            </a:r>
            <a:endParaRPr lang="en-US" sz="2800" b="1" dirty="0">
              <a:solidFill>
                <a:schemeClr val="tx2"/>
              </a:solidFill>
            </a:endParaRPr>
          </a:p>
        </p:txBody>
      </p:sp>
      <p:sp>
        <p:nvSpPr>
          <p:cNvPr id="3" name="TextBox 2"/>
          <p:cNvSpPr txBox="1"/>
          <p:nvPr/>
        </p:nvSpPr>
        <p:spPr>
          <a:xfrm>
            <a:off x="-30730" y="3214255"/>
            <a:ext cx="3231129" cy="646331"/>
          </a:xfrm>
          <a:prstGeom prst="rect">
            <a:avLst/>
          </a:prstGeom>
          <a:noFill/>
        </p:spPr>
        <p:txBody>
          <a:bodyPr wrap="square" rtlCol="0">
            <a:spAutoFit/>
          </a:bodyPr>
          <a:lstStyle/>
          <a:p>
            <a:pPr algn="ctr"/>
            <a:r>
              <a:rPr lang="en-US" dirty="0" smtClean="0">
                <a:solidFill>
                  <a:srgbClr val="FF0000"/>
                </a:solidFill>
              </a:rPr>
              <a:t>Discussion with pilgrims at </a:t>
            </a:r>
          </a:p>
          <a:p>
            <a:pPr algn="ctr"/>
            <a:r>
              <a:rPr lang="en-US" dirty="0" smtClean="0">
                <a:solidFill>
                  <a:srgbClr val="FF0000"/>
                </a:solidFill>
              </a:rPr>
              <a:t>Ganga Ghats</a:t>
            </a:r>
            <a:endParaRPr lang="en-US" dirty="0">
              <a:solidFill>
                <a:srgbClr val="FF0000"/>
              </a:solidFill>
            </a:endParaRPr>
          </a:p>
        </p:txBody>
      </p:sp>
      <p:sp>
        <p:nvSpPr>
          <p:cNvPr id="4" name="TextBox 3"/>
          <p:cNvSpPr txBox="1"/>
          <p:nvPr/>
        </p:nvSpPr>
        <p:spPr>
          <a:xfrm>
            <a:off x="3123631" y="3251261"/>
            <a:ext cx="3142655" cy="369332"/>
          </a:xfrm>
          <a:prstGeom prst="rect">
            <a:avLst/>
          </a:prstGeom>
          <a:noFill/>
        </p:spPr>
        <p:txBody>
          <a:bodyPr wrap="none" rtlCol="0">
            <a:spAutoFit/>
          </a:bodyPr>
          <a:lstStyle/>
          <a:p>
            <a:r>
              <a:rPr lang="en-US" dirty="0" smtClean="0">
                <a:solidFill>
                  <a:srgbClr val="FF0000"/>
                </a:solidFill>
              </a:rPr>
              <a:t>Poster making &amp; slogan writing </a:t>
            </a:r>
            <a:endParaRPr lang="en-US" dirty="0">
              <a:solidFill>
                <a:srgbClr val="FF0000"/>
              </a:solidFill>
            </a:endParaRPr>
          </a:p>
        </p:txBody>
      </p:sp>
      <p:sp>
        <p:nvSpPr>
          <p:cNvPr id="6" name="TextBox 5"/>
          <p:cNvSpPr txBox="1"/>
          <p:nvPr/>
        </p:nvSpPr>
        <p:spPr>
          <a:xfrm>
            <a:off x="6740030" y="3278970"/>
            <a:ext cx="1853456" cy="369332"/>
          </a:xfrm>
          <a:prstGeom prst="rect">
            <a:avLst/>
          </a:prstGeom>
          <a:noFill/>
        </p:spPr>
        <p:txBody>
          <a:bodyPr wrap="none" rtlCol="0">
            <a:spAutoFit/>
          </a:bodyPr>
          <a:lstStyle/>
          <a:p>
            <a:r>
              <a:rPr lang="en-US" dirty="0" smtClean="0">
                <a:solidFill>
                  <a:srgbClr val="FF0000"/>
                </a:solidFill>
              </a:rPr>
              <a:t>Quiz competition </a:t>
            </a:r>
            <a:endParaRPr lang="en-US" dirty="0">
              <a:solidFill>
                <a:srgbClr val="FF0000"/>
              </a:solidFill>
            </a:endParaRPr>
          </a:p>
        </p:txBody>
      </p:sp>
      <p:sp>
        <p:nvSpPr>
          <p:cNvPr id="7" name="TextBox 6"/>
          <p:cNvSpPr txBox="1"/>
          <p:nvPr/>
        </p:nvSpPr>
        <p:spPr>
          <a:xfrm>
            <a:off x="152400" y="6414655"/>
            <a:ext cx="2516523" cy="369332"/>
          </a:xfrm>
          <a:prstGeom prst="rect">
            <a:avLst/>
          </a:prstGeom>
          <a:noFill/>
        </p:spPr>
        <p:txBody>
          <a:bodyPr wrap="none" rtlCol="0">
            <a:spAutoFit/>
          </a:bodyPr>
          <a:lstStyle/>
          <a:p>
            <a:r>
              <a:rPr lang="en-US" dirty="0" smtClean="0">
                <a:solidFill>
                  <a:srgbClr val="FF0000"/>
                </a:solidFill>
              </a:rPr>
              <a:t>Multiple group activities </a:t>
            </a:r>
            <a:endParaRPr lang="en-US" dirty="0">
              <a:solidFill>
                <a:srgbClr val="FF0000"/>
              </a:solidFill>
            </a:endParaRPr>
          </a:p>
        </p:txBody>
      </p:sp>
      <p:sp>
        <p:nvSpPr>
          <p:cNvPr id="8" name="TextBox 7"/>
          <p:cNvSpPr txBox="1"/>
          <p:nvPr/>
        </p:nvSpPr>
        <p:spPr>
          <a:xfrm>
            <a:off x="3420700" y="6414655"/>
            <a:ext cx="2548518" cy="369332"/>
          </a:xfrm>
          <a:prstGeom prst="rect">
            <a:avLst/>
          </a:prstGeom>
          <a:noFill/>
        </p:spPr>
        <p:txBody>
          <a:bodyPr wrap="none" rtlCol="0">
            <a:spAutoFit/>
          </a:bodyPr>
          <a:lstStyle/>
          <a:p>
            <a:r>
              <a:rPr lang="en-US" dirty="0" smtClean="0">
                <a:solidFill>
                  <a:srgbClr val="FF0000"/>
                </a:solidFill>
              </a:rPr>
              <a:t>Students performing skit </a:t>
            </a:r>
            <a:endParaRPr lang="en-US" dirty="0">
              <a:solidFill>
                <a:srgbClr val="FF0000"/>
              </a:solidFill>
            </a:endParaRPr>
          </a:p>
        </p:txBody>
      </p:sp>
      <p:sp>
        <p:nvSpPr>
          <p:cNvPr id="9" name="TextBox 8"/>
          <p:cNvSpPr txBox="1"/>
          <p:nvPr/>
        </p:nvSpPr>
        <p:spPr>
          <a:xfrm>
            <a:off x="6558405" y="6414655"/>
            <a:ext cx="2537105" cy="369332"/>
          </a:xfrm>
          <a:prstGeom prst="rect">
            <a:avLst/>
          </a:prstGeom>
          <a:noFill/>
        </p:spPr>
        <p:txBody>
          <a:bodyPr wrap="none" rtlCol="0">
            <a:spAutoFit/>
          </a:bodyPr>
          <a:lstStyle/>
          <a:p>
            <a:r>
              <a:rPr lang="en-US" dirty="0" smtClean="0">
                <a:solidFill>
                  <a:srgbClr val="FF0000"/>
                </a:solidFill>
              </a:rPr>
              <a:t>Mini science experiment </a:t>
            </a:r>
            <a:endParaRPr lang="en-US" dirty="0">
              <a:solidFill>
                <a:srgbClr val="FF0000"/>
              </a:solidFill>
            </a:endParaRPr>
          </a:p>
        </p:txBody>
      </p:sp>
    </p:spTree>
    <p:extLst>
      <p:ext uri="{BB962C8B-B14F-4D97-AF65-F5344CB8AC3E}">
        <p14:creationId xmlns:p14="http://schemas.microsoft.com/office/powerpoint/2010/main" xmlns="" val="10302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EE Himalaya\SECAS Activites\Lalkaun\Platform activities\SAM_3535.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48892" y="729778"/>
            <a:ext cx="2895599" cy="2476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F:\CEE Himalaya\SECAS Activites\Photos for IHCAP\New folder\Poster making competition at Udhampur Platform.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0" y="738415"/>
            <a:ext cx="3248892" cy="2476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F:\CEE Himalaya\SECAS Activites\Haridwar\2.12.2015\Report of the day\DSC05928.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3733800"/>
            <a:ext cx="3248892"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F:\CEE Himalaya\SECAS Activites\Haridwar\1.12.2015\Concept of science being explained to students.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48891" y="3733800"/>
            <a:ext cx="2895599"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F:\CEE Himalaya\SECAS Activites\Haridwar\1.12.2015\DSC05601.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144491" y="3733800"/>
            <a:ext cx="2999509" cy="2590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107583"/>
            <a:ext cx="9144000" cy="584775"/>
          </a:xfrm>
          <a:prstGeom prst="rect">
            <a:avLst/>
          </a:prstGeom>
          <a:noFill/>
        </p:spPr>
        <p:txBody>
          <a:bodyPr wrap="square" rtlCol="0">
            <a:spAutoFit/>
          </a:bodyPr>
          <a:lstStyle/>
          <a:p>
            <a:pPr algn="ctr"/>
            <a:r>
              <a:rPr lang="en-US" sz="3200" b="1" dirty="0" smtClean="0">
                <a:solidFill>
                  <a:schemeClr val="accent1">
                    <a:lumMod val="50000"/>
                  </a:schemeClr>
                </a:solidFill>
              </a:rPr>
              <a:t>Platform Activities </a:t>
            </a:r>
            <a:endParaRPr lang="en-US" sz="3200" b="1" dirty="0">
              <a:solidFill>
                <a:schemeClr val="accent1">
                  <a:lumMod val="50000"/>
                </a:schemeClr>
              </a:solidFill>
            </a:endParaRPr>
          </a:p>
        </p:txBody>
      </p:sp>
      <p:sp>
        <p:nvSpPr>
          <p:cNvPr id="3" name="TextBox 2"/>
          <p:cNvSpPr txBox="1"/>
          <p:nvPr/>
        </p:nvSpPr>
        <p:spPr>
          <a:xfrm>
            <a:off x="-13855" y="3228770"/>
            <a:ext cx="3262746" cy="369332"/>
          </a:xfrm>
          <a:prstGeom prst="rect">
            <a:avLst/>
          </a:prstGeom>
          <a:noFill/>
        </p:spPr>
        <p:txBody>
          <a:bodyPr wrap="square" rtlCol="0">
            <a:spAutoFit/>
          </a:bodyPr>
          <a:lstStyle/>
          <a:p>
            <a:pPr algn="ctr"/>
            <a:r>
              <a:rPr lang="en-US" dirty="0" smtClean="0">
                <a:solidFill>
                  <a:srgbClr val="FF0000"/>
                </a:solidFill>
              </a:rPr>
              <a:t>Poster making and Drawing </a:t>
            </a:r>
            <a:endParaRPr lang="en-US" dirty="0">
              <a:solidFill>
                <a:srgbClr val="FF0000"/>
              </a:solidFill>
            </a:endParaRPr>
          </a:p>
        </p:txBody>
      </p:sp>
      <p:sp>
        <p:nvSpPr>
          <p:cNvPr id="4" name="TextBox 3"/>
          <p:cNvSpPr txBox="1"/>
          <p:nvPr/>
        </p:nvSpPr>
        <p:spPr>
          <a:xfrm>
            <a:off x="3256853" y="3248444"/>
            <a:ext cx="2895599" cy="369332"/>
          </a:xfrm>
          <a:prstGeom prst="rect">
            <a:avLst/>
          </a:prstGeom>
          <a:noFill/>
        </p:spPr>
        <p:txBody>
          <a:bodyPr wrap="square" rtlCol="0">
            <a:spAutoFit/>
          </a:bodyPr>
          <a:lstStyle/>
          <a:p>
            <a:pPr algn="ctr"/>
            <a:r>
              <a:rPr lang="en-US" dirty="0" smtClean="0">
                <a:solidFill>
                  <a:srgbClr val="FF0000"/>
                </a:solidFill>
              </a:rPr>
              <a:t>Discussions </a:t>
            </a:r>
            <a:endParaRPr lang="en-US" dirty="0">
              <a:solidFill>
                <a:srgbClr val="FF0000"/>
              </a:solidFill>
            </a:endParaRPr>
          </a:p>
        </p:txBody>
      </p:sp>
      <p:sp>
        <p:nvSpPr>
          <p:cNvPr id="5" name="TextBox 4"/>
          <p:cNvSpPr txBox="1"/>
          <p:nvPr/>
        </p:nvSpPr>
        <p:spPr>
          <a:xfrm>
            <a:off x="6168203" y="3233987"/>
            <a:ext cx="2999509" cy="369332"/>
          </a:xfrm>
          <a:prstGeom prst="rect">
            <a:avLst/>
          </a:prstGeom>
          <a:noFill/>
        </p:spPr>
        <p:txBody>
          <a:bodyPr wrap="square" rtlCol="0">
            <a:spAutoFit/>
          </a:bodyPr>
          <a:lstStyle/>
          <a:p>
            <a:pPr algn="ctr"/>
            <a:r>
              <a:rPr lang="en-US" dirty="0" smtClean="0">
                <a:solidFill>
                  <a:srgbClr val="FF0000"/>
                </a:solidFill>
              </a:rPr>
              <a:t>Ropes and ladder game </a:t>
            </a:r>
            <a:endParaRPr lang="en-US" dirty="0">
              <a:solidFill>
                <a:srgbClr val="FF0000"/>
              </a:solidFill>
            </a:endParaRPr>
          </a:p>
        </p:txBody>
      </p:sp>
      <p:sp>
        <p:nvSpPr>
          <p:cNvPr id="6" name="TextBox 5"/>
          <p:cNvSpPr txBox="1"/>
          <p:nvPr/>
        </p:nvSpPr>
        <p:spPr>
          <a:xfrm>
            <a:off x="-13855" y="6361462"/>
            <a:ext cx="3248892" cy="369332"/>
          </a:xfrm>
          <a:prstGeom prst="rect">
            <a:avLst/>
          </a:prstGeom>
          <a:noFill/>
        </p:spPr>
        <p:txBody>
          <a:bodyPr wrap="square" rtlCol="0">
            <a:spAutoFit/>
          </a:bodyPr>
          <a:lstStyle/>
          <a:p>
            <a:pPr algn="ctr"/>
            <a:r>
              <a:rPr lang="en-US" dirty="0" smtClean="0">
                <a:solidFill>
                  <a:srgbClr val="FF0000"/>
                </a:solidFill>
              </a:rPr>
              <a:t>Globe Activity </a:t>
            </a:r>
            <a:endParaRPr lang="en-US" dirty="0">
              <a:solidFill>
                <a:srgbClr val="FF0000"/>
              </a:solidFill>
            </a:endParaRPr>
          </a:p>
        </p:txBody>
      </p:sp>
      <p:sp>
        <p:nvSpPr>
          <p:cNvPr id="7" name="TextBox 6"/>
          <p:cNvSpPr txBox="1"/>
          <p:nvPr/>
        </p:nvSpPr>
        <p:spPr>
          <a:xfrm>
            <a:off x="3248893" y="6324600"/>
            <a:ext cx="2895598" cy="369332"/>
          </a:xfrm>
          <a:prstGeom prst="rect">
            <a:avLst/>
          </a:prstGeom>
          <a:noFill/>
        </p:spPr>
        <p:txBody>
          <a:bodyPr wrap="square" rtlCol="0">
            <a:spAutoFit/>
          </a:bodyPr>
          <a:lstStyle/>
          <a:p>
            <a:pPr algn="ctr"/>
            <a:r>
              <a:rPr lang="en-US" dirty="0" smtClean="0">
                <a:solidFill>
                  <a:srgbClr val="FF0000"/>
                </a:solidFill>
              </a:rPr>
              <a:t>Mini Science Experiment </a:t>
            </a:r>
            <a:endParaRPr lang="en-US" dirty="0">
              <a:solidFill>
                <a:srgbClr val="FF0000"/>
              </a:solidFill>
            </a:endParaRPr>
          </a:p>
        </p:txBody>
      </p:sp>
      <p:sp>
        <p:nvSpPr>
          <p:cNvPr id="8" name="TextBox 7"/>
          <p:cNvSpPr txBox="1"/>
          <p:nvPr/>
        </p:nvSpPr>
        <p:spPr>
          <a:xfrm>
            <a:off x="6144491" y="6343011"/>
            <a:ext cx="3016595" cy="369332"/>
          </a:xfrm>
          <a:prstGeom prst="rect">
            <a:avLst/>
          </a:prstGeom>
          <a:noFill/>
        </p:spPr>
        <p:txBody>
          <a:bodyPr wrap="none" rtlCol="0">
            <a:spAutoFit/>
          </a:bodyPr>
          <a:lstStyle/>
          <a:p>
            <a:pPr algn="ctr"/>
            <a:r>
              <a:rPr lang="en-US" dirty="0" smtClean="0">
                <a:solidFill>
                  <a:srgbClr val="FF0000"/>
                </a:solidFill>
              </a:rPr>
              <a:t>Discussion based on standees </a:t>
            </a:r>
            <a:endParaRPr lang="en-US" dirty="0">
              <a:solidFill>
                <a:srgbClr val="FF0000"/>
              </a:solidFill>
            </a:endParaRPr>
          </a:p>
        </p:txBody>
      </p:sp>
      <p:pic>
        <p:nvPicPr>
          <p:cNvPr id="3075" name="Picture 3" descr="F:\CEE Himalaya\SECAS Activites\Haridwar\2.12.2015\DSC06047.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152452" y="738415"/>
            <a:ext cx="3008634" cy="2467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145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927" y="533400"/>
            <a:ext cx="2888673" cy="2750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95600" y="533400"/>
            <a:ext cx="2895600" cy="2750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F:\CEE Himalaya\SECAS Activites\Shimal Science Conference\Day 3\pic-2.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791200" y="540327"/>
            <a:ext cx="3352800" cy="274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855" y="44816"/>
            <a:ext cx="9144000" cy="523220"/>
          </a:xfrm>
          <a:prstGeom prst="rect">
            <a:avLst/>
          </a:prstGeom>
          <a:noFill/>
        </p:spPr>
        <p:txBody>
          <a:bodyPr wrap="square" rtlCol="0">
            <a:spAutoFit/>
          </a:bodyPr>
          <a:lstStyle/>
          <a:p>
            <a:pPr algn="ctr"/>
            <a:r>
              <a:rPr lang="en-US" sz="2800" b="1" dirty="0" smtClean="0">
                <a:solidFill>
                  <a:schemeClr val="tx2"/>
                </a:solidFill>
              </a:rPr>
              <a:t>Post-Train Activities </a:t>
            </a:r>
            <a:endParaRPr lang="en-US" sz="2800" b="1" dirty="0">
              <a:solidFill>
                <a:schemeClr val="tx2"/>
              </a:solidFill>
            </a:endParaRPr>
          </a:p>
        </p:txBody>
      </p:sp>
      <p:pic>
        <p:nvPicPr>
          <p:cNvPr id="5122" name="Picture 2" descr="F:\CEE Himalaya\SECAS Activites\jammu\IMG-20160303-WA0003.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 y="3958935"/>
            <a:ext cx="2895600" cy="23656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F:\CEE Himalaya\SECAS Activites\jammu\IMG-20160303-WA0005.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927845" y="3958935"/>
            <a:ext cx="2863355" cy="2365665"/>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F:\CEE Himalaya\SECAS Activites\jammu\IMG-20160303-WA0015.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791200" y="3958935"/>
            <a:ext cx="3338945" cy="23656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953747" y="6324601"/>
            <a:ext cx="2971647" cy="523220"/>
          </a:xfrm>
          <a:prstGeom prst="rect">
            <a:avLst/>
          </a:prstGeom>
          <a:noFill/>
        </p:spPr>
        <p:txBody>
          <a:bodyPr wrap="none" rtlCol="0">
            <a:spAutoFit/>
          </a:bodyPr>
          <a:lstStyle/>
          <a:p>
            <a:pPr algn="ctr"/>
            <a:r>
              <a:rPr lang="en-US" sz="1400" b="1" dirty="0" smtClean="0">
                <a:solidFill>
                  <a:srgbClr val="FF0000"/>
                </a:solidFill>
              </a:rPr>
              <a:t>Workshop </a:t>
            </a:r>
            <a:r>
              <a:rPr lang="en-US" sz="1400" b="1" dirty="0">
                <a:solidFill>
                  <a:srgbClr val="FF0000"/>
                </a:solidFill>
              </a:rPr>
              <a:t>on equipping educators </a:t>
            </a:r>
            <a:r>
              <a:rPr lang="en-US" sz="1400" b="1" dirty="0" smtClean="0">
                <a:solidFill>
                  <a:srgbClr val="FF0000"/>
                </a:solidFill>
              </a:rPr>
              <a:t>on</a:t>
            </a:r>
          </a:p>
          <a:p>
            <a:pPr algn="ctr"/>
            <a:r>
              <a:rPr lang="en-US" sz="1400" b="1" dirty="0" smtClean="0">
                <a:solidFill>
                  <a:srgbClr val="FF0000"/>
                </a:solidFill>
              </a:rPr>
              <a:t> </a:t>
            </a:r>
            <a:r>
              <a:rPr lang="en-US" sz="1400" b="1" dirty="0">
                <a:solidFill>
                  <a:srgbClr val="FF0000"/>
                </a:solidFill>
              </a:rPr>
              <a:t>climate change </a:t>
            </a:r>
          </a:p>
        </p:txBody>
      </p:sp>
      <p:sp>
        <p:nvSpPr>
          <p:cNvPr id="4" name="TextBox 3"/>
          <p:cNvSpPr txBox="1"/>
          <p:nvPr/>
        </p:nvSpPr>
        <p:spPr>
          <a:xfrm>
            <a:off x="3614" y="6263045"/>
            <a:ext cx="2897332" cy="646331"/>
          </a:xfrm>
          <a:prstGeom prst="rect">
            <a:avLst/>
          </a:prstGeom>
          <a:noFill/>
        </p:spPr>
        <p:txBody>
          <a:bodyPr wrap="none" rtlCol="0">
            <a:spAutoFit/>
          </a:bodyPr>
          <a:lstStyle/>
          <a:p>
            <a:r>
              <a:rPr lang="en-US" sz="1200" b="1" dirty="0" err="1">
                <a:solidFill>
                  <a:srgbClr val="FF0000"/>
                </a:solidFill>
              </a:rPr>
              <a:t>Shrimati</a:t>
            </a:r>
            <a:r>
              <a:rPr lang="en-US" sz="1200" b="1" dirty="0">
                <a:solidFill>
                  <a:srgbClr val="FF0000"/>
                </a:solidFill>
              </a:rPr>
              <a:t> </a:t>
            </a:r>
            <a:r>
              <a:rPr lang="en-US" sz="1200" b="1" dirty="0" err="1">
                <a:solidFill>
                  <a:srgbClr val="FF0000"/>
                </a:solidFill>
              </a:rPr>
              <a:t>Priya</a:t>
            </a:r>
            <a:r>
              <a:rPr lang="en-US" sz="1200" b="1" dirty="0">
                <a:solidFill>
                  <a:srgbClr val="FF0000"/>
                </a:solidFill>
              </a:rPr>
              <a:t> </a:t>
            </a:r>
            <a:r>
              <a:rPr lang="en-US" sz="1200" b="1" dirty="0" err="1">
                <a:solidFill>
                  <a:srgbClr val="FF0000"/>
                </a:solidFill>
              </a:rPr>
              <a:t>Sethi</a:t>
            </a:r>
            <a:r>
              <a:rPr lang="en-US" sz="1200" b="1" dirty="0">
                <a:solidFill>
                  <a:srgbClr val="FF0000"/>
                </a:solidFill>
              </a:rPr>
              <a:t>, </a:t>
            </a:r>
            <a:r>
              <a:rPr lang="en-US" sz="1200" b="1" dirty="0" smtClean="0">
                <a:solidFill>
                  <a:srgbClr val="FF0000"/>
                </a:solidFill>
              </a:rPr>
              <a:t>State Minister </a:t>
            </a:r>
            <a:r>
              <a:rPr lang="en-US" sz="1200" b="1" dirty="0">
                <a:solidFill>
                  <a:srgbClr val="FF0000"/>
                </a:solidFill>
              </a:rPr>
              <a:t>for </a:t>
            </a:r>
            <a:endParaRPr lang="en-US" sz="1200" b="1" dirty="0" smtClean="0">
              <a:solidFill>
                <a:srgbClr val="FF0000"/>
              </a:solidFill>
            </a:endParaRPr>
          </a:p>
          <a:p>
            <a:r>
              <a:rPr lang="en-US" sz="1200" b="1" dirty="0">
                <a:solidFill>
                  <a:srgbClr val="FF0000"/>
                </a:solidFill>
              </a:rPr>
              <a:t>E</a:t>
            </a:r>
            <a:r>
              <a:rPr lang="en-US" sz="1200" b="1" dirty="0" smtClean="0">
                <a:solidFill>
                  <a:srgbClr val="FF0000"/>
                </a:solidFill>
              </a:rPr>
              <a:t>ducation</a:t>
            </a:r>
            <a:r>
              <a:rPr lang="en-US" sz="1200" b="1" dirty="0">
                <a:solidFill>
                  <a:srgbClr val="FF0000"/>
                </a:solidFill>
              </a:rPr>
              <a:t>, </a:t>
            </a:r>
            <a:r>
              <a:rPr lang="en-US" sz="1200" b="1" dirty="0" smtClean="0">
                <a:solidFill>
                  <a:srgbClr val="FF0000"/>
                </a:solidFill>
              </a:rPr>
              <a:t>Culture </a:t>
            </a:r>
            <a:r>
              <a:rPr lang="en-US" sz="1200" b="1" dirty="0">
                <a:solidFill>
                  <a:srgbClr val="FF0000"/>
                </a:solidFill>
              </a:rPr>
              <a:t>and </a:t>
            </a:r>
            <a:r>
              <a:rPr lang="en-US" sz="1200" b="1" dirty="0" smtClean="0">
                <a:solidFill>
                  <a:srgbClr val="FF0000"/>
                </a:solidFill>
              </a:rPr>
              <a:t>Information as the </a:t>
            </a:r>
          </a:p>
          <a:p>
            <a:r>
              <a:rPr lang="en-US" sz="1200" b="1" dirty="0" smtClean="0">
                <a:solidFill>
                  <a:srgbClr val="FF0000"/>
                </a:solidFill>
              </a:rPr>
              <a:t>chief guest at educators workshop </a:t>
            </a:r>
            <a:endParaRPr lang="en-US" sz="1200" b="1" dirty="0">
              <a:solidFill>
                <a:srgbClr val="FF0000"/>
              </a:solidFill>
            </a:endParaRPr>
          </a:p>
        </p:txBody>
      </p:sp>
      <p:sp>
        <p:nvSpPr>
          <p:cNvPr id="5" name="TextBox 4"/>
          <p:cNvSpPr txBox="1"/>
          <p:nvPr/>
        </p:nvSpPr>
        <p:spPr>
          <a:xfrm>
            <a:off x="5913212" y="6282379"/>
            <a:ext cx="3395097" cy="646331"/>
          </a:xfrm>
          <a:prstGeom prst="rect">
            <a:avLst/>
          </a:prstGeom>
          <a:noFill/>
        </p:spPr>
        <p:txBody>
          <a:bodyPr wrap="none" rtlCol="0">
            <a:spAutoFit/>
          </a:bodyPr>
          <a:lstStyle/>
          <a:p>
            <a:r>
              <a:rPr lang="en-US" sz="1200" b="1" dirty="0" err="1">
                <a:solidFill>
                  <a:srgbClr val="FF0000"/>
                </a:solidFill>
              </a:rPr>
              <a:t>Shri</a:t>
            </a:r>
            <a:r>
              <a:rPr lang="en-US" sz="1200" b="1" dirty="0">
                <a:solidFill>
                  <a:srgbClr val="FF0000"/>
                </a:solidFill>
              </a:rPr>
              <a:t> Bali </a:t>
            </a:r>
            <a:r>
              <a:rPr lang="en-US" sz="1200" b="1" dirty="0" err="1">
                <a:solidFill>
                  <a:srgbClr val="FF0000"/>
                </a:solidFill>
              </a:rPr>
              <a:t>Bhagat</a:t>
            </a:r>
            <a:r>
              <a:rPr lang="en-US" sz="1200" b="1" dirty="0">
                <a:solidFill>
                  <a:srgbClr val="FF0000"/>
                </a:solidFill>
              </a:rPr>
              <a:t>, </a:t>
            </a:r>
            <a:r>
              <a:rPr lang="en-US" sz="1200" b="1" dirty="0" smtClean="0">
                <a:solidFill>
                  <a:srgbClr val="FF0000"/>
                </a:solidFill>
              </a:rPr>
              <a:t>State Minister </a:t>
            </a:r>
            <a:r>
              <a:rPr lang="en-US" sz="1200" b="1" dirty="0">
                <a:solidFill>
                  <a:srgbClr val="FF0000"/>
                </a:solidFill>
              </a:rPr>
              <a:t>for Social Welfare, </a:t>
            </a:r>
            <a:endParaRPr lang="en-US" sz="1200" b="1" dirty="0" smtClean="0">
              <a:solidFill>
                <a:srgbClr val="FF0000"/>
              </a:solidFill>
            </a:endParaRPr>
          </a:p>
          <a:p>
            <a:r>
              <a:rPr lang="en-US" sz="1200" b="1" dirty="0" smtClean="0">
                <a:solidFill>
                  <a:srgbClr val="FF0000"/>
                </a:solidFill>
              </a:rPr>
              <a:t>Forest</a:t>
            </a:r>
            <a:r>
              <a:rPr lang="en-US" sz="1200" b="1" dirty="0">
                <a:solidFill>
                  <a:srgbClr val="FF0000"/>
                </a:solidFill>
              </a:rPr>
              <a:t>, Ecology  </a:t>
            </a:r>
            <a:r>
              <a:rPr lang="en-US" sz="1200" b="1" dirty="0" smtClean="0">
                <a:solidFill>
                  <a:srgbClr val="FF0000"/>
                </a:solidFill>
              </a:rPr>
              <a:t>and Environment, the </a:t>
            </a:r>
            <a:r>
              <a:rPr lang="en-US" sz="1200" b="1" dirty="0">
                <a:solidFill>
                  <a:srgbClr val="FF0000"/>
                </a:solidFill>
              </a:rPr>
              <a:t>chief </a:t>
            </a:r>
            <a:r>
              <a:rPr lang="en-US" sz="1200" b="1" dirty="0" smtClean="0">
                <a:solidFill>
                  <a:srgbClr val="FF0000"/>
                </a:solidFill>
              </a:rPr>
              <a:t>guest</a:t>
            </a:r>
            <a:r>
              <a:rPr lang="en-US" sz="1200" b="1" dirty="0">
                <a:solidFill>
                  <a:srgbClr val="FF0000"/>
                </a:solidFill>
              </a:rPr>
              <a:t> </a:t>
            </a:r>
            <a:endParaRPr lang="en-US" sz="1200" b="1" dirty="0" smtClean="0">
              <a:solidFill>
                <a:srgbClr val="FF0000"/>
              </a:solidFill>
            </a:endParaRPr>
          </a:p>
          <a:p>
            <a:r>
              <a:rPr lang="en-US" sz="1200" b="1" dirty="0" smtClean="0">
                <a:solidFill>
                  <a:srgbClr val="FF0000"/>
                </a:solidFill>
              </a:rPr>
              <a:t>at media orientation workshop </a:t>
            </a:r>
            <a:endParaRPr lang="en-US" sz="1200" b="1" dirty="0">
              <a:solidFill>
                <a:srgbClr val="FF0000"/>
              </a:solidFill>
            </a:endParaRPr>
          </a:p>
        </p:txBody>
      </p:sp>
      <p:sp>
        <p:nvSpPr>
          <p:cNvPr id="6" name="TextBox 5"/>
          <p:cNvSpPr txBox="1"/>
          <p:nvPr/>
        </p:nvSpPr>
        <p:spPr>
          <a:xfrm>
            <a:off x="2953747" y="3300587"/>
            <a:ext cx="2724464" cy="646331"/>
          </a:xfrm>
          <a:prstGeom prst="rect">
            <a:avLst/>
          </a:prstGeom>
          <a:noFill/>
        </p:spPr>
        <p:txBody>
          <a:bodyPr wrap="none" rtlCol="0">
            <a:spAutoFit/>
          </a:bodyPr>
          <a:lstStyle/>
          <a:p>
            <a:r>
              <a:rPr lang="en-US" sz="1200" b="1" dirty="0" err="1">
                <a:solidFill>
                  <a:srgbClr val="FF0000"/>
                </a:solidFill>
              </a:rPr>
              <a:t>Hon'ble</a:t>
            </a:r>
            <a:r>
              <a:rPr lang="en-US" sz="1200" b="1" dirty="0">
                <a:solidFill>
                  <a:srgbClr val="FF0000"/>
                </a:solidFill>
              </a:rPr>
              <a:t> Chief Secretary Mr. P.C </a:t>
            </a:r>
            <a:r>
              <a:rPr lang="en-US" sz="1200" b="1" dirty="0" err="1">
                <a:solidFill>
                  <a:srgbClr val="FF0000"/>
                </a:solidFill>
              </a:rPr>
              <a:t>Dhiman</a:t>
            </a:r>
            <a:r>
              <a:rPr lang="en-US" sz="1200" b="1" dirty="0">
                <a:solidFill>
                  <a:srgbClr val="FF0000"/>
                </a:solidFill>
              </a:rPr>
              <a:t> </a:t>
            </a:r>
            <a:endParaRPr lang="en-US" sz="1200" b="1" dirty="0" smtClean="0">
              <a:solidFill>
                <a:srgbClr val="FF0000"/>
              </a:solidFill>
            </a:endParaRPr>
          </a:p>
          <a:p>
            <a:r>
              <a:rPr lang="en-US" sz="1200" b="1" dirty="0" smtClean="0">
                <a:solidFill>
                  <a:srgbClr val="FF0000"/>
                </a:solidFill>
              </a:rPr>
              <a:t>observing </a:t>
            </a:r>
            <a:r>
              <a:rPr lang="en-US" sz="1200" b="1" dirty="0">
                <a:solidFill>
                  <a:srgbClr val="FF0000"/>
                </a:solidFill>
              </a:rPr>
              <a:t>CEE </a:t>
            </a:r>
            <a:r>
              <a:rPr lang="en-US" sz="1200" b="1" dirty="0" smtClean="0">
                <a:solidFill>
                  <a:srgbClr val="FF0000"/>
                </a:solidFill>
              </a:rPr>
              <a:t>Exhibition at </a:t>
            </a:r>
          </a:p>
          <a:p>
            <a:r>
              <a:rPr lang="en-US" sz="1200" b="1" dirty="0" smtClean="0">
                <a:solidFill>
                  <a:srgbClr val="FF0000"/>
                </a:solidFill>
              </a:rPr>
              <a:t>Students Science Congress </a:t>
            </a:r>
            <a:endParaRPr lang="en-US" sz="1200" b="1" dirty="0">
              <a:solidFill>
                <a:srgbClr val="FF0000"/>
              </a:solidFill>
            </a:endParaRPr>
          </a:p>
        </p:txBody>
      </p:sp>
      <p:sp>
        <p:nvSpPr>
          <p:cNvPr id="7" name="TextBox 6"/>
          <p:cNvSpPr txBox="1"/>
          <p:nvPr/>
        </p:nvSpPr>
        <p:spPr>
          <a:xfrm>
            <a:off x="5925394" y="3345555"/>
            <a:ext cx="3032625" cy="461665"/>
          </a:xfrm>
          <a:prstGeom prst="rect">
            <a:avLst/>
          </a:prstGeom>
          <a:noFill/>
        </p:spPr>
        <p:txBody>
          <a:bodyPr wrap="none" rtlCol="0">
            <a:spAutoFit/>
          </a:bodyPr>
          <a:lstStyle/>
          <a:p>
            <a:r>
              <a:rPr lang="en-US" sz="1200" b="1" dirty="0" smtClean="0">
                <a:solidFill>
                  <a:srgbClr val="FF0000"/>
                </a:solidFill>
              </a:rPr>
              <a:t>Students observing standees displayed </a:t>
            </a:r>
          </a:p>
          <a:p>
            <a:r>
              <a:rPr lang="en-US" sz="1200" b="1" dirty="0" smtClean="0">
                <a:solidFill>
                  <a:srgbClr val="FF0000"/>
                </a:solidFill>
              </a:rPr>
              <a:t>by CEE at Students Science Congress, Shimla </a:t>
            </a:r>
            <a:endParaRPr lang="en-US" sz="1200" b="1" dirty="0">
              <a:solidFill>
                <a:srgbClr val="FF0000"/>
              </a:solidFill>
            </a:endParaRPr>
          </a:p>
        </p:txBody>
      </p:sp>
      <p:sp>
        <p:nvSpPr>
          <p:cNvPr id="8" name="TextBox 7"/>
          <p:cNvSpPr txBox="1"/>
          <p:nvPr/>
        </p:nvSpPr>
        <p:spPr>
          <a:xfrm>
            <a:off x="0" y="3283527"/>
            <a:ext cx="3091359" cy="461665"/>
          </a:xfrm>
          <a:prstGeom prst="rect">
            <a:avLst/>
          </a:prstGeom>
          <a:noFill/>
        </p:spPr>
        <p:txBody>
          <a:bodyPr wrap="none" rtlCol="0">
            <a:spAutoFit/>
          </a:bodyPr>
          <a:lstStyle/>
          <a:p>
            <a:r>
              <a:rPr lang="en-US" sz="1200" b="1" dirty="0" smtClean="0">
                <a:solidFill>
                  <a:srgbClr val="FF0000"/>
                </a:solidFill>
              </a:rPr>
              <a:t>CEE Team conducting activities with students </a:t>
            </a:r>
          </a:p>
          <a:p>
            <a:r>
              <a:rPr lang="en-US" sz="1200" b="1" dirty="0" smtClean="0">
                <a:solidFill>
                  <a:srgbClr val="FF0000"/>
                </a:solidFill>
              </a:rPr>
              <a:t>at Students Science Congress, Shimla </a:t>
            </a:r>
            <a:endParaRPr lang="en-US" sz="1200" b="1" dirty="0">
              <a:solidFill>
                <a:srgbClr val="FF0000"/>
              </a:solidFill>
            </a:endParaRPr>
          </a:p>
        </p:txBody>
      </p:sp>
    </p:spTree>
    <p:extLst>
      <p:ext uri="{BB962C8B-B14F-4D97-AF65-F5344CB8AC3E}">
        <p14:creationId xmlns:p14="http://schemas.microsoft.com/office/powerpoint/2010/main" xmlns="" val="944894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3">
                    <a:lumMod val="50000"/>
                  </a:schemeClr>
                </a:solidFill>
              </a:rPr>
              <a:t>Commitments under Mandate 2</a:t>
            </a:r>
          </a:p>
        </p:txBody>
      </p:sp>
      <p:sp>
        <p:nvSpPr>
          <p:cNvPr id="3" name="Content Placeholder 2"/>
          <p:cNvSpPr>
            <a:spLocks noGrp="1"/>
          </p:cNvSpPr>
          <p:nvPr>
            <p:ph idx="1"/>
          </p:nvPr>
        </p:nvSpPr>
        <p:spPr>
          <a:xfrm>
            <a:off x="-6928" y="1371600"/>
            <a:ext cx="9150927" cy="5486400"/>
          </a:xfrm>
        </p:spPr>
        <p:style>
          <a:lnRef idx="2">
            <a:schemeClr val="accent2"/>
          </a:lnRef>
          <a:fillRef idx="1">
            <a:schemeClr val="lt1"/>
          </a:fillRef>
          <a:effectRef idx="0">
            <a:schemeClr val="accent2"/>
          </a:effectRef>
          <a:fontRef idx="minor">
            <a:schemeClr val="dk1"/>
          </a:fontRef>
        </p:style>
        <p:txBody>
          <a:bodyPr>
            <a:noAutofit/>
          </a:bodyPr>
          <a:lstStyle/>
          <a:p>
            <a:pPr>
              <a:buFont typeface="Wingdings" pitchFamily="2" charset="2"/>
              <a:buChar char="q"/>
            </a:pPr>
            <a:r>
              <a:rPr lang="en-US" sz="1800" dirty="0">
                <a:solidFill>
                  <a:schemeClr val="accent6">
                    <a:lumMod val="50000"/>
                  </a:schemeClr>
                </a:solidFill>
                <a:latin typeface="Arial" pitchFamily="34" charset="0"/>
                <a:cs typeface="Arial" pitchFamily="34" charset="0"/>
              </a:rPr>
              <a:t>At least 10 facilitators trained in basics of climate science and communicating raising awareness on climate issues in local language and local context. </a:t>
            </a:r>
            <a:endParaRPr lang="en-US" sz="1800" dirty="0" smtClean="0">
              <a:solidFill>
                <a:schemeClr val="accent6">
                  <a:lumMod val="50000"/>
                </a:schemeClr>
              </a:solidFill>
              <a:latin typeface="Arial" pitchFamily="34" charset="0"/>
              <a:cs typeface="Arial" pitchFamily="34" charset="0"/>
            </a:endParaRP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smtClean="0">
                <a:solidFill>
                  <a:schemeClr val="accent6">
                    <a:lumMod val="50000"/>
                  </a:schemeClr>
                </a:solidFill>
                <a:latin typeface="Arial" pitchFamily="34" charset="0"/>
                <a:cs typeface="Arial" pitchFamily="34" charset="0"/>
              </a:rPr>
              <a:t>Two-day </a:t>
            </a:r>
            <a:r>
              <a:rPr lang="en-US" sz="1800" dirty="0">
                <a:solidFill>
                  <a:schemeClr val="accent6">
                    <a:lumMod val="50000"/>
                  </a:schemeClr>
                </a:solidFill>
                <a:latin typeface="Arial" pitchFamily="34" charset="0"/>
                <a:cs typeface="Arial" pitchFamily="34" charset="0"/>
              </a:rPr>
              <a:t>facilitators’ orientation </a:t>
            </a:r>
            <a:r>
              <a:rPr lang="en-US" sz="1800" dirty="0" smtClean="0">
                <a:solidFill>
                  <a:schemeClr val="accent6">
                    <a:lumMod val="50000"/>
                  </a:schemeClr>
                </a:solidFill>
                <a:latin typeface="Arial" pitchFamily="34" charset="0"/>
                <a:cs typeface="Arial" pitchFamily="34" charset="0"/>
              </a:rPr>
              <a:t>programme</a:t>
            </a: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a:solidFill>
                  <a:schemeClr val="accent6">
                    <a:lumMod val="50000"/>
                  </a:schemeClr>
                </a:solidFill>
                <a:latin typeface="Arial" pitchFamily="34" charset="0"/>
                <a:cs typeface="Arial" pitchFamily="34" charset="0"/>
              </a:rPr>
              <a:t>10 facilitators </a:t>
            </a:r>
            <a:r>
              <a:rPr lang="en-US" sz="1800" dirty="0" smtClean="0">
                <a:solidFill>
                  <a:schemeClr val="accent6">
                    <a:lumMod val="50000"/>
                  </a:schemeClr>
                </a:solidFill>
                <a:latin typeface="Arial" pitchFamily="34" charset="0"/>
                <a:cs typeface="Arial" pitchFamily="34" charset="0"/>
              </a:rPr>
              <a:t>kits assembled and distributed to volunteers</a:t>
            </a: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a:solidFill>
                  <a:schemeClr val="accent6">
                    <a:lumMod val="50000"/>
                  </a:schemeClr>
                </a:solidFill>
                <a:latin typeface="Arial" pitchFamily="34" charset="0"/>
                <a:cs typeface="Arial" pitchFamily="34" charset="0"/>
              </a:rPr>
              <a:t>Platform activities at </a:t>
            </a:r>
            <a:r>
              <a:rPr lang="en-US" sz="1800" dirty="0" err="1" smtClean="0">
                <a:solidFill>
                  <a:schemeClr val="accent6">
                    <a:lumMod val="50000"/>
                  </a:schemeClr>
                </a:solidFill>
                <a:latin typeface="Arial" pitchFamily="34" charset="0"/>
                <a:cs typeface="Arial" pitchFamily="34" charset="0"/>
              </a:rPr>
              <a:t>Churaru</a:t>
            </a:r>
            <a:r>
              <a:rPr lang="en-US" sz="1800" dirty="0" smtClean="0">
                <a:solidFill>
                  <a:schemeClr val="accent6">
                    <a:lumMod val="50000"/>
                  </a:schemeClr>
                </a:solidFill>
                <a:latin typeface="Arial" pitchFamily="34" charset="0"/>
                <a:cs typeface="Arial" pitchFamily="34" charset="0"/>
              </a:rPr>
              <a:t> </a:t>
            </a:r>
            <a:r>
              <a:rPr lang="en-US" sz="1800" dirty="0" err="1" smtClean="0">
                <a:solidFill>
                  <a:schemeClr val="accent6">
                    <a:lumMod val="50000"/>
                  </a:schemeClr>
                </a:solidFill>
                <a:latin typeface="Arial" pitchFamily="34" charset="0"/>
                <a:cs typeface="Arial" pitchFamily="34" charset="0"/>
              </a:rPr>
              <a:t>Takarla</a:t>
            </a:r>
            <a:r>
              <a:rPr lang="en-US" sz="1800" dirty="0" smtClean="0">
                <a:solidFill>
                  <a:schemeClr val="accent6">
                    <a:lumMod val="50000"/>
                  </a:schemeClr>
                </a:solidFill>
                <a:latin typeface="Arial" pitchFamily="34" charset="0"/>
                <a:cs typeface="Arial" pitchFamily="34" charset="0"/>
              </a:rPr>
              <a:t> </a:t>
            </a:r>
            <a:r>
              <a:rPr lang="en-US" sz="1800" dirty="0">
                <a:solidFill>
                  <a:schemeClr val="accent6">
                    <a:lumMod val="50000"/>
                  </a:schemeClr>
                </a:solidFill>
                <a:latin typeface="Arial" pitchFamily="34" charset="0"/>
                <a:cs typeface="Arial" pitchFamily="34" charset="0"/>
              </a:rPr>
              <a:t>and </a:t>
            </a:r>
            <a:r>
              <a:rPr lang="en-US" sz="1800" dirty="0" err="1">
                <a:solidFill>
                  <a:schemeClr val="accent6">
                    <a:lumMod val="50000"/>
                  </a:schemeClr>
                </a:solidFill>
                <a:latin typeface="Arial" pitchFamily="34" charset="0"/>
                <a:cs typeface="Arial" pitchFamily="34" charset="0"/>
              </a:rPr>
              <a:t>Amb</a:t>
            </a:r>
            <a:r>
              <a:rPr lang="en-US" sz="1800" dirty="0">
                <a:solidFill>
                  <a:schemeClr val="accent6">
                    <a:lumMod val="50000"/>
                  </a:schemeClr>
                </a:solidFill>
                <a:latin typeface="Arial" pitchFamily="34" charset="0"/>
                <a:cs typeface="Arial" pitchFamily="34" charset="0"/>
              </a:rPr>
              <a:t> </a:t>
            </a:r>
            <a:r>
              <a:rPr lang="en-US" sz="1800" dirty="0" err="1">
                <a:solidFill>
                  <a:schemeClr val="accent6">
                    <a:lumMod val="50000"/>
                  </a:schemeClr>
                </a:solidFill>
                <a:latin typeface="Arial" pitchFamily="34" charset="0"/>
                <a:cs typeface="Arial" pitchFamily="34" charset="0"/>
              </a:rPr>
              <a:t>Andura</a:t>
            </a:r>
            <a:r>
              <a:rPr lang="en-US" sz="1800" dirty="0">
                <a:solidFill>
                  <a:schemeClr val="accent6">
                    <a:lumMod val="50000"/>
                  </a:schemeClr>
                </a:solidFill>
                <a:latin typeface="Arial" pitchFamily="34" charset="0"/>
                <a:cs typeface="Arial" pitchFamily="34" charset="0"/>
              </a:rPr>
              <a:t> in Himachal Pradesh (HP), </a:t>
            </a:r>
            <a:r>
              <a:rPr lang="en-US" sz="1800" dirty="0" err="1">
                <a:solidFill>
                  <a:schemeClr val="accent6">
                    <a:lumMod val="50000"/>
                  </a:schemeClr>
                </a:solidFill>
                <a:latin typeface="Arial" pitchFamily="34" charset="0"/>
                <a:cs typeface="Arial" pitchFamily="34" charset="0"/>
              </a:rPr>
              <a:t>Udhampur</a:t>
            </a:r>
            <a:r>
              <a:rPr lang="en-US" sz="1800" dirty="0">
                <a:solidFill>
                  <a:schemeClr val="accent6">
                    <a:lumMod val="50000"/>
                  </a:schemeClr>
                </a:solidFill>
                <a:latin typeface="Arial" pitchFamily="34" charset="0"/>
                <a:cs typeface="Arial" pitchFamily="34" charset="0"/>
              </a:rPr>
              <a:t> and Samba in Jammu &amp; Kashmir (J&amp;K). </a:t>
            </a:r>
            <a:endParaRPr lang="en-US" sz="1800" dirty="0" smtClean="0">
              <a:solidFill>
                <a:schemeClr val="accent6">
                  <a:lumMod val="50000"/>
                </a:schemeClr>
              </a:solidFill>
              <a:latin typeface="Arial" pitchFamily="34" charset="0"/>
              <a:cs typeface="Arial" pitchFamily="34" charset="0"/>
            </a:endParaRPr>
          </a:p>
          <a:p>
            <a:pPr marL="0" indent="0">
              <a:buNone/>
            </a:pPr>
            <a:endParaRPr lang="en-US" sz="1800" dirty="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a:solidFill>
                  <a:schemeClr val="accent6">
                    <a:lumMod val="50000"/>
                  </a:schemeClr>
                </a:solidFill>
                <a:latin typeface="Arial" pitchFamily="34" charset="0"/>
                <a:cs typeface="Arial" pitchFamily="34" charset="0"/>
              </a:rPr>
              <a:t>Conducting activities in cities of Himachal Pradesh, J&amp;K. </a:t>
            </a:r>
            <a:endParaRPr lang="en-US" sz="1800" dirty="0" smtClean="0">
              <a:solidFill>
                <a:schemeClr val="accent6">
                  <a:lumMod val="50000"/>
                </a:schemeClr>
              </a:solidFill>
              <a:latin typeface="Arial" pitchFamily="34" charset="0"/>
              <a:cs typeface="Arial" pitchFamily="34" charset="0"/>
            </a:endParaRP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a:solidFill>
                  <a:schemeClr val="accent6">
                    <a:lumMod val="50000"/>
                  </a:schemeClr>
                </a:solidFill>
                <a:latin typeface="Arial" pitchFamily="34" charset="0"/>
                <a:cs typeface="Arial" pitchFamily="34" charset="0"/>
              </a:rPr>
              <a:t>Development of portable standees for </a:t>
            </a:r>
            <a:r>
              <a:rPr lang="en-US" sz="1800" dirty="0" smtClean="0">
                <a:solidFill>
                  <a:schemeClr val="accent6">
                    <a:lumMod val="50000"/>
                  </a:schemeClr>
                </a:solidFill>
                <a:latin typeface="Arial" pitchFamily="34" charset="0"/>
                <a:cs typeface="Arial" pitchFamily="34" charset="0"/>
              </a:rPr>
              <a:t>facilitators</a:t>
            </a: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800" dirty="0">
                <a:solidFill>
                  <a:schemeClr val="accent6">
                    <a:lumMod val="50000"/>
                  </a:schemeClr>
                </a:solidFill>
                <a:latin typeface="Arial" pitchFamily="34" charset="0"/>
                <a:cs typeface="Arial" pitchFamily="34" charset="0"/>
              </a:rPr>
              <a:t>Conducting activities in </a:t>
            </a:r>
            <a:r>
              <a:rPr lang="en-US" sz="1800" dirty="0" err="1">
                <a:solidFill>
                  <a:schemeClr val="accent6">
                    <a:lumMod val="50000"/>
                  </a:schemeClr>
                </a:solidFill>
                <a:latin typeface="Arial" pitchFamily="34" charset="0"/>
                <a:cs typeface="Arial" pitchFamily="34" charset="0"/>
              </a:rPr>
              <a:t>Churaru</a:t>
            </a:r>
            <a:r>
              <a:rPr lang="en-US" sz="1800" dirty="0">
                <a:solidFill>
                  <a:schemeClr val="accent6">
                    <a:lumMod val="50000"/>
                  </a:schemeClr>
                </a:solidFill>
                <a:latin typeface="Arial" pitchFamily="34" charset="0"/>
                <a:cs typeface="Arial" pitchFamily="34" charset="0"/>
              </a:rPr>
              <a:t> </a:t>
            </a:r>
            <a:r>
              <a:rPr lang="en-US" sz="1800" dirty="0" err="1">
                <a:solidFill>
                  <a:schemeClr val="accent6">
                    <a:lumMod val="50000"/>
                  </a:schemeClr>
                </a:solidFill>
                <a:latin typeface="Arial" pitchFamily="34" charset="0"/>
                <a:cs typeface="Arial" pitchFamily="34" charset="0"/>
              </a:rPr>
              <a:t>Takarla</a:t>
            </a:r>
            <a:r>
              <a:rPr lang="en-US" sz="1800" dirty="0">
                <a:solidFill>
                  <a:schemeClr val="accent6">
                    <a:lumMod val="50000"/>
                  </a:schemeClr>
                </a:solidFill>
                <a:latin typeface="Arial" pitchFamily="34" charset="0"/>
                <a:cs typeface="Arial" pitchFamily="34" charset="0"/>
              </a:rPr>
              <a:t>, </a:t>
            </a:r>
            <a:r>
              <a:rPr lang="en-US" sz="1800" dirty="0" err="1">
                <a:solidFill>
                  <a:schemeClr val="accent6">
                    <a:lumMod val="50000"/>
                  </a:schemeClr>
                </a:solidFill>
                <a:latin typeface="Arial" pitchFamily="34" charset="0"/>
                <a:cs typeface="Arial" pitchFamily="34" charset="0"/>
              </a:rPr>
              <a:t>Amb</a:t>
            </a:r>
            <a:r>
              <a:rPr lang="en-US" sz="1800" dirty="0">
                <a:solidFill>
                  <a:schemeClr val="accent6">
                    <a:lumMod val="50000"/>
                  </a:schemeClr>
                </a:solidFill>
                <a:latin typeface="Arial" pitchFamily="34" charset="0"/>
                <a:cs typeface="Arial" pitchFamily="34" charset="0"/>
              </a:rPr>
              <a:t> </a:t>
            </a:r>
            <a:r>
              <a:rPr lang="en-US" sz="1800" dirty="0" err="1">
                <a:solidFill>
                  <a:schemeClr val="accent6">
                    <a:lumMod val="50000"/>
                  </a:schemeClr>
                </a:solidFill>
                <a:latin typeface="Arial" pitchFamily="34" charset="0"/>
                <a:cs typeface="Arial" pitchFamily="34" charset="0"/>
              </a:rPr>
              <a:t>Andura</a:t>
            </a:r>
            <a:r>
              <a:rPr lang="en-US" sz="1800" dirty="0">
                <a:solidFill>
                  <a:schemeClr val="accent6">
                    <a:lumMod val="50000"/>
                  </a:schemeClr>
                </a:solidFill>
                <a:latin typeface="Arial" pitchFamily="34" charset="0"/>
                <a:cs typeface="Arial" pitchFamily="34" charset="0"/>
              </a:rPr>
              <a:t> and Shimla in HP and </a:t>
            </a:r>
            <a:r>
              <a:rPr lang="en-US" sz="1800" dirty="0" err="1">
                <a:solidFill>
                  <a:schemeClr val="accent6">
                    <a:lumMod val="50000"/>
                  </a:schemeClr>
                </a:solidFill>
                <a:latin typeface="Arial" pitchFamily="34" charset="0"/>
                <a:cs typeface="Arial" pitchFamily="34" charset="0"/>
              </a:rPr>
              <a:t>Udhampur</a:t>
            </a:r>
            <a:r>
              <a:rPr lang="en-US" sz="1800" dirty="0">
                <a:solidFill>
                  <a:schemeClr val="accent6">
                    <a:lumMod val="50000"/>
                  </a:schemeClr>
                </a:solidFill>
                <a:latin typeface="Arial" pitchFamily="34" charset="0"/>
                <a:cs typeface="Arial" pitchFamily="34" charset="0"/>
              </a:rPr>
              <a:t>, Samba and Jammu J&amp;K post Science Express Climate Action Special.</a:t>
            </a: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endParaRPr lang="en-US" dirty="0">
              <a:solidFill>
                <a:schemeClr val="accent6">
                  <a:lumMod val="50000"/>
                </a:schemeClr>
              </a:solidFill>
            </a:endParaRPr>
          </a:p>
        </p:txBody>
      </p:sp>
    </p:spTree>
    <p:extLst>
      <p:ext uri="{BB962C8B-B14F-4D97-AF65-F5344CB8AC3E}">
        <p14:creationId xmlns:p14="http://schemas.microsoft.com/office/powerpoint/2010/main" xmlns="" val="635264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Achievements under Mandate 2 </a:t>
            </a:r>
            <a:endParaRPr lang="en-US" b="1" dirty="0">
              <a:solidFill>
                <a:schemeClr val="accent3">
                  <a:lumMod val="50000"/>
                </a:schemeClr>
              </a:solidFill>
            </a:endParaRPr>
          </a:p>
        </p:txBody>
      </p:sp>
      <p:sp>
        <p:nvSpPr>
          <p:cNvPr id="3" name="Content Placeholder 2"/>
          <p:cNvSpPr>
            <a:spLocks noGrp="1"/>
          </p:cNvSpPr>
          <p:nvPr>
            <p:ph idx="1"/>
          </p:nvPr>
        </p:nvSpPr>
        <p:spPr>
          <a:xfrm>
            <a:off x="457200" y="1295400"/>
            <a:ext cx="8229600" cy="5410200"/>
          </a:xfrm>
        </p:spPr>
        <p:style>
          <a:lnRef idx="2">
            <a:schemeClr val="accent2"/>
          </a:lnRef>
          <a:fillRef idx="1">
            <a:schemeClr val="lt1"/>
          </a:fillRef>
          <a:effectRef idx="0">
            <a:schemeClr val="accent2"/>
          </a:effectRef>
          <a:fontRef idx="minor">
            <a:schemeClr val="dk1"/>
          </a:fontRef>
        </p:style>
        <p:txBody>
          <a:bodyPr>
            <a:normAutofit fontScale="92500"/>
          </a:bodyPr>
          <a:lstStyle/>
          <a:p>
            <a:pPr>
              <a:buFont typeface="Wingdings" pitchFamily="2" charset="2"/>
              <a:buChar char="q"/>
            </a:pPr>
            <a:r>
              <a:rPr lang="en-US" sz="1900" dirty="0">
                <a:solidFill>
                  <a:schemeClr val="accent6">
                    <a:lumMod val="50000"/>
                  </a:schemeClr>
                </a:solidFill>
                <a:latin typeface="Arial" pitchFamily="34" charset="0"/>
                <a:cs typeface="Arial" pitchFamily="34" charset="0"/>
              </a:rPr>
              <a:t>2 volunteers from each of the cities of </a:t>
            </a:r>
            <a:r>
              <a:rPr lang="en-US" sz="1900" dirty="0" err="1">
                <a:solidFill>
                  <a:schemeClr val="accent6">
                    <a:lumMod val="50000"/>
                  </a:schemeClr>
                </a:solidFill>
                <a:latin typeface="Arial" pitchFamily="34" charset="0"/>
                <a:cs typeface="Arial" pitchFamily="34" charset="0"/>
              </a:rPr>
              <a:t>ChuraruTakarla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Amb</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Andura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Udhampur</a:t>
            </a:r>
            <a:r>
              <a:rPr lang="en-US" sz="1900" dirty="0">
                <a:solidFill>
                  <a:schemeClr val="accent6">
                    <a:lumMod val="50000"/>
                  </a:schemeClr>
                </a:solidFill>
                <a:latin typeface="Arial" pitchFamily="34" charset="0"/>
                <a:cs typeface="Arial" pitchFamily="34" charset="0"/>
              </a:rPr>
              <a:t>, Samba, </a:t>
            </a:r>
            <a:r>
              <a:rPr lang="en-US" sz="1900" dirty="0" err="1">
                <a:solidFill>
                  <a:schemeClr val="accent6">
                    <a:lumMod val="50000"/>
                  </a:schemeClr>
                </a:solidFill>
                <a:latin typeface="Arial" pitchFamily="34" charset="0"/>
                <a:cs typeface="Arial" pitchFamily="34" charset="0"/>
              </a:rPr>
              <a:t>Lalkaun</a:t>
            </a:r>
            <a:r>
              <a:rPr lang="en-US" sz="1900" dirty="0">
                <a:solidFill>
                  <a:schemeClr val="accent6">
                    <a:lumMod val="50000"/>
                  </a:schemeClr>
                </a:solidFill>
                <a:latin typeface="Arial" pitchFamily="34" charset="0"/>
                <a:cs typeface="Arial" pitchFamily="34" charset="0"/>
              </a:rPr>
              <a:t> and </a:t>
            </a:r>
            <a:r>
              <a:rPr lang="en-US" sz="1900" dirty="0" err="1">
                <a:solidFill>
                  <a:schemeClr val="accent6">
                    <a:lumMod val="50000"/>
                  </a:schemeClr>
                </a:solidFill>
                <a:latin typeface="Arial" pitchFamily="34" charset="0"/>
                <a:cs typeface="Arial" pitchFamily="34" charset="0"/>
              </a:rPr>
              <a:t>Haridwar</a:t>
            </a:r>
            <a:r>
              <a:rPr lang="en-US" sz="1900" dirty="0">
                <a:solidFill>
                  <a:schemeClr val="accent6">
                    <a:lumMod val="50000"/>
                  </a:schemeClr>
                </a:solidFill>
                <a:latin typeface="Arial" pitchFamily="34" charset="0"/>
                <a:cs typeface="Arial" pitchFamily="34" charset="0"/>
              </a:rPr>
              <a:t> were trained in the workshop</a:t>
            </a:r>
            <a:r>
              <a:rPr lang="en-US" sz="1900" dirty="0" smtClean="0">
                <a:solidFill>
                  <a:schemeClr val="accent6">
                    <a:lumMod val="50000"/>
                  </a:schemeClr>
                </a:solidFill>
                <a:latin typeface="Arial" pitchFamily="34" charset="0"/>
                <a:cs typeface="Arial" pitchFamily="34" charset="0"/>
              </a:rPr>
              <a:t>.</a:t>
            </a:r>
          </a:p>
          <a:p>
            <a:pPr marL="0" indent="0">
              <a:buNone/>
            </a:pPr>
            <a:endParaRPr lang="en-US" sz="19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900" dirty="0">
                <a:solidFill>
                  <a:schemeClr val="accent6">
                    <a:lumMod val="50000"/>
                  </a:schemeClr>
                </a:solidFill>
                <a:latin typeface="Arial" pitchFamily="34" charset="0"/>
                <a:cs typeface="Arial" pitchFamily="34" charset="0"/>
              </a:rPr>
              <a:t>Two-day workshop conducted on 19th and 20th November 2015 by two resource persons from CEE Ahmedabad to prepare volunteers for the activities and also provide them with necessary literature and a science kit. </a:t>
            </a:r>
            <a:endParaRPr lang="en-US" sz="1900" dirty="0" smtClean="0">
              <a:solidFill>
                <a:schemeClr val="accent6">
                  <a:lumMod val="50000"/>
                </a:schemeClr>
              </a:solidFill>
              <a:latin typeface="Arial" pitchFamily="34" charset="0"/>
              <a:cs typeface="Arial" pitchFamily="34" charset="0"/>
            </a:endParaRPr>
          </a:p>
          <a:p>
            <a:pPr marL="0" indent="0">
              <a:buNone/>
            </a:pPr>
            <a:endParaRPr lang="en-US" sz="18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900" dirty="0">
                <a:solidFill>
                  <a:schemeClr val="accent6">
                    <a:lumMod val="50000"/>
                  </a:schemeClr>
                </a:solidFill>
                <a:latin typeface="Arial" pitchFamily="34" charset="0"/>
                <a:cs typeface="Arial" pitchFamily="34" charset="0"/>
              </a:rPr>
              <a:t>Each volunteer was given 1 science </a:t>
            </a:r>
            <a:r>
              <a:rPr lang="en-US" sz="1900" dirty="0" smtClean="0">
                <a:solidFill>
                  <a:schemeClr val="accent6">
                    <a:lumMod val="50000"/>
                  </a:schemeClr>
                </a:solidFill>
                <a:latin typeface="Arial" pitchFamily="34" charset="0"/>
                <a:cs typeface="Arial" pitchFamily="34" charset="0"/>
              </a:rPr>
              <a:t>kit consisting </a:t>
            </a:r>
            <a:r>
              <a:rPr lang="en-US" sz="1900" dirty="0">
                <a:solidFill>
                  <a:schemeClr val="accent6">
                    <a:lumMod val="50000"/>
                  </a:schemeClr>
                </a:solidFill>
                <a:latin typeface="Arial" pitchFamily="34" charset="0"/>
                <a:cs typeface="Arial" pitchFamily="34" charset="0"/>
              </a:rPr>
              <a:t>of </a:t>
            </a:r>
            <a:r>
              <a:rPr lang="en-US" sz="1900" dirty="0" smtClean="0">
                <a:solidFill>
                  <a:schemeClr val="accent6">
                    <a:lumMod val="50000"/>
                  </a:schemeClr>
                </a:solidFill>
                <a:latin typeface="Arial" pitchFamily="34" charset="0"/>
                <a:cs typeface="Arial" pitchFamily="34" charset="0"/>
              </a:rPr>
              <a:t>several tools and gadgets like glasses</a:t>
            </a:r>
            <a:r>
              <a:rPr lang="en-US" sz="1900" dirty="0">
                <a:solidFill>
                  <a:schemeClr val="accent6">
                    <a:lumMod val="50000"/>
                  </a:schemeClr>
                </a:solidFill>
                <a:latin typeface="Arial" pitchFamily="34" charset="0"/>
                <a:cs typeface="Arial" pitchFamily="34" charset="0"/>
              </a:rPr>
              <a:t>, thermometers, globe, maps, </a:t>
            </a:r>
            <a:r>
              <a:rPr lang="en-US" sz="1900" dirty="0" smtClean="0">
                <a:solidFill>
                  <a:schemeClr val="accent6">
                    <a:lumMod val="50000"/>
                  </a:schemeClr>
                </a:solidFill>
                <a:latin typeface="Arial" pitchFamily="34" charset="0"/>
                <a:cs typeface="Arial" pitchFamily="34" charset="0"/>
              </a:rPr>
              <a:t>discs, etc</a:t>
            </a:r>
            <a:r>
              <a:rPr lang="en-US" sz="1900" dirty="0">
                <a:solidFill>
                  <a:schemeClr val="accent6">
                    <a:lumMod val="50000"/>
                  </a:schemeClr>
                </a:solidFill>
                <a:latin typeface="Arial" pitchFamily="34" charset="0"/>
                <a:cs typeface="Arial" pitchFamily="34" charset="0"/>
              </a:rPr>
              <a:t>. </a:t>
            </a:r>
            <a:endParaRPr lang="en-US" sz="1900" dirty="0" smtClean="0">
              <a:solidFill>
                <a:schemeClr val="accent6">
                  <a:lumMod val="50000"/>
                </a:schemeClr>
              </a:solidFill>
              <a:latin typeface="Arial" pitchFamily="34" charset="0"/>
              <a:cs typeface="Arial" pitchFamily="34" charset="0"/>
            </a:endParaRPr>
          </a:p>
          <a:p>
            <a:pPr marL="0" indent="0">
              <a:buNone/>
            </a:pPr>
            <a:endParaRPr lang="en-US" sz="19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900" dirty="0" smtClean="0">
                <a:solidFill>
                  <a:schemeClr val="accent6">
                    <a:lumMod val="50000"/>
                  </a:schemeClr>
                </a:solidFill>
                <a:latin typeface="Arial" pitchFamily="34" charset="0"/>
                <a:cs typeface="Arial" pitchFamily="34" charset="0"/>
              </a:rPr>
              <a:t>14,000 </a:t>
            </a:r>
            <a:r>
              <a:rPr lang="en-US" sz="1900" dirty="0">
                <a:solidFill>
                  <a:schemeClr val="accent6">
                    <a:lumMod val="50000"/>
                  </a:schemeClr>
                </a:solidFill>
                <a:latin typeface="Arial" pitchFamily="34" charset="0"/>
                <a:cs typeface="Arial" pitchFamily="34" charset="0"/>
              </a:rPr>
              <a:t>students, teachers and general public were addressed at platforms </a:t>
            </a:r>
            <a:r>
              <a:rPr lang="en-US" sz="1900" dirty="0" err="1" smtClean="0">
                <a:solidFill>
                  <a:schemeClr val="accent6">
                    <a:lumMod val="50000"/>
                  </a:schemeClr>
                </a:solidFill>
                <a:latin typeface="Arial" pitchFamily="34" charset="0"/>
                <a:cs typeface="Arial" pitchFamily="34" charset="0"/>
              </a:rPr>
              <a:t>Churaru</a:t>
            </a:r>
            <a:r>
              <a:rPr lang="en-US" sz="1900" dirty="0" smtClean="0">
                <a:solidFill>
                  <a:schemeClr val="accent6">
                    <a:lumMod val="50000"/>
                  </a:schemeClr>
                </a:solidFill>
                <a:latin typeface="Arial" pitchFamily="34" charset="0"/>
                <a:cs typeface="Arial" pitchFamily="34" charset="0"/>
              </a:rPr>
              <a:t> </a:t>
            </a:r>
            <a:r>
              <a:rPr lang="en-US" sz="1900" dirty="0" err="1" smtClean="0">
                <a:solidFill>
                  <a:schemeClr val="accent6">
                    <a:lumMod val="50000"/>
                  </a:schemeClr>
                </a:solidFill>
                <a:latin typeface="Arial" pitchFamily="34" charset="0"/>
                <a:cs typeface="Arial" pitchFamily="34" charset="0"/>
              </a:rPr>
              <a:t>Takarla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Amb</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Andura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Udhampur</a:t>
            </a:r>
            <a:r>
              <a:rPr lang="en-US" sz="1900" dirty="0">
                <a:solidFill>
                  <a:schemeClr val="accent6">
                    <a:lumMod val="50000"/>
                  </a:schemeClr>
                </a:solidFill>
                <a:latin typeface="Arial" pitchFamily="34" charset="0"/>
                <a:cs typeface="Arial" pitchFamily="34" charset="0"/>
              </a:rPr>
              <a:t>, Samba, </a:t>
            </a:r>
            <a:r>
              <a:rPr lang="en-US" sz="1900" dirty="0" err="1">
                <a:solidFill>
                  <a:schemeClr val="accent6">
                    <a:lumMod val="50000"/>
                  </a:schemeClr>
                </a:solidFill>
                <a:latin typeface="Arial" pitchFamily="34" charset="0"/>
                <a:cs typeface="Arial" pitchFamily="34" charset="0"/>
              </a:rPr>
              <a:t>Lalkaun</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Haridwar</a:t>
            </a:r>
            <a:r>
              <a:rPr lang="en-US" sz="1900" dirty="0">
                <a:solidFill>
                  <a:schemeClr val="accent6">
                    <a:lumMod val="50000"/>
                  </a:schemeClr>
                </a:solidFill>
                <a:latin typeface="Arial" pitchFamily="34" charset="0"/>
                <a:cs typeface="Arial" pitchFamily="34" charset="0"/>
              </a:rPr>
              <a:t> and New </a:t>
            </a:r>
            <a:r>
              <a:rPr lang="en-US" sz="1900" dirty="0" err="1">
                <a:solidFill>
                  <a:schemeClr val="accent6">
                    <a:lumMod val="50000"/>
                  </a:schemeClr>
                </a:solidFill>
                <a:latin typeface="Arial" pitchFamily="34" charset="0"/>
                <a:cs typeface="Arial" pitchFamily="34" charset="0"/>
              </a:rPr>
              <a:t>Jalpaiguri</a:t>
            </a:r>
            <a:r>
              <a:rPr lang="en-US" sz="1900" dirty="0">
                <a:solidFill>
                  <a:schemeClr val="accent6">
                    <a:lumMod val="50000"/>
                  </a:schemeClr>
                </a:solidFill>
                <a:latin typeface="Arial" pitchFamily="34" charset="0"/>
                <a:cs typeface="Arial" pitchFamily="34" charset="0"/>
              </a:rPr>
              <a:t>. </a:t>
            </a:r>
            <a:endParaRPr lang="en-US" sz="1900" dirty="0" smtClean="0">
              <a:solidFill>
                <a:schemeClr val="accent6">
                  <a:lumMod val="50000"/>
                </a:schemeClr>
              </a:solidFill>
              <a:latin typeface="Arial" pitchFamily="34" charset="0"/>
              <a:cs typeface="Arial" pitchFamily="34" charset="0"/>
            </a:endParaRPr>
          </a:p>
          <a:p>
            <a:pPr marL="0" indent="0">
              <a:buNone/>
            </a:pPr>
            <a:endParaRPr lang="en-US" sz="1900" dirty="0" smtClean="0">
              <a:solidFill>
                <a:schemeClr val="accent6">
                  <a:lumMod val="50000"/>
                </a:schemeClr>
              </a:solidFill>
              <a:latin typeface="Arial" pitchFamily="34" charset="0"/>
              <a:cs typeface="Arial" pitchFamily="34" charset="0"/>
            </a:endParaRPr>
          </a:p>
          <a:p>
            <a:pPr>
              <a:buFont typeface="Wingdings" pitchFamily="2" charset="2"/>
              <a:buChar char="q"/>
            </a:pPr>
            <a:r>
              <a:rPr lang="en-US" sz="1900" dirty="0">
                <a:solidFill>
                  <a:schemeClr val="accent6">
                    <a:lumMod val="50000"/>
                  </a:schemeClr>
                </a:solidFill>
                <a:latin typeface="Arial" pitchFamily="34" charset="0"/>
                <a:cs typeface="Arial" pitchFamily="34" charset="0"/>
              </a:rPr>
              <a:t>10,000 students, teachers and general public addressed in cities of  </a:t>
            </a:r>
            <a:r>
              <a:rPr lang="en-US" sz="1900" dirty="0" err="1" smtClean="0">
                <a:solidFill>
                  <a:schemeClr val="accent6">
                    <a:lumMod val="50000"/>
                  </a:schemeClr>
                </a:solidFill>
                <a:latin typeface="Arial" pitchFamily="34" charset="0"/>
                <a:cs typeface="Arial" pitchFamily="34" charset="0"/>
              </a:rPr>
              <a:t>Churaru</a:t>
            </a:r>
            <a:r>
              <a:rPr lang="en-US" sz="1900" dirty="0" smtClean="0">
                <a:solidFill>
                  <a:schemeClr val="accent6">
                    <a:lumMod val="50000"/>
                  </a:schemeClr>
                </a:solidFill>
                <a:latin typeface="Arial" pitchFamily="34" charset="0"/>
                <a:cs typeface="Arial" pitchFamily="34" charset="0"/>
              </a:rPr>
              <a:t> </a:t>
            </a:r>
            <a:r>
              <a:rPr lang="en-US" sz="1900" dirty="0" err="1" smtClean="0">
                <a:solidFill>
                  <a:schemeClr val="accent6">
                    <a:lumMod val="50000"/>
                  </a:schemeClr>
                </a:solidFill>
                <a:latin typeface="Arial" pitchFamily="34" charset="0"/>
                <a:cs typeface="Arial" pitchFamily="34" charset="0"/>
              </a:rPr>
              <a:t>Takarla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Amb</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Andura</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Udhampur</a:t>
            </a:r>
            <a:r>
              <a:rPr lang="en-US" sz="1900" dirty="0">
                <a:solidFill>
                  <a:schemeClr val="accent6">
                    <a:lumMod val="50000"/>
                  </a:schemeClr>
                </a:solidFill>
                <a:latin typeface="Arial" pitchFamily="34" charset="0"/>
                <a:cs typeface="Arial" pitchFamily="34" charset="0"/>
              </a:rPr>
              <a:t>, Samba, </a:t>
            </a:r>
            <a:r>
              <a:rPr lang="en-US" sz="1900" dirty="0" err="1">
                <a:solidFill>
                  <a:schemeClr val="accent6">
                    <a:lumMod val="50000"/>
                  </a:schemeClr>
                </a:solidFill>
                <a:latin typeface="Arial" pitchFamily="34" charset="0"/>
                <a:cs typeface="Arial" pitchFamily="34" charset="0"/>
              </a:rPr>
              <a:t>Lalkaun</a:t>
            </a:r>
            <a:r>
              <a:rPr lang="en-US" sz="1900" dirty="0">
                <a:solidFill>
                  <a:schemeClr val="accent6">
                    <a:lumMod val="50000"/>
                  </a:schemeClr>
                </a:solidFill>
                <a:latin typeface="Arial" pitchFamily="34" charset="0"/>
                <a:cs typeface="Arial" pitchFamily="34" charset="0"/>
              </a:rPr>
              <a:t>, </a:t>
            </a:r>
            <a:r>
              <a:rPr lang="en-US" sz="1900" dirty="0" err="1">
                <a:solidFill>
                  <a:schemeClr val="accent6">
                    <a:lumMod val="50000"/>
                  </a:schemeClr>
                </a:solidFill>
                <a:latin typeface="Arial" pitchFamily="34" charset="0"/>
                <a:cs typeface="Arial" pitchFamily="34" charset="0"/>
              </a:rPr>
              <a:t>Haridwar</a:t>
            </a:r>
            <a:r>
              <a:rPr lang="en-US" sz="1900" dirty="0">
                <a:solidFill>
                  <a:schemeClr val="accent6">
                    <a:lumMod val="50000"/>
                  </a:schemeClr>
                </a:solidFill>
                <a:latin typeface="Arial" pitchFamily="34" charset="0"/>
                <a:cs typeface="Arial" pitchFamily="34" charset="0"/>
              </a:rPr>
              <a:t> and New </a:t>
            </a:r>
            <a:r>
              <a:rPr lang="en-US" sz="1900" dirty="0" err="1">
                <a:solidFill>
                  <a:schemeClr val="accent6">
                    <a:lumMod val="50000"/>
                  </a:schemeClr>
                </a:solidFill>
                <a:latin typeface="Arial" pitchFamily="34" charset="0"/>
                <a:cs typeface="Arial" pitchFamily="34" charset="0"/>
              </a:rPr>
              <a:t>Jalpaiguri</a:t>
            </a:r>
            <a:r>
              <a:rPr lang="en-US" sz="1900" dirty="0">
                <a:solidFill>
                  <a:schemeClr val="accent6">
                    <a:lumMod val="50000"/>
                  </a:schemeClr>
                </a:solidFill>
                <a:latin typeface="Arial" pitchFamily="34" charset="0"/>
                <a:cs typeface="Arial" pitchFamily="34" charset="0"/>
              </a:rPr>
              <a:t>. </a:t>
            </a:r>
            <a:endParaRPr lang="en-US" sz="1900" dirty="0" smtClean="0">
              <a:solidFill>
                <a:schemeClr val="accent6">
                  <a:lumMod val="50000"/>
                </a:schemeClr>
              </a:solidFill>
              <a:latin typeface="Arial" pitchFamily="34" charset="0"/>
              <a:cs typeface="Arial" pitchFamily="34" charset="0"/>
            </a:endParaRPr>
          </a:p>
          <a:p>
            <a:pPr>
              <a:buFont typeface="Wingdings" pitchFamily="2" charset="2"/>
              <a:buChar char="q"/>
            </a:pPr>
            <a:endParaRPr lang="en-US" dirty="0">
              <a:solidFill>
                <a:schemeClr val="accent6">
                  <a:lumMod val="50000"/>
                </a:schemeClr>
              </a:solidFill>
            </a:endParaRPr>
          </a:p>
        </p:txBody>
      </p:sp>
    </p:spTree>
    <p:extLst>
      <p:ext uri="{BB962C8B-B14F-4D97-AF65-F5344CB8AC3E}">
        <p14:creationId xmlns:p14="http://schemas.microsoft.com/office/powerpoint/2010/main" xmlns="" val="291718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Achievements under Mandate 2 </a:t>
            </a:r>
            <a:endParaRPr lang="en-US" b="1" dirty="0">
              <a:solidFill>
                <a:schemeClr val="accent3">
                  <a:lumMod val="50000"/>
                </a:schemeClr>
              </a:solidFill>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itchFamily="2" charset="2"/>
              <a:buChar char="q"/>
            </a:pPr>
            <a:r>
              <a:rPr lang="en-US" sz="2200" dirty="0">
                <a:solidFill>
                  <a:schemeClr val="accent2">
                    <a:lumMod val="75000"/>
                  </a:schemeClr>
                </a:solidFill>
                <a:latin typeface="Arial" pitchFamily="34" charset="0"/>
                <a:cs typeface="Arial" pitchFamily="34" charset="0"/>
              </a:rPr>
              <a:t>Developed </a:t>
            </a:r>
            <a:r>
              <a:rPr lang="en-US" sz="2200" dirty="0" smtClean="0">
                <a:solidFill>
                  <a:schemeClr val="accent2">
                    <a:lumMod val="75000"/>
                  </a:schemeClr>
                </a:solidFill>
                <a:latin typeface="Arial" pitchFamily="34" charset="0"/>
                <a:cs typeface="Arial" pitchFamily="34" charset="0"/>
              </a:rPr>
              <a:t>20 standees, tri-lingual (Hindi, English and Urdu)</a:t>
            </a:r>
          </a:p>
          <a:p>
            <a:pPr marL="0" indent="0">
              <a:buNone/>
            </a:pPr>
            <a:endParaRPr lang="en-US" sz="2200" dirty="0" smtClean="0">
              <a:solidFill>
                <a:schemeClr val="accent2">
                  <a:lumMod val="75000"/>
                </a:schemeClr>
              </a:solidFill>
              <a:latin typeface="Arial" pitchFamily="34" charset="0"/>
              <a:cs typeface="Arial" pitchFamily="34" charset="0"/>
            </a:endParaRPr>
          </a:p>
          <a:p>
            <a:pPr>
              <a:buFont typeface="Wingdings" pitchFamily="2" charset="2"/>
              <a:buChar char="q"/>
            </a:pPr>
            <a:r>
              <a:rPr lang="en-US" sz="2200" dirty="0" smtClean="0">
                <a:solidFill>
                  <a:schemeClr val="accent2">
                    <a:lumMod val="75000"/>
                  </a:schemeClr>
                </a:solidFill>
                <a:latin typeface="Arial" pitchFamily="34" charset="0"/>
                <a:cs typeface="Arial" pitchFamily="34" charset="0"/>
              </a:rPr>
              <a:t>3,565 </a:t>
            </a:r>
            <a:r>
              <a:rPr lang="en-US" sz="2200" dirty="0">
                <a:solidFill>
                  <a:schemeClr val="accent2">
                    <a:lumMod val="75000"/>
                  </a:schemeClr>
                </a:solidFill>
                <a:latin typeface="Arial" pitchFamily="34" charset="0"/>
                <a:cs typeface="Arial" pitchFamily="34" charset="0"/>
              </a:rPr>
              <a:t>students, media persons, teachers were addressed in Shimla and </a:t>
            </a:r>
            <a:r>
              <a:rPr lang="en-US" sz="2200" dirty="0" smtClean="0">
                <a:solidFill>
                  <a:schemeClr val="accent2">
                    <a:lumMod val="75000"/>
                  </a:schemeClr>
                </a:solidFill>
                <a:latin typeface="Arial" pitchFamily="34" charset="0"/>
                <a:cs typeface="Arial" pitchFamily="34" charset="0"/>
              </a:rPr>
              <a:t>Jammu </a:t>
            </a:r>
          </a:p>
          <a:p>
            <a:pPr marL="0" indent="0">
              <a:buNone/>
            </a:pPr>
            <a:endParaRPr lang="en-US" sz="2200" dirty="0" smtClean="0">
              <a:solidFill>
                <a:schemeClr val="accent2">
                  <a:lumMod val="75000"/>
                </a:schemeClr>
              </a:solidFill>
              <a:latin typeface="Arial" pitchFamily="34" charset="0"/>
              <a:cs typeface="Arial" pitchFamily="34" charset="0"/>
            </a:endParaRPr>
          </a:p>
          <a:p>
            <a:pPr>
              <a:buFont typeface="Wingdings" pitchFamily="2" charset="2"/>
              <a:buChar char="q"/>
            </a:pPr>
            <a:r>
              <a:rPr lang="en-US" sz="2200" dirty="0">
                <a:solidFill>
                  <a:schemeClr val="accent2">
                    <a:lumMod val="75000"/>
                  </a:schemeClr>
                </a:solidFill>
                <a:latin typeface="Arial" pitchFamily="34" charset="0"/>
                <a:cs typeface="Arial" pitchFamily="34" charset="0"/>
              </a:rPr>
              <a:t>Integration of concerned authorities e.g. State Education Department Jammu, Department of Environmental Sciences of the University of Jammu, and the Press Club of Jammu, HP State Council for Science, Technology &amp; Environment, Climate Change Cell, Tourism, Municipal Corporation etc. </a:t>
            </a:r>
          </a:p>
        </p:txBody>
      </p:sp>
    </p:spTree>
    <p:extLst>
      <p:ext uri="{BB962C8B-B14F-4D97-AF65-F5344CB8AC3E}">
        <p14:creationId xmlns:p14="http://schemas.microsoft.com/office/powerpoint/2010/main" xmlns="" val="148488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Sustainability Beyond Project </a:t>
            </a:r>
            <a:endParaRPr lang="en-US" b="1" dirty="0">
              <a:solidFill>
                <a:schemeClr val="accent3">
                  <a:lumMod val="50000"/>
                </a:schemeClr>
              </a:solidFill>
            </a:endParaRPr>
          </a:p>
        </p:txBody>
      </p:sp>
      <p:sp>
        <p:nvSpPr>
          <p:cNvPr id="3" name="Content Placeholder 2"/>
          <p:cNvSpPr>
            <a:spLocks noGrp="1"/>
          </p:cNvSpPr>
          <p:nvPr>
            <p:ph idx="1"/>
          </p:nvPr>
        </p:nvSpPr>
        <p:spPr>
          <a:xfrm>
            <a:off x="381000" y="1447800"/>
            <a:ext cx="5714748" cy="1143000"/>
          </a:xfrm>
        </p:spPr>
        <p:txBody>
          <a:bodyPr>
            <a:normAutofit lnSpcReduction="10000"/>
          </a:bodyPr>
          <a:lstStyle/>
          <a:p>
            <a:pPr>
              <a:buFont typeface="Wingdings" pitchFamily="2" charset="2"/>
              <a:buChar char="q"/>
            </a:pPr>
            <a:r>
              <a:rPr lang="en-US" sz="1800" dirty="0">
                <a:solidFill>
                  <a:schemeClr val="accent2">
                    <a:lumMod val="75000"/>
                  </a:schemeClr>
                </a:solidFill>
                <a:latin typeface="Arial" pitchFamily="34" charset="0"/>
                <a:cs typeface="Arial" pitchFamily="34" charset="0"/>
              </a:rPr>
              <a:t>Through its Offices and several </a:t>
            </a:r>
            <a:r>
              <a:rPr lang="en-US" sz="1800" dirty="0" err="1">
                <a:solidFill>
                  <a:schemeClr val="accent2">
                    <a:lumMod val="75000"/>
                  </a:schemeClr>
                </a:solidFill>
                <a:latin typeface="Arial" pitchFamily="34" charset="0"/>
                <a:cs typeface="Arial" pitchFamily="34" charset="0"/>
              </a:rPr>
              <a:t>programmes</a:t>
            </a:r>
            <a:r>
              <a:rPr lang="en-US" sz="1800" dirty="0">
                <a:solidFill>
                  <a:schemeClr val="accent2">
                    <a:lumMod val="75000"/>
                  </a:schemeClr>
                </a:solidFill>
                <a:latin typeface="Arial" pitchFamily="34" charset="0"/>
                <a:cs typeface="Arial" pitchFamily="34" charset="0"/>
              </a:rPr>
              <a:t> being run across IHR, CEE has been able to carry forward the activities started under both the </a:t>
            </a:r>
            <a:r>
              <a:rPr lang="en-US" sz="1800" dirty="0" smtClean="0">
                <a:solidFill>
                  <a:schemeClr val="accent2">
                    <a:lumMod val="75000"/>
                  </a:schemeClr>
                </a:solidFill>
                <a:latin typeface="Arial" pitchFamily="34" charset="0"/>
                <a:cs typeface="Arial" pitchFamily="34" charset="0"/>
              </a:rPr>
              <a:t>mandates. </a:t>
            </a:r>
          </a:p>
          <a:p>
            <a:pPr marL="0" indent="0">
              <a:buNone/>
            </a:pPr>
            <a:endParaRPr lang="en-US" sz="1800" dirty="0" smtClean="0">
              <a:solidFill>
                <a:schemeClr val="accent2">
                  <a:lumMod val="75000"/>
                </a:schemeClr>
              </a:solidFill>
              <a:latin typeface="Arial" pitchFamily="34" charset="0"/>
              <a:cs typeface="Arial" pitchFamily="34" charset="0"/>
            </a:endParaRPr>
          </a:p>
          <a:p>
            <a:pPr marL="0" indent="0">
              <a:buNone/>
            </a:pPr>
            <a:endParaRPr lang="en-US" sz="1800" dirty="0"/>
          </a:p>
          <a:p>
            <a:endParaRPr lang="en-US" sz="1800" dirty="0"/>
          </a:p>
        </p:txBody>
      </p:sp>
      <p:pic>
        <p:nvPicPr>
          <p:cNvPr id="1026" name="Picture 2" descr="C:\Users\admin\Downloads\CEE member speaking about benifit of science and linked it with DRR.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233278" y="2590800"/>
            <a:ext cx="2928982" cy="2133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28" name="Picture 4" descr="C:\Users\admin\Downloads\giving information on DRR.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324600" y="1295399"/>
            <a:ext cx="2766265" cy="2438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29" name="Picture 5" descr="C:\Users\admin\Downloads\giving info about globe..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324600" y="3771898"/>
            <a:ext cx="2819400" cy="24765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30" name="Picture 6" descr="C:\Users\admin\Downloads\photo session with GPS school students.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3130" y="4724402"/>
            <a:ext cx="3776870" cy="2133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1031" name="Picture 7" descr="C:\Users\admin\Downloads\Gram Pradhan sharing his knowledge on science.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3130" y="2590800"/>
            <a:ext cx="3137074" cy="2057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810000" y="5010149"/>
            <a:ext cx="2493824" cy="1015663"/>
          </a:xfrm>
          <a:prstGeom prst="rect">
            <a:avLst/>
          </a:prstGeom>
          <a:noFill/>
        </p:spPr>
        <p:txBody>
          <a:bodyPr wrap="none" rtlCol="0">
            <a:spAutoFit/>
          </a:bodyPr>
          <a:lstStyle/>
          <a:p>
            <a:r>
              <a:rPr lang="en-US" sz="1200" b="1" dirty="0" smtClean="0">
                <a:solidFill>
                  <a:srgbClr val="FF0000"/>
                </a:solidFill>
              </a:rPr>
              <a:t>National Science Day Celebration at </a:t>
            </a:r>
          </a:p>
          <a:p>
            <a:r>
              <a:rPr lang="en-US" sz="1200" b="1" dirty="0" err="1" smtClean="0">
                <a:solidFill>
                  <a:srgbClr val="FF0000"/>
                </a:solidFill>
              </a:rPr>
              <a:t>Kuroli</a:t>
            </a:r>
            <a:r>
              <a:rPr lang="en-US" sz="1200" b="1" dirty="0" smtClean="0">
                <a:solidFill>
                  <a:srgbClr val="FF0000"/>
                </a:solidFill>
              </a:rPr>
              <a:t> Village and </a:t>
            </a:r>
          </a:p>
          <a:p>
            <a:r>
              <a:rPr lang="en-US" sz="1200" b="1" dirty="0" smtClean="0">
                <a:solidFill>
                  <a:srgbClr val="FF0000"/>
                </a:solidFill>
              </a:rPr>
              <a:t>Govt. Primary School, </a:t>
            </a:r>
            <a:r>
              <a:rPr lang="en-US" sz="1200" b="1" dirty="0" err="1" smtClean="0">
                <a:solidFill>
                  <a:srgbClr val="FF0000"/>
                </a:solidFill>
              </a:rPr>
              <a:t>Kuroli</a:t>
            </a:r>
            <a:r>
              <a:rPr lang="en-US" sz="1200" b="1" dirty="0" smtClean="0">
                <a:solidFill>
                  <a:srgbClr val="FF0000"/>
                </a:solidFill>
              </a:rPr>
              <a:t>, </a:t>
            </a:r>
          </a:p>
          <a:p>
            <a:r>
              <a:rPr lang="en-US" sz="1200" b="1" dirty="0" smtClean="0">
                <a:solidFill>
                  <a:srgbClr val="FF0000"/>
                </a:solidFill>
              </a:rPr>
              <a:t>using standees and science kit </a:t>
            </a:r>
          </a:p>
          <a:p>
            <a:endParaRPr lang="en-US" sz="1200" b="1" dirty="0">
              <a:solidFill>
                <a:srgbClr val="FF0000"/>
              </a:solidFill>
            </a:endParaRPr>
          </a:p>
        </p:txBody>
      </p:sp>
      <p:sp>
        <p:nvSpPr>
          <p:cNvPr id="5" name="TextBox 4"/>
          <p:cNvSpPr txBox="1"/>
          <p:nvPr/>
        </p:nvSpPr>
        <p:spPr>
          <a:xfrm>
            <a:off x="6284490" y="6276201"/>
            <a:ext cx="2564292" cy="461665"/>
          </a:xfrm>
          <a:prstGeom prst="rect">
            <a:avLst/>
          </a:prstGeom>
          <a:noFill/>
        </p:spPr>
        <p:txBody>
          <a:bodyPr wrap="none" rtlCol="0">
            <a:spAutoFit/>
          </a:bodyPr>
          <a:lstStyle/>
          <a:p>
            <a:r>
              <a:rPr lang="en-US" sz="1200" dirty="0" smtClean="0">
                <a:solidFill>
                  <a:srgbClr val="FF0000"/>
                </a:solidFill>
              </a:rPr>
              <a:t>DRR and CC awareness </a:t>
            </a:r>
            <a:r>
              <a:rPr lang="en-US" sz="1200" dirty="0" err="1" smtClean="0">
                <a:solidFill>
                  <a:srgbClr val="FF0000"/>
                </a:solidFill>
              </a:rPr>
              <a:t>programme</a:t>
            </a:r>
            <a:r>
              <a:rPr lang="en-US" sz="1200" dirty="0" smtClean="0">
                <a:solidFill>
                  <a:srgbClr val="FF0000"/>
                </a:solidFill>
              </a:rPr>
              <a:t> in </a:t>
            </a:r>
          </a:p>
          <a:p>
            <a:r>
              <a:rPr lang="en-US" sz="1200" dirty="0" smtClean="0">
                <a:solidFill>
                  <a:srgbClr val="FF0000"/>
                </a:solidFill>
              </a:rPr>
              <a:t>school using standees and science kit </a:t>
            </a:r>
            <a:endParaRPr lang="en-US" sz="1200" dirty="0">
              <a:solidFill>
                <a:srgbClr val="FF0000"/>
              </a:solidFill>
            </a:endParaRPr>
          </a:p>
        </p:txBody>
      </p:sp>
    </p:spTree>
    <p:extLst>
      <p:ext uri="{BB962C8B-B14F-4D97-AF65-F5344CB8AC3E}">
        <p14:creationId xmlns:p14="http://schemas.microsoft.com/office/powerpoint/2010/main" xmlns="" val="3963134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8600"/>
            <a:ext cx="8610600" cy="1569660"/>
          </a:xfrm>
          <a:prstGeom prst="rect">
            <a:avLst/>
          </a:prstGeom>
          <a:noFill/>
          <a:scene3d>
            <a:camera prst="perspectiveRelaxedModerately"/>
            <a:lightRig rig="threePt" dir="t"/>
          </a:scene3d>
        </p:spPr>
        <p:txBody>
          <a:bodyPr wrap="square" lIns="91440" tIns="45720" rIns="91440" bIns="45720">
            <a:spAutoFit/>
            <a:scene3d>
              <a:camera prst="isometricTopUp"/>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endPar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6" name="Picture 2" descr="I:\Jorhat Majuli Media Workshop 2-5 Nov 2015\Photos. Anil\DSCN6901.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971800" y="5562600"/>
            <a:ext cx="3630738" cy="923330"/>
          </a:xfrm>
          <a:prstGeom prst="rect">
            <a:avLst/>
          </a:prstGeom>
          <a:noFill/>
        </p:spPr>
        <p:txBody>
          <a:bodyPr wrap="none" lIns="91440" tIns="45720" rIns="91440" bIns="45720">
            <a:spAutoFit/>
            <a:scene3d>
              <a:camera prst="orthographicFront"/>
              <a:lightRig rig="brightRoom" dir="t"/>
            </a:scene3d>
            <a:sp3d extrusionH="57150" contourW="6350" prstMaterial="plastic">
              <a:bevelT w="20320" h="20320" prst="softRound"/>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2935857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562600"/>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endParaRPr lang="en-US" sz="1800" b="1" dirty="0" smtClean="0">
              <a:solidFill>
                <a:schemeClr val="accent2">
                  <a:lumMod val="75000"/>
                </a:schemeClr>
              </a:solidFill>
            </a:endParaRPr>
          </a:p>
          <a:p>
            <a:pPr marL="0" indent="0">
              <a:buNone/>
            </a:pPr>
            <a:r>
              <a:rPr lang="en-US" sz="1800" b="1" dirty="0" smtClean="0">
                <a:solidFill>
                  <a:schemeClr val="accent2">
                    <a:lumMod val="75000"/>
                  </a:schemeClr>
                </a:solidFill>
              </a:rPr>
              <a:t>CEE Himalaya (Centre for Environment Education, Himalaya Initiative) </a:t>
            </a:r>
            <a:r>
              <a:rPr lang="en-US" sz="1800" dirty="0" smtClean="0">
                <a:solidFill>
                  <a:schemeClr val="accent2">
                    <a:lumMod val="75000"/>
                  </a:schemeClr>
                </a:solidFill>
              </a:rPr>
              <a:t> was awarded </a:t>
            </a:r>
            <a:r>
              <a:rPr lang="en-US" sz="1800" dirty="0" smtClean="0">
                <a:solidFill>
                  <a:schemeClr val="accent2">
                    <a:lumMod val="75000"/>
                  </a:schemeClr>
                </a:solidFill>
                <a:latin typeface="Arial" pitchFamily="34" charset="0"/>
                <a:cs typeface="Arial" pitchFamily="34" charset="0"/>
              </a:rPr>
              <a:t>two mandates by the Swiss Agency for Development and Cooperation (SDC) under its Indian Himalayas Climate Adaptation Programme (IHCAP): </a:t>
            </a:r>
            <a:endParaRPr lang="en-US" sz="1800" dirty="0">
              <a:solidFill>
                <a:schemeClr val="accent2">
                  <a:lumMod val="75000"/>
                </a:schemeClr>
              </a:solidFill>
              <a:latin typeface="Arial" pitchFamily="34" charset="0"/>
              <a:cs typeface="Arial" pitchFamily="34" charset="0"/>
            </a:endParaRPr>
          </a:p>
          <a:p>
            <a:pPr marL="0" indent="0">
              <a:buNone/>
            </a:pPr>
            <a:endParaRPr lang="en-US" sz="1800" dirty="0" smtClean="0">
              <a:solidFill>
                <a:schemeClr val="accent2">
                  <a:lumMod val="75000"/>
                </a:schemeClr>
              </a:solidFill>
              <a:latin typeface="Arial" pitchFamily="34" charset="0"/>
              <a:cs typeface="Arial" pitchFamily="34" charset="0"/>
            </a:endParaRPr>
          </a:p>
          <a:p>
            <a:pPr>
              <a:buFont typeface="+mj-lt"/>
              <a:buAutoNum type="arabicPeriod"/>
            </a:pPr>
            <a:r>
              <a:rPr lang="en-US" sz="1800" dirty="0" smtClean="0">
                <a:solidFill>
                  <a:srgbClr val="002060"/>
                </a:solidFill>
                <a:latin typeface="Arial" pitchFamily="34" charset="0"/>
                <a:cs typeface="Arial" pitchFamily="34" charset="0"/>
              </a:rPr>
              <a:t>Organizing four Capacity Building Workshops for Media on Climate Change and Development in the Indian Himalayan Region </a:t>
            </a:r>
          </a:p>
          <a:p>
            <a:pPr>
              <a:buNone/>
            </a:pPr>
            <a:r>
              <a:rPr lang="en-US" sz="1800" dirty="0" smtClean="0">
                <a:solidFill>
                  <a:schemeClr val="accent2">
                    <a:lumMod val="75000"/>
                  </a:schemeClr>
                </a:solidFill>
                <a:latin typeface="Arial" pitchFamily="34" charset="0"/>
                <a:cs typeface="Arial" pitchFamily="34" charset="0"/>
              </a:rPr>
              <a:t>	</a:t>
            </a:r>
          </a:p>
          <a:p>
            <a:pPr>
              <a:buNone/>
            </a:pPr>
            <a:r>
              <a:rPr lang="en-US" sz="1800" dirty="0" smtClean="0">
                <a:solidFill>
                  <a:schemeClr val="accent2">
                    <a:lumMod val="75000"/>
                  </a:schemeClr>
                </a:solidFill>
                <a:latin typeface="Arial" pitchFamily="34" charset="0"/>
                <a:cs typeface="Arial" pitchFamily="34" charset="0"/>
              </a:rPr>
              <a:t>	For the period 15th March 2014 to 14th December 2015</a:t>
            </a:r>
          </a:p>
          <a:p>
            <a:pPr algn="ctr">
              <a:buNone/>
            </a:pPr>
            <a:r>
              <a:rPr lang="en-US" sz="1800" dirty="0" smtClean="0">
                <a:solidFill>
                  <a:schemeClr val="accent2">
                    <a:lumMod val="75000"/>
                  </a:schemeClr>
                </a:solidFill>
                <a:latin typeface="Arial" pitchFamily="34" charset="0"/>
                <a:cs typeface="Arial" pitchFamily="34" charset="0"/>
              </a:rPr>
              <a:t>Credit proposal No. 08037.01.01</a:t>
            </a:r>
          </a:p>
          <a:p>
            <a:pPr algn="ctr">
              <a:buNone/>
            </a:pPr>
            <a:r>
              <a:rPr lang="en-US" sz="1800" dirty="0" smtClean="0">
                <a:solidFill>
                  <a:schemeClr val="accent2">
                    <a:lumMod val="75000"/>
                  </a:schemeClr>
                </a:solidFill>
                <a:latin typeface="Arial" pitchFamily="34" charset="0"/>
                <a:cs typeface="Arial" pitchFamily="34" charset="0"/>
              </a:rPr>
              <a:t>	Contract No. 08037.01.01-012</a:t>
            </a:r>
          </a:p>
          <a:p>
            <a:pPr>
              <a:buNone/>
            </a:pPr>
            <a:r>
              <a:rPr lang="en-US" sz="1800" dirty="0" smtClean="0">
                <a:solidFill>
                  <a:srgbClr val="002060"/>
                </a:solidFill>
                <a:latin typeface="Arial" pitchFamily="34" charset="0"/>
                <a:cs typeface="Arial" pitchFamily="34" charset="0"/>
              </a:rPr>
              <a:t>2. 	Supporting Science Express - Climate Action Special and Multimedia Mobile         Exhibition in the Indian Himalayan Region </a:t>
            </a:r>
          </a:p>
          <a:p>
            <a:pPr>
              <a:buNone/>
            </a:pPr>
            <a:r>
              <a:rPr lang="en-US" sz="1800" dirty="0" smtClean="0">
                <a:solidFill>
                  <a:schemeClr val="accent2">
                    <a:lumMod val="75000"/>
                  </a:schemeClr>
                </a:solidFill>
                <a:latin typeface="Arial" pitchFamily="34" charset="0"/>
                <a:cs typeface="Arial" pitchFamily="34" charset="0"/>
              </a:rPr>
              <a:t>	</a:t>
            </a:r>
          </a:p>
          <a:p>
            <a:pPr>
              <a:buNone/>
            </a:pPr>
            <a:r>
              <a:rPr lang="en-US" sz="1800" dirty="0" smtClean="0">
                <a:solidFill>
                  <a:schemeClr val="accent2">
                    <a:lumMod val="75000"/>
                  </a:schemeClr>
                </a:solidFill>
                <a:latin typeface="Arial" pitchFamily="34" charset="0"/>
                <a:cs typeface="Arial" pitchFamily="34" charset="0"/>
              </a:rPr>
              <a:t>	For the period 09th October 2015 to 31st December 2015</a:t>
            </a:r>
          </a:p>
          <a:p>
            <a:pPr marL="0" indent="0" algn="ctr">
              <a:buNone/>
            </a:pPr>
            <a:r>
              <a:rPr lang="en-US" sz="1800" dirty="0" smtClean="0">
                <a:solidFill>
                  <a:schemeClr val="accent2">
                    <a:lumMod val="75000"/>
                  </a:schemeClr>
                </a:solidFill>
                <a:latin typeface="Arial" pitchFamily="34" charset="0"/>
                <a:cs typeface="Arial" pitchFamily="34" charset="0"/>
              </a:rPr>
              <a:t>Credit proposal No. 7F-08037.01.01</a:t>
            </a:r>
          </a:p>
          <a:p>
            <a:pPr marL="0" indent="0" algn="ctr">
              <a:buNone/>
            </a:pPr>
            <a:r>
              <a:rPr lang="en-US" sz="1800" dirty="0" smtClean="0">
                <a:solidFill>
                  <a:schemeClr val="accent2">
                    <a:lumMod val="75000"/>
                  </a:schemeClr>
                </a:solidFill>
                <a:latin typeface="Arial" pitchFamily="34" charset="0"/>
                <a:cs typeface="Arial" pitchFamily="34" charset="0"/>
              </a:rPr>
              <a:t>Contract No. 81038520 </a:t>
            </a:r>
          </a:p>
          <a:p>
            <a:pPr marL="0" indent="0" algn="just">
              <a:buNone/>
            </a:pPr>
            <a:endParaRPr lang="en-US" sz="1800" dirty="0" smtClean="0">
              <a:latin typeface="Arial" pitchFamily="34" charset="0"/>
              <a:cs typeface="Arial" pitchFamily="34" charset="0"/>
            </a:endParaRPr>
          </a:p>
        </p:txBody>
      </p:sp>
    </p:spTree>
    <p:extLst>
      <p:ext uri="{BB962C8B-B14F-4D97-AF65-F5344CB8AC3E}">
        <p14:creationId xmlns:p14="http://schemas.microsoft.com/office/powerpoint/2010/main" xmlns="" val="416588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Autofit/>
          </a:bodyPr>
          <a:lstStyle/>
          <a:p>
            <a:r>
              <a:rPr lang="en-US" sz="1800" b="1" dirty="0" smtClean="0">
                <a:solidFill>
                  <a:schemeClr val="accent3">
                    <a:lumMod val="50000"/>
                  </a:schemeClr>
                </a:solidFill>
                <a:latin typeface="Arial" pitchFamily="34" charset="0"/>
                <a:cs typeface="Arial" pitchFamily="34" charset="0"/>
              </a:rPr>
              <a:t>Mandate 1: Organizing four Capacity Building Workshops for Media on Climate Change and Development in the Indian Himalayan Region</a:t>
            </a:r>
            <a:endParaRPr lang="en-US" sz="1800" b="1" dirty="0">
              <a:solidFill>
                <a:schemeClr val="accent3">
                  <a:lumMod val="50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32617020"/>
              </p:ext>
            </p:extLst>
          </p:nvPr>
        </p:nvGraphicFramePr>
        <p:xfrm>
          <a:off x="533400" y="1371600"/>
          <a:ext cx="8229601" cy="5147714"/>
        </p:xfrm>
        <a:graphic>
          <a:graphicData uri="http://schemas.openxmlformats.org/drawingml/2006/table">
            <a:tbl>
              <a:tblPr firstRow="1" firstCol="1" bandRow="1">
                <a:tableStyleId>{5C22544A-7EE6-4342-B048-85BDC9FD1C3A}</a:tableStyleId>
              </a:tblPr>
              <a:tblGrid>
                <a:gridCol w="1676401"/>
                <a:gridCol w="1066800"/>
                <a:gridCol w="1066800"/>
                <a:gridCol w="1676399"/>
                <a:gridCol w="2743201"/>
              </a:tblGrid>
              <a:tr h="457198">
                <a:tc rowSpan="2">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Media Workshop Location</a:t>
                      </a:r>
                      <a:endParaRPr lang="en-US" sz="1400" dirty="0">
                        <a:effectLst/>
                        <a:latin typeface="Arial" pitchFamily="34" charset="0"/>
                        <a:ea typeface="Calibri"/>
                        <a:cs typeface="Arial" pitchFamily="34" charset="0"/>
                      </a:endParaRPr>
                    </a:p>
                  </a:txBody>
                  <a:tcPr marL="68580" marR="68580" marT="0" marB="0" anchor="ctr"/>
                </a:tc>
                <a:tc rowSpan="2">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Duration</a:t>
                      </a:r>
                      <a:endParaRPr lang="en-US" sz="1400" dirty="0">
                        <a:effectLst/>
                        <a:latin typeface="Arial" pitchFamily="34" charset="0"/>
                        <a:ea typeface="Calibri"/>
                        <a:cs typeface="Arial" pitchFamily="34" charset="0"/>
                      </a:endParaRPr>
                    </a:p>
                  </a:txBody>
                  <a:tcPr marL="68580" marR="68580" marT="0" marB="0" anchor="ctr"/>
                </a:tc>
                <a:tc gridSpan="2">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Participants</a:t>
                      </a:r>
                      <a:endParaRPr lang="en-US" sz="1400" dirty="0">
                        <a:effectLst/>
                        <a:latin typeface="Arial" pitchFamily="34" charset="0"/>
                        <a:ea typeface="Calibri"/>
                        <a:cs typeface="Arial" pitchFamily="34"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Workshop </a:t>
                      </a:r>
                      <a:r>
                        <a:rPr lang="en-US" sz="1400" dirty="0" smtClean="0">
                          <a:effectLst/>
                          <a:latin typeface="Arial" pitchFamily="34" charset="0"/>
                          <a:cs typeface="Arial" pitchFamily="34" charset="0"/>
                        </a:rPr>
                        <a:t>Themes</a:t>
                      </a:r>
                      <a:endParaRPr lang="en-US" sz="1400" dirty="0">
                        <a:effectLst/>
                        <a:latin typeface="Arial" pitchFamily="34" charset="0"/>
                        <a:ea typeface="Calibri"/>
                        <a:cs typeface="Arial" pitchFamily="34" charset="0"/>
                      </a:endParaRPr>
                    </a:p>
                  </a:txBody>
                  <a:tcPr marL="68580" marR="68580" marT="0" marB="0" anchor="ctr"/>
                </a:tc>
              </a:tr>
              <a:tr h="556350">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Journalists</a:t>
                      </a:r>
                      <a:endParaRPr lang="en-US" sz="1400" b="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b="0" dirty="0">
                          <a:effectLst/>
                          <a:latin typeface="Arial" pitchFamily="34" charset="0"/>
                          <a:cs typeface="Arial" pitchFamily="34" charset="0"/>
                        </a:rPr>
                        <a:t>Resource Persons &amp; Organizers</a:t>
                      </a:r>
                      <a:endParaRPr lang="en-US" sz="1400" b="0" dirty="0">
                        <a:effectLst/>
                        <a:latin typeface="Arial" pitchFamily="34" charset="0"/>
                        <a:ea typeface="Calibri"/>
                        <a:cs typeface="Arial" pitchFamily="34" charset="0"/>
                      </a:endParaRPr>
                    </a:p>
                  </a:txBody>
                  <a:tcPr marL="68580" marR="68580" marT="0" marB="0" anchor="ctr"/>
                </a:tc>
                <a:tc vMerge="1">
                  <a:txBody>
                    <a:bodyPr/>
                    <a:lstStyle/>
                    <a:p>
                      <a:endParaRPr lang="en-US"/>
                    </a:p>
                  </a:txBody>
                  <a:tcPr/>
                </a:tc>
              </a:tr>
              <a:tr h="751606">
                <a:tc>
                  <a:txBody>
                    <a:bodyPr/>
                    <a:lstStyle/>
                    <a:p>
                      <a:pPr marL="0" marR="0" algn="ctr">
                        <a:lnSpc>
                          <a:spcPct val="115000"/>
                        </a:lnSpc>
                        <a:spcBef>
                          <a:spcPts val="0"/>
                        </a:spcBef>
                        <a:spcAft>
                          <a:spcPts val="0"/>
                        </a:spcAft>
                      </a:pPr>
                      <a:r>
                        <a:rPr lang="en-US" sz="1400" dirty="0" err="1" smtClean="0">
                          <a:effectLst/>
                          <a:latin typeface="Arial" pitchFamily="34" charset="0"/>
                          <a:cs typeface="Arial" pitchFamily="34" charset="0"/>
                        </a:rPr>
                        <a:t>Shimla</a:t>
                      </a:r>
                      <a:endParaRPr lang="en-US" sz="1400" dirty="0" smtClean="0">
                        <a:effectLst/>
                        <a:latin typeface="Arial" pitchFamily="34" charset="0"/>
                        <a:cs typeface="Arial" pitchFamily="34" charset="0"/>
                      </a:endParaRPr>
                    </a:p>
                    <a:p>
                      <a:pPr marL="0" marR="0" algn="ctr">
                        <a:lnSpc>
                          <a:spcPct val="115000"/>
                        </a:lnSpc>
                        <a:spcBef>
                          <a:spcPts val="0"/>
                        </a:spcBef>
                        <a:spcAft>
                          <a:spcPts val="0"/>
                        </a:spcAft>
                      </a:pPr>
                      <a:r>
                        <a:rPr lang="en-US" sz="1400" dirty="0" smtClean="0">
                          <a:effectLst/>
                          <a:latin typeface="Arial" pitchFamily="34" charset="0"/>
                          <a:cs typeface="Arial" pitchFamily="34" charset="0"/>
                        </a:rPr>
                        <a:t>Himachal </a:t>
                      </a:r>
                      <a:r>
                        <a:rPr lang="en-US" sz="1400" dirty="0">
                          <a:effectLst/>
                          <a:latin typeface="Arial" pitchFamily="34" charset="0"/>
                          <a:cs typeface="Arial" pitchFamily="34" charset="0"/>
                        </a:rPr>
                        <a:t>Pradesh</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30 July to 1 Aug 2014</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Arial" pitchFamily="34" charset="0"/>
                          <a:cs typeface="Arial" pitchFamily="34" charset="0"/>
                        </a:rPr>
                        <a:t>18</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16</a:t>
                      </a:r>
                      <a:endParaRPr lang="en-US" sz="140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Impact of CC on Agriculture, Forests, Biodiversity, Food Security, Livelihood</a:t>
                      </a:r>
                      <a:endParaRPr lang="en-US" sz="1400" dirty="0">
                        <a:effectLst/>
                        <a:latin typeface="Arial" pitchFamily="34" charset="0"/>
                        <a:ea typeface="Calibri"/>
                        <a:cs typeface="Arial" pitchFamily="34" charset="0"/>
                      </a:endParaRPr>
                    </a:p>
                  </a:txBody>
                  <a:tcPr marL="68580" marR="68580" marT="0" marB="0" anchor="ctr"/>
                </a:tc>
              </a:tr>
              <a:tr h="978044">
                <a:tc>
                  <a:txBody>
                    <a:bodyPr/>
                    <a:lstStyle/>
                    <a:p>
                      <a:pPr marL="0" marR="0" algn="ctr">
                        <a:lnSpc>
                          <a:spcPct val="115000"/>
                        </a:lnSpc>
                        <a:spcBef>
                          <a:spcPts val="0"/>
                        </a:spcBef>
                        <a:spcAft>
                          <a:spcPts val="0"/>
                        </a:spcAft>
                      </a:pPr>
                      <a:r>
                        <a:rPr lang="en-US" sz="1400" dirty="0" smtClean="0">
                          <a:effectLst/>
                          <a:latin typeface="Arial" pitchFamily="34" charset="0"/>
                          <a:cs typeface="Arial" pitchFamily="34" charset="0"/>
                        </a:rPr>
                        <a:t>Namchi</a:t>
                      </a:r>
                    </a:p>
                    <a:p>
                      <a:pPr marL="0" marR="0" algn="ctr">
                        <a:lnSpc>
                          <a:spcPct val="115000"/>
                        </a:lnSpc>
                        <a:spcBef>
                          <a:spcPts val="0"/>
                        </a:spcBef>
                        <a:spcAft>
                          <a:spcPts val="0"/>
                        </a:spcAft>
                      </a:pPr>
                      <a:r>
                        <a:rPr lang="en-US" sz="1400" dirty="0" smtClean="0">
                          <a:effectLst/>
                          <a:latin typeface="Arial" pitchFamily="34" charset="0"/>
                          <a:cs typeface="Arial" pitchFamily="34" charset="0"/>
                        </a:rPr>
                        <a:t>South </a:t>
                      </a:r>
                      <a:r>
                        <a:rPr lang="en-US" sz="1400" dirty="0">
                          <a:effectLst/>
                          <a:latin typeface="Arial" pitchFamily="34" charset="0"/>
                          <a:cs typeface="Arial" pitchFamily="34" charset="0"/>
                        </a:rPr>
                        <a:t>Sikkim</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17-19 November 2014</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25</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12</a:t>
                      </a:r>
                      <a:endParaRPr lang="en-US" sz="140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Watershed management and reviving the </a:t>
                      </a:r>
                      <a:r>
                        <a:rPr lang="en-US" sz="1400" dirty="0" smtClean="0">
                          <a:effectLst/>
                          <a:latin typeface="Arial" pitchFamily="34" charset="0"/>
                          <a:cs typeface="Arial" pitchFamily="34" charset="0"/>
                        </a:rPr>
                        <a:t>water</a:t>
                      </a:r>
                      <a:r>
                        <a:rPr lang="en-US" sz="1400" baseline="0" dirty="0" smtClean="0">
                          <a:effectLst/>
                          <a:latin typeface="Arial" pitchFamily="34" charset="0"/>
                          <a:cs typeface="Arial" pitchFamily="34" charset="0"/>
                        </a:rPr>
                        <a:t> </a:t>
                      </a:r>
                      <a:r>
                        <a:rPr lang="en-US" sz="1400" dirty="0" smtClean="0">
                          <a:effectLst/>
                          <a:latin typeface="Arial" pitchFamily="34" charset="0"/>
                          <a:cs typeface="Arial" pitchFamily="34" charset="0"/>
                        </a:rPr>
                        <a:t>streams</a:t>
                      </a:r>
                      <a:endParaRPr lang="en-US" sz="1400" dirty="0">
                        <a:effectLst/>
                        <a:latin typeface="Arial" pitchFamily="34" charset="0"/>
                        <a:ea typeface="Calibri"/>
                        <a:cs typeface="Arial" pitchFamily="34" charset="0"/>
                      </a:endParaRPr>
                    </a:p>
                  </a:txBody>
                  <a:tcPr marL="68580" marR="68580" marT="0" marB="0" anchor="ctr"/>
                </a:tc>
              </a:tr>
              <a:tr h="988438">
                <a:tc>
                  <a:txBody>
                    <a:bodyPr/>
                    <a:lstStyle/>
                    <a:p>
                      <a:pPr marL="0" marR="0" algn="ctr">
                        <a:lnSpc>
                          <a:spcPct val="115000"/>
                        </a:lnSpc>
                        <a:spcBef>
                          <a:spcPts val="0"/>
                        </a:spcBef>
                        <a:spcAft>
                          <a:spcPts val="0"/>
                        </a:spcAft>
                      </a:pPr>
                      <a:r>
                        <a:rPr lang="en-US" sz="1400" dirty="0" smtClean="0">
                          <a:effectLst/>
                          <a:latin typeface="Arial" pitchFamily="34" charset="0"/>
                          <a:cs typeface="Arial" pitchFamily="34" charset="0"/>
                        </a:rPr>
                        <a:t>Srinagar</a:t>
                      </a:r>
                    </a:p>
                    <a:p>
                      <a:pPr marL="0" marR="0" algn="ctr">
                        <a:lnSpc>
                          <a:spcPct val="115000"/>
                        </a:lnSpc>
                        <a:spcBef>
                          <a:spcPts val="0"/>
                        </a:spcBef>
                        <a:spcAft>
                          <a:spcPts val="0"/>
                        </a:spcAft>
                      </a:pPr>
                      <a:r>
                        <a:rPr lang="en-US" sz="1400" dirty="0" smtClean="0">
                          <a:effectLst/>
                          <a:latin typeface="Arial" pitchFamily="34" charset="0"/>
                          <a:cs typeface="Arial" pitchFamily="34" charset="0"/>
                        </a:rPr>
                        <a:t>Jammu </a:t>
                      </a:r>
                      <a:r>
                        <a:rPr lang="en-US" sz="1400" dirty="0">
                          <a:effectLst/>
                          <a:latin typeface="Arial" pitchFamily="34" charset="0"/>
                          <a:cs typeface="Arial" pitchFamily="34" charset="0"/>
                        </a:rPr>
                        <a:t>&amp; Kashmir</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6-8 April 2015</a:t>
                      </a:r>
                      <a:endParaRPr lang="en-US" sz="140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17</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11</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The devastating J&amp;K Floods</a:t>
                      </a:r>
                      <a:endParaRPr lang="en-US" sz="1400" dirty="0">
                        <a:effectLst/>
                        <a:latin typeface="Arial" pitchFamily="34" charset="0"/>
                        <a:ea typeface="Calibri"/>
                        <a:cs typeface="Arial" pitchFamily="34" charset="0"/>
                      </a:endParaRPr>
                    </a:p>
                  </a:txBody>
                  <a:tcPr marL="68580" marR="68580" marT="0" marB="0" anchor="ctr"/>
                </a:tc>
              </a:tr>
              <a:tr h="1416078">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Jorhat </a:t>
                      </a:r>
                      <a:r>
                        <a:rPr lang="en-US" sz="1400" dirty="0" smtClean="0">
                          <a:effectLst/>
                          <a:latin typeface="Arial" pitchFamily="34" charset="0"/>
                          <a:cs typeface="Arial" pitchFamily="34" charset="0"/>
                        </a:rPr>
                        <a:t>&amp;</a:t>
                      </a:r>
                    </a:p>
                    <a:p>
                      <a:pPr marL="0" marR="0" algn="ctr">
                        <a:lnSpc>
                          <a:spcPct val="115000"/>
                        </a:lnSpc>
                        <a:spcBef>
                          <a:spcPts val="0"/>
                        </a:spcBef>
                        <a:spcAft>
                          <a:spcPts val="0"/>
                        </a:spcAft>
                      </a:pPr>
                      <a:r>
                        <a:rPr lang="en-US" sz="1400" dirty="0" smtClean="0">
                          <a:effectLst/>
                          <a:latin typeface="Arial" pitchFamily="34" charset="0"/>
                          <a:cs typeface="Arial" pitchFamily="34" charset="0"/>
                        </a:rPr>
                        <a:t> </a:t>
                      </a:r>
                      <a:r>
                        <a:rPr lang="en-US" sz="1400" dirty="0" err="1">
                          <a:effectLst/>
                          <a:latin typeface="Arial" pitchFamily="34" charset="0"/>
                          <a:cs typeface="Arial" pitchFamily="34" charset="0"/>
                        </a:rPr>
                        <a:t>Majuli</a:t>
                      </a:r>
                      <a:r>
                        <a:rPr lang="en-US" sz="1400" dirty="0">
                          <a:effectLst/>
                          <a:latin typeface="Arial" pitchFamily="34" charset="0"/>
                          <a:cs typeface="Arial" pitchFamily="34" charset="0"/>
                        </a:rPr>
                        <a:t> </a:t>
                      </a:r>
                      <a:r>
                        <a:rPr lang="en-US" sz="1400" dirty="0" smtClean="0">
                          <a:effectLst/>
                          <a:latin typeface="Arial" pitchFamily="34" charset="0"/>
                          <a:cs typeface="Arial" pitchFamily="34" charset="0"/>
                        </a:rPr>
                        <a:t>Islands </a:t>
                      </a:r>
                      <a:r>
                        <a:rPr lang="en-US" sz="1400" dirty="0">
                          <a:effectLst/>
                          <a:latin typeface="Arial" pitchFamily="34" charset="0"/>
                          <a:cs typeface="Arial" pitchFamily="34" charset="0"/>
                        </a:rPr>
                        <a:t>Assam</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2-5 November 2015</a:t>
                      </a:r>
                      <a:endParaRPr lang="en-US" sz="140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a:effectLst/>
                          <a:latin typeface="Arial" pitchFamily="34" charset="0"/>
                          <a:cs typeface="Arial" pitchFamily="34" charset="0"/>
                        </a:rPr>
                        <a:t>14</a:t>
                      </a:r>
                      <a:endParaRPr lang="en-US" sz="140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12</a:t>
                      </a:r>
                      <a:endParaRPr lang="en-US" sz="14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itchFamily="34" charset="0"/>
                          <a:cs typeface="Arial" pitchFamily="34" charset="0"/>
                        </a:rPr>
                        <a:t>Climate change impacts on agriculture, tea and fish; Floods, soil erosion in Brahmaputra basin and livelihood in </a:t>
                      </a:r>
                      <a:r>
                        <a:rPr lang="en-US" sz="1400" dirty="0" err="1">
                          <a:effectLst/>
                          <a:latin typeface="Arial" pitchFamily="34" charset="0"/>
                          <a:cs typeface="Arial" pitchFamily="34" charset="0"/>
                        </a:rPr>
                        <a:t>Majuli</a:t>
                      </a:r>
                      <a:r>
                        <a:rPr lang="en-US" sz="1400" dirty="0">
                          <a:effectLst/>
                          <a:latin typeface="Arial" pitchFamily="34" charset="0"/>
                          <a:cs typeface="Arial" pitchFamily="34" charset="0"/>
                        </a:rPr>
                        <a:t> Islands</a:t>
                      </a:r>
                      <a:endParaRPr lang="en-US" sz="1400" dirty="0">
                        <a:effectLst/>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xmlns="" val="3670540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US" sz="3100" dirty="0"/>
              <a:t>Methodology for Mandate 1</a:t>
            </a:r>
            <a:r>
              <a:rPr lang="en-US" dirty="0"/>
              <a:t> </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611090" y="1004812"/>
            <a:ext cx="35052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67890" y="963250"/>
            <a:ext cx="2743200" cy="269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 y="963250"/>
            <a:ext cx="2867891" cy="269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200401" y="4135221"/>
            <a:ext cx="2410689" cy="23406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 y="4135221"/>
            <a:ext cx="3200400" cy="2340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5618017" y="3428999"/>
            <a:ext cx="3498273" cy="3046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5791200" y="2909812"/>
            <a:ext cx="3064685" cy="461665"/>
          </a:xfrm>
          <a:prstGeom prst="rect">
            <a:avLst/>
          </a:prstGeom>
          <a:noFill/>
        </p:spPr>
        <p:txBody>
          <a:bodyPr wrap="none" rtlCol="0">
            <a:spAutoFit/>
          </a:bodyPr>
          <a:lstStyle/>
          <a:p>
            <a:r>
              <a:rPr lang="en-US" sz="1200" b="1" dirty="0" err="1">
                <a:solidFill>
                  <a:srgbClr val="FF0000"/>
                </a:solidFill>
              </a:rPr>
              <a:t>Jyanata</a:t>
            </a:r>
            <a:r>
              <a:rPr lang="en-US" sz="1200" b="1" dirty="0">
                <a:solidFill>
                  <a:srgbClr val="FF0000"/>
                </a:solidFill>
              </a:rPr>
              <a:t> </a:t>
            </a:r>
            <a:r>
              <a:rPr lang="en-US" sz="1200" b="1" dirty="0" err="1">
                <a:solidFill>
                  <a:srgbClr val="FF0000"/>
                </a:solidFill>
              </a:rPr>
              <a:t>Deka</a:t>
            </a:r>
            <a:r>
              <a:rPr lang="en-US" sz="1200" b="1" dirty="0">
                <a:solidFill>
                  <a:srgbClr val="FF0000"/>
                </a:solidFill>
              </a:rPr>
              <a:t> presenting the impact of CC  </a:t>
            </a:r>
            <a:r>
              <a:rPr lang="en-US" sz="1200" b="1" dirty="0" smtClean="0">
                <a:solidFill>
                  <a:srgbClr val="FF0000"/>
                </a:solidFill>
              </a:rPr>
              <a:t>on</a:t>
            </a:r>
          </a:p>
          <a:p>
            <a:r>
              <a:rPr lang="en-US" sz="1200" b="1" dirty="0" smtClean="0">
                <a:solidFill>
                  <a:srgbClr val="FF0000"/>
                </a:solidFill>
              </a:rPr>
              <a:t> </a:t>
            </a:r>
            <a:r>
              <a:rPr lang="en-US" sz="1200" b="1" dirty="0">
                <a:solidFill>
                  <a:srgbClr val="FF0000"/>
                </a:solidFill>
              </a:rPr>
              <a:t>agriculture </a:t>
            </a:r>
            <a:r>
              <a:rPr lang="en-US" sz="1200" b="1" dirty="0" smtClean="0">
                <a:solidFill>
                  <a:srgbClr val="FF0000"/>
                </a:solidFill>
              </a:rPr>
              <a:t> in </a:t>
            </a:r>
            <a:r>
              <a:rPr lang="en-US" sz="1200" b="1" dirty="0">
                <a:solidFill>
                  <a:srgbClr val="FF0000"/>
                </a:solidFill>
              </a:rPr>
              <a:t>Assam </a:t>
            </a:r>
          </a:p>
        </p:txBody>
      </p:sp>
      <p:sp>
        <p:nvSpPr>
          <p:cNvPr id="4" name="TextBox 3"/>
          <p:cNvSpPr txBox="1"/>
          <p:nvPr/>
        </p:nvSpPr>
        <p:spPr>
          <a:xfrm>
            <a:off x="3505200" y="3657237"/>
            <a:ext cx="2105890" cy="461665"/>
          </a:xfrm>
          <a:prstGeom prst="rect">
            <a:avLst/>
          </a:prstGeom>
          <a:noFill/>
        </p:spPr>
        <p:txBody>
          <a:bodyPr wrap="square" rtlCol="0">
            <a:spAutoFit/>
          </a:bodyPr>
          <a:lstStyle/>
          <a:p>
            <a:r>
              <a:rPr lang="en-US" sz="1200" b="1" dirty="0">
                <a:solidFill>
                  <a:srgbClr val="FF0000"/>
                </a:solidFill>
              </a:rPr>
              <a:t>Short </a:t>
            </a:r>
            <a:r>
              <a:rPr lang="en-US" sz="1200" b="1" dirty="0" smtClean="0">
                <a:solidFill>
                  <a:srgbClr val="FF0000"/>
                </a:solidFill>
              </a:rPr>
              <a:t>documentary showed </a:t>
            </a:r>
            <a:r>
              <a:rPr lang="en-US" sz="1200" b="1" dirty="0">
                <a:solidFill>
                  <a:srgbClr val="FF0000"/>
                </a:solidFill>
              </a:rPr>
              <a:t> </a:t>
            </a:r>
            <a:r>
              <a:rPr lang="en-US" sz="1200" b="1" dirty="0" smtClean="0">
                <a:solidFill>
                  <a:srgbClr val="FF0000"/>
                </a:solidFill>
              </a:rPr>
              <a:t>to </a:t>
            </a:r>
            <a:r>
              <a:rPr lang="en-US" sz="1200" b="1" dirty="0">
                <a:solidFill>
                  <a:srgbClr val="FF0000"/>
                </a:solidFill>
              </a:rPr>
              <a:t>participants </a:t>
            </a:r>
            <a:r>
              <a:rPr lang="en-US" sz="1200" b="1" dirty="0" smtClean="0">
                <a:solidFill>
                  <a:srgbClr val="FF0000"/>
                </a:solidFill>
              </a:rPr>
              <a:t> on </a:t>
            </a:r>
            <a:r>
              <a:rPr lang="en-US" sz="1200" b="1" dirty="0">
                <a:solidFill>
                  <a:srgbClr val="FF0000"/>
                </a:solidFill>
              </a:rPr>
              <a:t>CC</a:t>
            </a:r>
          </a:p>
        </p:txBody>
      </p:sp>
      <p:sp>
        <p:nvSpPr>
          <p:cNvPr id="5" name="TextBox 4"/>
          <p:cNvSpPr txBox="1"/>
          <p:nvPr/>
        </p:nvSpPr>
        <p:spPr>
          <a:xfrm>
            <a:off x="533400" y="3888069"/>
            <a:ext cx="184731" cy="369332"/>
          </a:xfrm>
          <a:prstGeom prst="rect">
            <a:avLst/>
          </a:prstGeom>
          <a:noFill/>
        </p:spPr>
        <p:txBody>
          <a:bodyPr wrap="none" rtlCol="0">
            <a:spAutoFit/>
          </a:bodyPr>
          <a:lstStyle/>
          <a:p>
            <a:endParaRPr lang="en-US" dirty="0"/>
          </a:p>
        </p:txBody>
      </p:sp>
      <p:sp>
        <p:nvSpPr>
          <p:cNvPr id="6" name="TextBox 5"/>
          <p:cNvSpPr txBox="1"/>
          <p:nvPr/>
        </p:nvSpPr>
        <p:spPr>
          <a:xfrm>
            <a:off x="-1" y="3704334"/>
            <a:ext cx="3206327" cy="430887"/>
          </a:xfrm>
          <a:prstGeom prst="rect">
            <a:avLst/>
          </a:prstGeom>
          <a:noFill/>
        </p:spPr>
        <p:txBody>
          <a:bodyPr wrap="none" rtlCol="0">
            <a:spAutoFit/>
          </a:bodyPr>
          <a:lstStyle/>
          <a:p>
            <a:r>
              <a:rPr lang="en-US" sz="1100" b="1" dirty="0">
                <a:solidFill>
                  <a:srgbClr val="FF0000"/>
                </a:solidFill>
              </a:rPr>
              <a:t>Presentation by Dr</a:t>
            </a:r>
            <a:r>
              <a:rPr lang="en-US" sz="1100" b="1" dirty="0" smtClean="0">
                <a:solidFill>
                  <a:srgbClr val="FF0000"/>
                </a:solidFill>
              </a:rPr>
              <a:t>. </a:t>
            </a:r>
            <a:r>
              <a:rPr lang="en-US" sz="1100" b="1" dirty="0" err="1" smtClean="0">
                <a:solidFill>
                  <a:srgbClr val="FF0000"/>
                </a:solidFill>
              </a:rPr>
              <a:t>Tej</a:t>
            </a:r>
            <a:r>
              <a:rPr lang="en-US" sz="1100" b="1" dirty="0" smtClean="0">
                <a:solidFill>
                  <a:srgbClr val="FF0000"/>
                </a:solidFill>
              </a:rPr>
              <a:t> </a:t>
            </a:r>
            <a:r>
              <a:rPr lang="en-US" sz="1100" b="1" dirty="0" err="1">
                <a:solidFill>
                  <a:srgbClr val="FF0000"/>
                </a:solidFill>
              </a:rPr>
              <a:t>Pratap</a:t>
            </a:r>
            <a:r>
              <a:rPr lang="en-US" sz="1100" b="1" dirty="0">
                <a:solidFill>
                  <a:srgbClr val="FF0000"/>
                </a:solidFill>
              </a:rPr>
              <a:t>, V C, </a:t>
            </a:r>
            <a:r>
              <a:rPr lang="en-US" sz="1100" b="1" dirty="0" err="1">
                <a:solidFill>
                  <a:srgbClr val="FF0000"/>
                </a:solidFill>
              </a:rPr>
              <a:t>Sher</a:t>
            </a:r>
            <a:r>
              <a:rPr lang="en-US" sz="1100" b="1" dirty="0">
                <a:solidFill>
                  <a:srgbClr val="FF0000"/>
                </a:solidFill>
              </a:rPr>
              <a:t>-e-Kashmir </a:t>
            </a:r>
          </a:p>
          <a:p>
            <a:r>
              <a:rPr lang="en-US" sz="1100" b="1" dirty="0">
                <a:solidFill>
                  <a:srgbClr val="FF0000"/>
                </a:solidFill>
              </a:rPr>
              <a:t>University of Agricultural Sciences and Technology </a:t>
            </a:r>
          </a:p>
        </p:txBody>
      </p:sp>
      <p:sp>
        <p:nvSpPr>
          <p:cNvPr id="7" name="TextBox 6"/>
          <p:cNvSpPr txBox="1"/>
          <p:nvPr/>
        </p:nvSpPr>
        <p:spPr>
          <a:xfrm>
            <a:off x="3200401" y="6475917"/>
            <a:ext cx="2410689" cy="430887"/>
          </a:xfrm>
          <a:prstGeom prst="rect">
            <a:avLst/>
          </a:prstGeom>
          <a:noFill/>
        </p:spPr>
        <p:txBody>
          <a:bodyPr wrap="square" rtlCol="0">
            <a:spAutoFit/>
          </a:bodyPr>
          <a:lstStyle/>
          <a:p>
            <a:r>
              <a:rPr lang="en-US" sz="1100" b="1" dirty="0">
                <a:solidFill>
                  <a:srgbClr val="FF0000"/>
                </a:solidFill>
              </a:rPr>
              <a:t>Interaction with apple cultivators of </a:t>
            </a:r>
            <a:endParaRPr lang="en-US" sz="1100" b="1" dirty="0" smtClean="0">
              <a:solidFill>
                <a:srgbClr val="FF0000"/>
              </a:solidFill>
            </a:endParaRPr>
          </a:p>
          <a:p>
            <a:r>
              <a:rPr lang="en-US" sz="1100" b="1" dirty="0" err="1" smtClean="0">
                <a:solidFill>
                  <a:srgbClr val="FF0000"/>
                </a:solidFill>
              </a:rPr>
              <a:t>Bandipora</a:t>
            </a:r>
            <a:r>
              <a:rPr lang="en-US" sz="1100" b="1" dirty="0" smtClean="0">
                <a:solidFill>
                  <a:srgbClr val="FF0000"/>
                </a:solidFill>
              </a:rPr>
              <a:t>  district</a:t>
            </a:r>
            <a:r>
              <a:rPr lang="en-US" sz="1100" b="1" dirty="0">
                <a:solidFill>
                  <a:srgbClr val="FF0000"/>
                </a:solidFill>
              </a:rPr>
              <a:t>, Srinagar, J&amp;K </a:t>
            </a:r>
          </a:p>
        </p:txBody>
      </p:sp>
      <p:sp>
        <p:nvSpPr>
          <p:cNvPr id="8" name="TextBox 7"/>
          <p:cNvSpPr txBox="1"/>
          <p:nvPr/>
        </p:nvSpPr>
        <p:spPr>
          <a:xfrm>
            <a:off x="-27710" y="6475917"/>
            <a:ext cx="3046603" cy="461665"/>
          </a:xfrm>
          <a:prstGeom prst="rect">
            <a:avLst/>
          </a:prstGeom>
          <a:noFill/>
        </p:spPr>
        <p:txBody>
          <a:bodyPr wrap="none" rtlCol="0">
            <a:spAutoFit/>
          </a:bodyPr>
          <a:lstStyle/>
          <a:p>
            <a:r>
              <a:rPr lang="en-US" sz="1200" b="1" dirty="0">
                <a:solidFill>
                  <a:srgbClr val="FF0000"/>
                </a:solidFill>
              </a:rPr>
              <a:t>Participants interacting with cattle herder of </a:t>
            </a:r>
          </a:p>
          <a:p>
            <a:r>
              <a:rPr lang="en-US" sz="1200" b="1" dirty="0" err="1">
                <a:solidFill>
                  <a:srgbClr val="FF0000"/>
                </a:solidFill>
              </a:rPr>
              <a:t>Majuli</a:t>
            </a:r>
            <a:r>
              <a:rPr lang="en-US" sz="1200" b="1" dirty="0">
                <a:solidFill>
                  <a:srgbClr val="FF0000"/>
                </a:solidFill>
              </a:rPr>
              <a:t> Islands</a:t>
            </a:r>
          </a:p>
        </p:txBody>
      </p:sp>
      <p:sp>
        <p:nvSpPr>
          <p:cNvPr id="9" name="TextBox 8"/>
          <p:cNvSpPr txBox="1"/>
          <p:nvPr/>
        </p:nvSpPr>
        <p:spPr>
          <a:xfrm>
            <a:off x="6269984" y="6537472"/>
            <a:ext cx="2585901" cy="276999"/>
          </a:xfrm>
          <a:prstGeom prst="rect">
            <a:avLst/>
          </a:prstGeom>
          <a:noFill/>
        </p:spPr>
        <p:txBody>
          <a:bodyPr wrap="none" rtlCol="0">
            <a:spAutoFit/>
          </a:bodyPr>
          <a:lstStyle/>
          <a:p>
            <a:r>
              <a:rPr lang="en-US" sz="1200" b="1" dirty="0">
                <a:solidFill>
                  <a:srgbClr val="FF0000"/>
                </a:solidFill>
              </a:rPr>
              <a:t>Group discussion among participants </a:t>
            </a:r>
          </a:p>
        </p:txBody>
      </p:sp>
    </p:spTree>
    <p:extLst>
      <p:ext uri="{BB962C8B-B14F-4D97-AF65-F5344CB8AC3E}">
        <p14:creationId xmlns:p14="http://schemas.microsoft.com/office/powerpoint/2010/main" xmlns="" val="362228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normAutofit/>
          </a:bodyPr>
          <a:lstStyle/>
          <a:p>
            <a:r>
              <a:rPr lang="en-US" sz="3200" b="1" dirty="0" smtClean="0">
                <a:solidFill>
                  <a:schemeClr val="accent3">
                    <a:lumMod val="50000"/>
                  </a:schemeClr>
                </a:solidFill>
              </a:rPr>
              <a:t>Commitments &amp; Achievements </a:t>
            </a:r>
            <a:endParaRPr lang="en-US" sz="3200" b="1" dirty="0">
              <a:solidFill>
                <a:schemeClr val="accent3">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81030179"/>
              </p:ext>
            </p:extLst>
          </p:nvPr>
        </p:nvGraphicFramePr>
        <p:xfrm>
          <a:off x="152400" y="911087"/>
          <a:ext cx="8763000" cy="5520193"/>
        </p:xfrm>
        <a:graphic>
          <a:graphicData uri="http://schemas.openxmlformats.org/drawingml/2006/table">
            <a:tbl>
              <a:tblPr firstRow="1" bandRow="1">
                <a:tableStyleId>{5C22544A-7EE6-4342-B048-85BDC9FD1C3A}</a:tableStyleId>
              </a:tblPr>
              <a:tblGrid>
                <a:gridCol w="609600"/>
                <a:gridCol w="3200400"/>
                <a:gridCol w="2590800"/>
                <a:gridCol w="2362200"/>
              </a:tblGrid>
              <a:tr h="384313">
                <a:tc>
                  <a:txBody>
                    <a:bodyPr/>
                    <a:lstStyle/>
                    <a:p>
                      <a:pPr algn="ctr"/>
                      <a:r>
                        <a:rPr lang="en-US" sz="1400" dirty="0" smtClean="0">
                          <a:latin typeface="+mn-lt"/>
                          <a:cs typeface="Arial" pitchFamily="34" charset="0"/>
                        </a:rPr>
                        <a:t>S. No </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Commitments </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Proposed </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Achievements</a:t>
                      </a:r>
                      <a:r>
                        <a:rPr lang="en-US" sz="1400" baseline="0" dirty="0" smtClean="0">
                          <a:latin typeface="+mn-lt"/>
                          <a:cs typeface="Arial" pitchFamily="34" charset="0"/>
                        </a:rPr>
                        <a:t> </a:t>
                      </a:r>
                      <a:endParaRPr lang="en-US" sz="1400" dirty="0">
                        <a:latin typeface="+mn-lt"/>
                        <a:cs typeface="Arial" pitchFamily="34" charset="0"/>
                      </a:endParaRPr>
                    </a:p>
                  </a:txBody>
                  <a:tcPr anchor="ctr"/>
                </a:tc>
              </a:tr>
              <a:tr h="1798320">
                <a:tc>
                  <a:txBody>
                    <a:bodyPr/>
                    <a:lstStyle/>
                    <a:p>
                      <a:pPr marL="342900" indent="-342900" algn="ctr">
                        <a:buFont typeface="+mj-lt"/>
                        <a:buAutoNum type="arabicPeriod"/>
                      </a:pPr>
                      <a:r>
                        <a:rPr lang="en-US" sz="1400" dirty="0" smtClean="0">
                          <a:latin typeface="+mn-lt"/>
                          <a:cs typeface="Arial" pitchFamily="34" charset="0"/>
                        </a:rPr>
                        <a:t> </a:t>
                      </a:r>
                      <a:endParaRPr lang="en-US" sz="1400" dirty="0">
                        <a:latin typeface="+mn-lt"/>
                        <a:cs typeface="Arial" pitchFamily="34" charset="0"/>
                      </a:endParaRPr>
                    </a:p>
                  </a:txBody>
                  <a:tcPr anchor="ctr"/>
                </a:tc>
                <a:tc>
                  <a:txBody>
                    <a:bodyPr/>
                    <a:lstStyle/>
                    <a:p>
                      <a:pPr algn="just"/>
                      <a:r>
                        <a:rPr lang="en-US" sz="1400" dirty="0" smtClean="0">
                          <a:latin typeface="+mn-lt"/>
                          <a:cs typeface="Arial" pitchFamily="34" charset="0"/>
                        </a:rPr>
                        <a:t>Training</a:t>
                      </a:r>
                      <a:r>
                        <a:rPr lang="en-US" sz="1400" baseline="0" dirty="0" smtClean="0">
                          <a:latin typeface="+mn-lt"/>
                          <a:cs typeface="Arial" pitchFamily="34" charset="0"/>
                        </a:rPr>
                        <a:t> and capacity building of </a:t>
                      </a:r>
                      <a:r>
                        <a:rPr lang="en-US" sz="1400" dirty="0" smtClean="0">
                          <a:latin typeface="+mn-lt"/>
                          <a:cs typeface="Arial" pitchFamily="34" charset="0"/>
                        </a:rPr>
                        <a:t>media personnel</a:t>
                      </a:r>
                      <a:r>
                        <a:rPr lang="en-US" sz="1400" baseline="0" dirty="0" smtClean="0">
                          <a:latin typeface="+mn-lt"/>
                          <a:cs typeface="Arial" pitchFamily="34" charset="0"/>
                        </a:rPr>
                        <a:t> on </a:t>
                      </a:r>
                      <a:r>
                        <a:rPr lang="en-US" sz="1400" dirty="0" smtClean="0">
                          <a:latin typeface="+mn-lt"/>
                          <a:cs typeface="Arial" pitchFamily="34" charset="0"/>
                        </a:rPr>
                        <a:t> climate change and sustainable development issues, global initiatives on handling these challenges and get oriented on reporting these issues effectively resulting in community awareness, advocacy and policy influence.</a:t>
                      </a:r>
                    </a:p>
                    <a:p>
                      <a:pPr algn="ct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50 media personnel</a:t>
                      </a:r>
                      <a:r>
                        <a:rPr lang="en-US" sz="1400" baseline="0" dirty="0" smtClean="0">
                          <a:latin typeface="+mn-lt"/>
                          <a:cs typeface="Arial" pitchFamily="34" charset="0"/>
                        </a:rPr>
                        <a:t> </a:t>
                      </a:r>
                      <a:endParaRPr lang="en-US" sz="1400" dirty="0">
                        <a:latin typeface="+mn-lt"/>
                        <a:cs typeface="Arial" pitchFamily="34" charset="0"/>
                      </a:endParaRPr>
                    </a:p>
                  </a:txBody>
                  <a:tcPr anchor="ctr"/>
                </a:tc>
                <a:tc>
                  <a:txBody>
                    <a:bodyPr/>
                    <a:lstStyle/>
                    <a:p>
                      <a:pPr algn="just"/>
                      <a:r>
                        <a:rPr lang="en-US" sz="1400" dirty="0" smtClean="0">
                          <a:latin typeface="+mn-lt"/>
                          <a:cs typeface="Arial" pitchFamily="34" charset="0"/>
                        </a:rPr>
                        <a:t>74</a:t>
                      </a:r>
                      <a:r>
                        <a:rPr lang="en-US" sz="1400" baseline="0" dirty="0" smtClean="0">
                          <a:latin typeface="+mn-lt"/>
                          <a:cs typeface="Arial" pitchFamily="34" charset="0"/>
                        </a:rPr>
                        <a:t> </a:t>
                      </a:r>
                      <a:r>
                        <a:rPr lang="en-US" sz="1400" dirty="0" smtClean="0">
                          <a:latin typeface="+mn-lt"/>
                          <a:cs typeface="Arial" pitchFamily="34" charset="0"/>
                        </a:rPr>
                        <a:t>media personnel were trained through 4 media workshops, which is more than the proposed target. </a:t>
                      </a:r>
                    </a:p>
                    <a:p>
                      <a:pPr algn="just"/>
                      <a:endParaRPr lang="en-US" sz="1400" dirty="0" smtClean="0">
                        <a:latin typeface="+mn-lt"/>
                        <a:cs typeface="Arial" pitchFamily="34" charset="0"/>
                      </a:endParaRPr>
                    </a:p>
                  </a:txBody>
                  <a:tcPr anchor="ctr"/>
                </a:tc>
              </a:tr>
              <a:tr h="1645920">
                <a:tc>
                  <a:txBody>
                    <a:bodyPr/>
                    <a:lstStyle/>
                    <a:p>
                      <a:pPr marL="0" indent="0" algn="ctr">
                        <a:buFont typeface="+mj-lt"/>
                        <a:buNone/>
                      </a:pPr>
                      <a:r>
                        <a:rPr lang="en-US" sz="1400" dirty="0" smtClean="0">
                          <a:latin typeface="+mn-lt"/>
                          <a:cs typeface="Arial" pitchFamily="34" charset="0"/>
                        </a:rPr>
                        <a:t>2</a:t>
                      </a:r>
                      <a:r>
                        <a:rPr lang="en-US" sz="1400" baseline="0" dirty="0" smtClean="0">
                          <a:latin typeface="+mn-lt"/>
                          <a:cs typeface="Arial" pitchFamily="34" charset="0"/>
                        </a:rPr>
                        <a:t>. </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Training</a:t>
                      </a:r>
                      <a:r>
                        <a:rPr lang="en-US" sz="1400" baseline="0" dirty="0" smtClean="0">
                          <a:latin typeface="+mn-lt"/>
                          <a:cs typeface="Arial" pitchFamily="34" charset="0"/>
                        </a:rPr>
                        <a:t> </a:t>
                      </a:r>
                      <a:r>
                        <a:rPr lang="en-US" sz="1400" dirty="0" smtClean="0">
                          <a:latin typeface="+mn-lt"/>
                          <a:cs typeface="Arial" pitchFamily="34" charset="0"/>
                        </a:rPr>
                        <a:t>Modules</a:t>
                      </a:r>
                      <a:r>
                        <a:rPr lang="en-US" sz="1400" baseline="0" dirty="0" smtClean="0">
                          <a:latin typeface="+mn-lt"/>
                          <a:cs typeface="Arial" pitchFamily="34" charset="0"/>
                        </a:rPr>
                        <a:t> </a:t>
                      </a:r>
                      <a:endParaRPr lang="en-US" sz="1400" dirty="0">
                        <a:latin typeface="+mn-lt"/>
                        <a:cs typeface="Arial" pitchFamily="34" charset="0"/>
                      </a:endParaRPr>
                    </a:p>
                  </a:txBody>
                  <a:tcPr anchor="ctr"/>
                </a:tc>
                <a:tc>
                  <a:txBody>
                    <a:bodyPr/>
                    <a:lstStyle/>
                    <a:p>
                      <a:pPr marL="400050" indent="-400050" algn="ctr">
                        <a:buFont typeface="+mj-lt"/>
                        <a:buAutoNum type="romanUcPeriod"/>
                      </a:pPr>
                      <a:r>
                        <a:rPr lang="en-US" sz="1400" dirty="0" smtClean="0">
                          <a:latin typeface="+mn-lt"/>
                          <a:cs typeface="Arial" pitchFamily="34" charset="0"/>
                        </a:rPr>
                        <a:t>Reporting Climate   Change and Sustainable Development</a:t>
                      </a:r>
                    </a:p>
                    <a:p>
                      <a:pPr marL="400050" indent="-400050" algn="ctr">
                        <a:buFont typeface="+mj-lt"/>
                        <a:buAutoNum type="romanUcPeriod"/>
                      </a:pPr>
                      <a:endParaRPr lang="en-US" sz="1400" dirty="0" smtClean="0">
                        <a:latin typeface="+mn-lt"/>
                        <a:cs typeface="Arial" pitchFamily="34" charset="0"/>
                      </a:endParaRPr>
                    </a:p>
                    <a:p>
                      <a:pPr marL="400050" indent="-400050" algn="ctr">
                        <a:buFont typeface="+mj-lt"/>
                        <a:buAutoNum type="romanUcPeriod"/>
                      </a:pPr>
                      <a:r>
                        <a:rPr lang="en-US" sz="1400" dirty="0" smtClean="0">
                          <a:latin typeface="+mn-lt"/>
                          <a:cs typeface="Arial" pitchFamily="34" charset="0"/>
                        </a:rPr>
                        <a:t>Trainer’s Guide</a:t>
                      </a:r>
                    </a:p>
                    <a:p>
                      <a:pPr algn="ct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Delivered </a:t>
                      </a:r>
                      <a:endParaRPr lang="en-US" sz="1400" dirty="0">
                        <a:latin typeface="+mn-lt"/>
                        <a:cs typeface="Arial" pitchFamily="34" charset="0"/>
                      </a:endParaRPr>
                    </a:p>
                  </a:txBody>
                  <a:tcPr anchor="ctr"/>
                </a:tc>
              </a:tr>
              <a:tr h="1478280">
                <a:tc>
                  <a:txBody>
                    <a:bodyPr/>
                    <a:lstStyle/>
                    <a:p>
                      <a:pPr marL="0" indent="0">
                        <a:buFont typeface="+mj-lt"/>
                        <a:buNone/>
                      </a:pPr>
                      <a:r>
                        <a:rPr lang="en-US" sz="1400" baseline="0" dirty="0" smtClean="0">
                          <a:latin typeface="+mn-lt"/>
                          <a:cs typeface="Arial" pitchFamily="34" charset="0"/>
                        </a:rPr>
                        <a:t>   3. </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Workshop</a:t>
                      </a:r>
                      <a:r>
                        <a:rPr lang="en-US" sz="1400" baseline="0" dirty="0" smtClean="0">
                          <a:latin typeface="+mn-lt"/>
                          <a:cs typeface="Arial" pitchFamily="34" charset="0"/>
                        </a:rPr>
                        <a:t> Reports </a:t>
                      </a:r>
                      <a:endParaRPr lang="en-US" sz="1400" dirty="0">
                        <a:latin typeface="+mn-lt"/>
                        <a:cs typeface="Arial" pitchFamily="34" charset="0"/>
                      </a:endParaRPr>
                    </a:p>
                  </a:txBody>
                  <a:tcPr anchor="ctr"/>
                </a:tc>
                <a:tc>
                  <a:txBody>
                    <a:bodyPr/>
                    <a:lstStyle/>
                    <a:p>
                      <a:pPr marL="0" indent="0" algn="just">
                        <a:buFont typeface="+mj-lt"/>
                        <a:buNone/>
                      </a:pPr>
                      <a:r>
                        <a:rPr lang="en-US" sz="1400" dirty="0" smtClean="0">
                          <a:latin typeface="+mn-lt"/>
                          <a:cs typeface="Arial" pitchFamily="34" charset="0"/>
                        </a:rPr>
                        <a:t>2</a:t>
                      </a:r>
                      <a:r>
                        <a:rPr lang="en-US" sz="1400" baseline="0" dirty="0" smtClean="0">
                          <a:latin typeface="+mn-lt"/>
                          <a:cs typeface="Arial" pitchFamily="34" charset="0"/>
                        </a:rPr>
                        <a:t> reports per workshop-</a:t>
                      </a:r>
                      <a:r>
                        <a:rPr lang="en-US" sz="1400" b="1" baseline="0" dirty="0" smtClean="0">
                          <a:latin typeface="+mn-lt"/>
                          <a:cs typeface="Arial" pitchFamily="34" charset="0"/>
                        </a:rPr>
                        <a:t>P</a:t>
                      </a:r>
                      <a:r>
                        <a:rPr lang="en-US" sz="1400" b="1" dirty="0" smtClean="0">
                          <a:latin typeface="+mn-lt"/>
                          <a:cs typeface="Arial" pitchFamily="34" charset="0"/>
                        </a:rPr>
                        <a:t>roceedings</a:t>
                      </a:r>
                      <a:r>
                        <a:rPr lang="en-US" sz="1400" baseline="0" dirty="0" smtClean="0">
                          <a:latin typeface="+mn-lt"/>
                          <a:cs typeface="Arial" pitchFamily="34" charset="0"/>
                        </a:rPr>
                        <a:t> : </a:t>
                      </a:r>
                      <a:r>
                        <a:rPr lang="en-US" sz="1400" dirty="0" smtClean="0">
                          <a:latin typeface="+mn-lt"/>
                          <a:cs typeface="Arial" pitchFamily="34" charset="0"/>
                        </a:rPr>
                        <a:t>documented the workshops as they ran </a:t>
                      </a:r>
                      <a:r>
                        <a:rPr lang="en-US" sz="1400" b="1" dirty="0" smtClean="0">
                          <a:latin typeface="+mn-lt"/>
                          <a:cs typeface="Arial" pitchFamily="34" charset="0"/>
                        </a:rPr>
                        <a:t>Journalists</a:t>
                      </a:r>
                      <a:r>
                        <a:rPr lang="en-US" sz="1400" baseline="0" dirty="0" smtClean="0">
                          <a:latin typeface="+mn-lt"/>
                          <a:cs typeface="Arial" pitchFamily="34" charset="0"/>
                        </a:rPr>
                        <a:t> : </a:t>
                      </a:r>
                      <a:r>
                        <a:rPr lang="en-US" sz="1400" dirty="0" smtClean="0">
                          <a:latin typeface="+mn-lt"/>
                          <a:cs typeface="Arial" pitchFamily="34" charset="0"/>
                        </a:rPr>
                        <a:t>zest of the deliberations made and discussions held. </a:t>
                      </a:r>
                      <a:endParaRPr lang="en-US" sz="1400" dirty="0">
                        <a:latin typeface="+mn-lt"/>
                        <a:cs typeface="Arial" pitchFamily="34" charset="0"/>
                      </a:endParaRPr>
                    </a:p>
                  </a:txBody>
                  <a:tcPr anchor="ctr"/>
                </a:tc>
                <a:tc>
                  <a:txBody>
                    <a:bodyPr/>
                    <a:lstStyle/>
                    <a:p>
                      <a:pPr algn="just"/>
                      <a:r>
                        <a:rPr lang="en-US" sz="1400" dirty="0" smtClean="0">
                          <a:latin typeface="+mn-lt"/>
                          <a:cs typeface="Arial" pitchFamily="34" charset="0"/>
                        </a:rPr>
                        <a:t>8 workshop reports have been prepared and submitted </a:t>
                      </a:r>
                      <a:endParaRPr lang="en-US" sz="1400" dirty="0">
                        <a:latin typeface="+mn-lt"/>
                        <a:cs typeface="Arial" pitchFamily="34" charset="0"/>
                      </a:endParaRPr>
                    </a:p>
                  </a:txBody>
                  <a:tcPr anchor="ctr"/>
                </a:tc>
              </a:tr>
            </a:tbl>
          </a:graphicData>
        </a:graphic>
      </p:graphicFrame>
    </p:spTree>
    <p:extLst>
      <p:ext uri="{BB962C8B-B14F-4D97-AF65-F5344CB8AC3E}">
        <p14:creationId xmlns:p14="http://schemas.microsoft.com/office/powerpoint/2010/main" xmlns="" val="278851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3">
                    <a:lumMod val="50000"/>
                  </a:schemeClr>
                </a:solidFill>
              </a:rPr>
              <a:t>Commitments </a:t>
            </a:r>
            <a:r>
              <a:rPr lang="en-US" sz="3200" b="1" dirty="0">
                <a:solidFill>
                  <a:schemeClr val="accent3">
                    <a:lumMod val="50000"/>
                  </a:schemeClr>
                </a:solidFill>
              </a:rPr>
              <a:t>&amp; Achievements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4194788"/>
              </p:ext>
            </p:extLst>
          </p:nvPr>
        </p:nvGraphicFramePr>
        <p:xfrm>
          <a:off x="381000" y="1752600"/>
          <a:ext cx="8229600" cy="4058920"/>
        </p:xfrm>
        <a:graphic>
          <a:graphicData uri="http://schemas.openxmlformats.org/drawingml/2006/table">
            <a:tbl>
              <a:tblPr firstRow="1" bandRow="1">
                <a:tableStyleId>{5C22544A-7EE6-4342-B048-85BDC9FD1C3A}</a:tableStyleId>
              </a:tblPr>
              <a:tblGrid>
                <a:gridCol w="838200"/>
                <a:gridCol w="2514600"/>
                <a:gridCol w="2514600"/>
                <a:gridCol w="2362200"/>
              </a:tblGrid>
              <a:tr h="370840">
                <a:tc>
                  <a:txBody>
                    <a:bodyPr/>
                    <a:lstStyle/>
                    <a:p>
                      <a:pPr algn="ctr"/>
                      <a:r>
                        <a:rPr lang="en-US" sz="1600" dirty="0" err="1" smtClean="0">
                          <a:latin typeface="Times New Roman" pitchFamily="18" charset="0"/>
                          <a:cs typeface="Times New Roman" pitchFamily="18" charset="0"/>
                        </a:rPr>
                        <a:t>S.No</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Commitment</a:t>
                      </a:r>
                      <a:r>
                        <a:rPr lang="en-US" sz="1600" baseline="0" dirty="0" smtClean="0">
                          <a:latin typeface="Times New Roman" pitchFamily="18" charset="0"/>
                          <a:cs typeface="Times New Roman" pitchFamily="18" charset="0"/>
                        </a:rPr>
                        <a:t>s </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Proposed </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Achievements</a:t>
                      </a:r>
                      <a:r>
                        <a:rPr lang="en-US" sz="1600" baseline="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txBody>
                  <a:tcPr anchor="ctr"/>
                </a:tc>
              </a:tr>
              <a:tr h="370840">
                <a:tc>
                  <a:txBody>
                    <a:bodyPr/>
                    <a:lstStyle/>
                    <a:p>
                      <a:pPr algn="ctr"/>
                      <a:r>
                        <a:rPr lang="en-US" sz="1600" dirty="0" smtClean="0">
                          <a:latin typeface="Times New Roman" pitchFamily="18" charset="0"/>
                          <a:cs typeface="Times New Roman" pitchFamily="18" charset="0"/>
                        </a:rPr>
                        <a:t>    4. </a:t>
                      </a: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Press &amp; Electronic reporting/case studies</a:t>
                      </a:r>
                    </a:p>
                    <a:p>
                      <a:pPr algn="ctr"/>
                      <a:endParaRPr lang="en-US" sz="1600" dirty="0">
                        <a:latin typeface="Times New Roman" pitchFamily="18" charset="0"/>
                        <a:cs typeface="Times New Roman" pitchFamily="18" charset="0"/>
                      </a:endParaRPr>
                    </a:p>
                  </a:txBody>
                  <a:tcPr anchor="ctr"/>
                </a:tc>
                <a:tc>
                  <a:txBody>
                    <a:bodyPr/>
                    <a:lstStyle/>
                    <a:p>
                      <a:pPr algn="ctr"/>
                      <a:r>
                        <a:rPr lang="en-US" sz="1600" dirty="0" smtClean="0">
                          <a:latin typeface="Times New Roman" pitchFamily="18" charset="0"/>
                          <a:cs typeface="Times New Roman" pitchFamily="18" charset="0"/>
                        </a:rPr>
                        <a:t>Press and Electronic</a:t>
                      </a:r>
                      <a:r>
                        <a:rPr lang="en-US" sz="1600" baseline="0" dirty="0" smtClean="0">
                          <a:latin typeface="Times New Roman" pitchFamily="18" charset="0"/>
                          <a:cs typeface="Times New Roman" pitchFamily="18" charset="0"/>
                        </a:rPr>
                        <a:t> reporting/case studies from the journalist participants. </a:t>
                      </a:r>
                      <a:endParaRPr lang="en-US" sz="1600" dirty="0">
                        <a:latin typeface="Times New Roman" pitchFamily="18" charset="0"/>
                        <a:cs typeface="Times New Roman" pitchFamily="18" charset="0"/>
                      </a:endParaRPr>
                    </a:p>
                  </a:txBody>
                  <a:tcPr anchor="ctr"/>
                </a:tc>
                <a:tc>
                  <a:txBody>
                    <a:bodyPr/>
                    <a:lstStyle/>
                    <a:p>
                      <a:pPr algn="just"/>
                      <a:r>
                        <a:rPr lang="en-US" sz="1600" dirty="0" smtClean="0">
                          <a:latin typeface="Times New Roman" pitchFamily="18" charset="0"/>
                          <a:cs typeface="Times New Roman" pitchFamily="18" charset="0"/>
                        </a:rPr>
                        <a:t>Till present more than 50 press</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&amp; electronic reporting/case</a:t>
                      </a:r>
                      <a:r>
                        <a:rPr lang="en-US" sz="1600" baseline="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studies appeared in the media. </a:t>
                      </a:r>
                    </a:p>
                    <a:p>
                      <a:pPr algn="just"/>
                      <a:endParaRPr lang="en-US" sz="1600" dirty="0">
                        <a:latin typeface="Times New Roman" pitchFamily="18" charset="0"/>
                        <a:cs typeface="Times New Roman" pitchFamily="18" charset="0"/>
                      </a:endParaRPr>
                    </a:p>
                  </a:txBody>
                  <a:tcPr anchor="ctr"/>
                </a:tc>
              </a:tr>
              <a:tr h="370840">
                <a:tc>
                  <a:txBody>
                    <a:bodyPr/>
                    <a:lstStyle/>
                    <a:p>
                      <a:pPr algn="ctr"/>
                      <a:r>
                        <a:rPr lang="en-US" sz="1600" dirty="0" smtClean="0">
                          <a:latin typeface="Times New Roman" pitchFamily="18" charset="0"/>
                          <a:cs typeface="Times New Roman" pitchFamily="18" charset="0"/>
                        </a:rPr>
                        <a:t>    5. </a:t>
                      </a:r>
                      <a:endParaRPr lang="en-US" sz="1600" dirty="0">
                        <a:latin typeface="Times New Roman" pitchFamily="18" charset="0"/>
                        <a:cs typeface="Times New Roman" pitchFamily="18" charset="0"/>
                      </a:endParaRPr>
                    </a:p>
                  </a:txBody>
                  <a:tcPr anchor="ctr"/>
                </a:tc>
                <a:tc>
                  <a:txBody>
                    <a:bodyPr/>
                    <a:lstStyle/>
                    <a:p>
                      <a:pPr algn="ctr"/>
                      <a:endParaRPr lang="en-US" sz="1600">
                        <a:latin typeface="Times New Roman" pitchFamily="18" charset="0"/>
                        <a:cs typeface="Times New Roman" pitchFamily="18" charset="0"/>
                      </a:endParaRPr>
                    </a:p>
                  </a:txBody>
                  <a:tcPr anchor="ctr"/>
                </a:tc>
                <a:tc>
                  <a:txBody>
                    <a:bodyPr/>
                    <a:lstStyle/>
                    <a:p>
                      <a:pPr algn="ctr"/>
                      <a:endParaRPr lang="en-US" sz="1600" dirty="0">
                        <a:latin typeface="Times New Roman" pitchFamily="18" charset="0"/>
                        <a:cs typeface="Times New Roman" pitchFamily="18" charset="0"/>
                      </a:endParaRPr>
                    </a:p>
                  </a:txBody>
                  <a:tcPr anchor="ctr"/>
                </a:tc>
                <a:tc>
                  <a:txBody>
                    <a:bodyPr/>
                    <a:lstStyle/>
                    <a:p>
                      <a:pPr algn="just"/>
                      <a:r>
                        <a:rPr lang="en-US" sz="1600" dirty="0" smtClean="0">
                          <a:latin typeface="Times New Roman" pitchFamily="18" charset="0"/>
                          <a:cs typeface="Times New Roman" pitchFamily="18" charset="0"/>
                        </a:rPr>
                        <a:t>Increase in the amount of media coverage given to climate change issues. </a:t>
                      </a:r>
                    </a:p>
                    <a:p>
                      <a:pPr algn="just"/>
                      <a:endParaRPr lang="en-US" sz="1600" dirty="0">
                        <a:latin typeface="Times New Roman" pitchFamily="18" charset="0"/>
                        <a:cs typeface="Times New Roman" pitchFamily="18" charset="0"/>
                      </a:endParaRPr>
                    </a:p>
                  </a:txBody>
                  <a:tcPr anchor="ctr"/>
                </a:tc>
              </a:tr>
              <a:tr h="370840">
                <a:tc>
                  <a:txBody>
                    <a:bodyPr/>
                    <a:lstStyle/>
                    <a:p>
                      <a:pPr algn="ctr"/>
                      <a:r>
                        <a:rPr lang="en-US" sz="1600" dirty="0" smtClean="0">
                          <a:latin typeface="Times New Roman" pitchFamily="18" charset="0"/>
                          <a:cs typeface="Times New Roman" pitchFamily="18" charset="0"/>
                        </a:rPr>
                        <a:t>     6. </a:t>
                      </a:r>
                      <a:endParaRPr lang="en-US" sz="1600" dirty="0">
                        <a:latin typeface="Times New Roman" pitchFamily="18" charset="0"/>
                        <a:cs typeface="Times New Roman" pitchFamily="18" charset="0"/>
                      </a:endParaRPr>
                    </a:p>
                  </a:txBody>
                  <a:tcPr anchor="ctr"/>
                </a:tc>
                <a:tc>
                  <a:txBody>
                    <a:bodyPr/>
                    <a:lstStyle/>
                    <a:p>
                      <a:pPr algn="ctr"/>
                      <a:endParaRPr lang="en-US" sz="1600">
                        <a:latin typeface="Times New Roman" pitchFamily="18" charset="0"/>
                        <a:cs typeface="Times New Roman" pitchFamily="18" charset="0"/>
                      </a:endParaRPr>
                    </a:p>
                  </a:txBody>
                  <a:tcPr anchor="ctr"/>
                </a:tc>
                <a:tc>
                  <a:txBody>
                    <a:bodyPr/>
                    <a:lstStyle/>
                    <a:p>
                      <a:pPr algn="ctr"/>
                      <a:endParaRPr lang="en-US" sz="1600" dirty="0">
                        <a:latin typeface="Times New Roman" pitchFamily="18" charset="0"/>
                        <a:cs typeface="Times New Roman" pitchFamily="18" charset="0"/>
                      </a:endParaRPr>
                    </a:p>
                  </a:txBody>
                  <a:tcPr anchor="ctr"/>
                </a:tc>
                <a:tc>
                  <a:txBody>
                    <a:bodyPr/>
                    <a:lstStyle/>
                    <a:p>
                      <a:pPr algn="just"/>
                      <a:r>
                        <a:rPr lang="en-US" sz="1600" dirty="0" smtClean="0">
                          <a:latin typeface="Times New Roman" pitchFamily="18" charset="0"/>
                          <a:cs typeface="Times New Roman" pitchFamily="18" charset="0"/>
                        </a:rPr>
                        <a:t>Compiled a database of journalists trained and stories they have published so far.</a:t>
                      </a:r>
                    </a:p>
                    <a:p>
                      <a:pPr algn="just"/>
                      <a:endParaRPr lang="en-US" sz="1600" dirty="0">
                        <a:latin typeface="Times New Roman" pitchFamily="18" charset="0"/>
                        <a:cs typeface="Times New Roman" pitchFamily="18" charset="0"/>
                      </a:endParaRPr>
                    </a:p>
                  </a:txBody>
                  <a:tcPr anchor="ctr"/>
                </a:tc>
              </a:tr>
            </a:tbl>
          </a:graphicData>
        </a:graphic>
      </p:graphicFrame>
    </p:spTree>
    <p:extLst>
      <p:ext uri="{BB962C8B-B14F-4D97-AF65-F5344CB8AC3E}">
        <p14:creationId xmlns:p14="http://schemas.microsoft.com/office/powerpoint/2010/main" xmlns="" val="3623499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000" b="1" dirty="0">
                <a:solidFill>
                  <a:schemeClr val="accent3">
                    <a:lumMod val="50000"/>
                  </a:schemeClr>
                </a:solidFill>
              </a:rPr>
              <a:t>Mandate 2: Supporting Science Express Climate Action Special and Multimedia Mobile Exhibition in the Indian Himalayan Region </a:t>
            </a:r>
          </a:p>
        </p:txBody>
      </p:sp>
      <p:pic>
        <p:nvPicPr>
          <p:cNvPr id="4098" name="Picture 2" descr="F:\CEE Himalaya\SECAS Activites\img2.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371600"/>
            <a:ext cx="42672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4099" name="Picture 3" descr="F:\CEE Himalaya\SECAS Activites\img4.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626" y="3962400"/>
            <a:ext cx="4260574"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4100" name="Picture 4" descr="F:\CEE Himalaya\SECAS Activites\SECAS_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343400" y="1371600"/>
            <a:ext cx="4800600"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4101" name="Picture 5" descr="F:\CEE Himalaya\SECAS Activites\SECAS_10.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343400" y="3962400"/>
            <a:ext cx="4800600" cy="2895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2385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126318631"/>
              </p:ext>
            </p:extLst>
          </p:nvPr>
        </p:nvGraphicFramePr>
        <p:xfrm>
          <a:off x="13855" y="533398"/>
          <a:ext cx="9144000" cy="6324602"/>
        </p:xfrm>
        <a:graphic>
          <a:graphicData uri="http://schemas.openxmlformats.org/drawingml/2006/table">
            <a:tbl>
              <a:tblPr firstRow="1" firstCol="1" bandRow="1">
                <a:tableStyleId>{5C22544A-7EE6-4342-B048-85BDC9FD1C3A}</a:tableStyleId>
              </a:tblPr>
              <a:tblGrid>
                <a:gridCol w="1535110"/>
                <a:gridCol w="1589090"/>
                <a:gridCol w="1798583"/>
                <a:gridCol w="1428040"/>
                <a:gridCol w="2793177"/>
              </a:tblGrid>
              <a:tr h="712228">
                <a:tc rowSpan="2">
                  <a:txBody>
                    <a:bodyPr/>
                    <a:lstStyle/>
                    <a:p>
                      <a:pPr marL="0" marR="0" algn="ctr">
                        <a:lnSpc>
                          <a:spcPct val="115000"/>
                        </a:lnSpc>
                        <a:spcBef>
                          <a:spcPts val="0"/>
                        </a:spcBef>
                        <a:spcAft>
                          <a:spcPts val="0"/>
                        </a:spcAft>
                      </a:pPr>
                      <a:r>
                        <a:rPr lang="en-US" sz="1100" dirty="0">
                          <a:effectLst/>
                        </a:rPr>
                        <a:t>Location</a:t>
                      </a:r>
                      <a:endParaRPr lang="en-US" sz="1100" dirty="0">
                        <a:effectLst/>
                        <a:latin typeface="Calibri"/>
                        <a:ea typeface="Calibri"/>
                        <a:cs typeface="Mangal"/>
                      </a:endParaRPr>
                    </a:p>
                  </a:txBody>
                  <a:tcPr marL="41283" marR="41283" marT="0" marB="0" anchor="ctr"/>
                </a:tc>
                <a:tc gridSpan="3">
                  <a:txBody>
                    <a:bodyPr/>
                    <a:lstStyle/>
                    <a:p>
                      <a:pPr marL="0" marR="0" algn="ctr">
                        <a:lnSpc>
                          <a:spcPct val="115000"/>
                        </a:lnSpc>
                        <a:spcBef>
                          <a:spcPts val="0"/>
                        </a:spcBef>
                        <a:spcAft>
                          <a:spcPts val="0"/>
                        </a:spcAft>
                      </a:pPr>
                      <a:r>
                        <a:rPr lang="en-US" sz="1100">
                          <a:effectLst/>
                        </a:rPr>
                        <a:t>Activities</a:t>
                      </a:r>
                      <a:endParaRPr lang="en-US" sz="1100">
                        <a:effectLst/>
                        <a:latin typeface="Calibri"/>
                        <a:ea typeface="Calibri"/>
                        <a:cs typeface="Mangal"/>
                      </a:endParaRPr>
                    </a:p>
                  </a:txBody>
                  <a:tcPr marL="41283" marR="41283"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rPr>
                        <a:t>Activities conducted</a:t>
                      </a:r>
                      <a:endParaRPr lang="en-US" sz="1100">
                        <a:effectLst/>
                        <a:latin typeface="Calibri"/>
                        <a:ea typeface="Calibri"/>
                        <a:cs typeface="Mangal"/>
                      </a:endParaRPr>
                    </a:p>
                  </a:txBody>
                  <a:tcPr marL="41283" marR="41283" marT="0" marB="0" anchor="ctr"/>
                </a:tc>
              </a:tr>
              <a:tr h="206159">
                <a:tc vMerge="1">
                  <a:txBody>
                    <a:bodyPr/>
                    <a:lstStyle/>
                    <a:p>
                      <a:endParaRPr lang="en-US"/>
                    </a:p>
                  </a:txBody>
                  <a:tcPr/>
                </a:tc>
                <a:tc>
                  <a:txBody>
                    <a:bodyPr/>
                    <a:lstStyle/>
                    <a:p>
                      <a:pPr marL="0" marR="0" algn="ctr">
                        <a:lnSpc>
                          <a:spcPct val="115000"/>
                        </a:lnSpc>
                        <a:spcBef>
                          <a:spcPts val="0"/>
                        </a:spcBef>
                        <a:spcAft>
                          <a:spcPts val="0"/>
                        </a:spcAft>
                      </a:pPr>
                      <a:r>
                        <a:rPr lang="en-US" sz="1100">
                          <a:effectLst/>
                        </a:rPr>
                        <a:t>Pre-train</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Platform</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Post-train</a:t>
                      </a:r>
                      <a:endParaRPr lang="en-US" sz="1100">
                        <a:effectLst/>
                        <a:latin typeface="Calibri"/>
                        <a:ea typeface="Calibri"/>
                        <a:cs typeface="Mangal"/>
                      </a:endParaRPr>
                    </a:p>
                  </a:txBody>
                  <a:tcPr marL="41283" marR="41283" marT="0" marB="0" anchor="ctr"/>
                </a:tc>
                <a:tc rowSpan="8">
                  <a:txBody>
                    <a:bodyPr/>
                    <a:lstStyle/>
                    <a:p>
                      <a:pPr marL="0" marR="0" algn="ctr">
                        <a:lnSpc>
                          <a:spcPct val="115000"/>
                        </a:lnSpc>
                        <a:spcBef>
                          <a:spcPts val="0"/>
                        </a:spcBef>
                        <a:spcAft>
                          <a:spcPts val="0"/>
                        </a:spcAft>
                      </a:pPr>
                      <a:r>
                        <a:rPr lang="en-US" sz="1100">
                          <a:effectLst/>
                        </a:rPr>
                        <a:t>Quiz, Speech, Group Discussion, Mini Science Experiments, Activities on Basic Science and mathematics concepts</a:t>
                      </a:r>
                    </a:p>
                    <a:p>
                      <a:pPr marL="0" marR="0" algn="ctr">
                        <a:lnSpc>
                          <a:spcPct val="115000"/>
                        </a:lnSpc>
                        <a:spcBef>
                          <a:spcPts val="0"/>
                        </a:spcBef>
                        <a:spcAft>
                          <a:spcPts val="0"/>
                        </a:spcAft>
                      </a:pPr>
                      <a:r>
                        <a:rPr lang="en-US" sz="1100">
                          <a:effectLst/>
                        </a:rPr>
                        <a:t>Display of Standees on Climate Change related messages and discussion based on them, Showing of previous video on Biodiversity Special Train-2012.</a:t>
                      </a:r>
                    </a:p>
                    <a:p>
                      <a:pPr marL="0" marR="0" algn="ctr">
                        <a:lnSpc>
                          <a:spcPct val="115000"/>
                        </a:lnSpc>
                        <a:spcBef>
                          <a:spcPts val="0"/>
                        </a:spcBef>
                        <a:spcAft>
                          <a:spcPts val="0"/>
                        </a:spcAft>
                      </a:pPr>
                      <a:r>
                        <a:rPr lang="en-US" sz="1100">
                          <a:effectLst/>
                        </a:rPr>
                        <a:t>Drawing, Poster Making, Speech, Discussion, Idea Activity, theme based lectures, meeting, interaction with and address by our resource persons and subject experts, Discussion on water shed management and information about environmental activities, rope &amp; ladder game, Story Telling, Quiz, Speech, Group Discussion, Mini Science Experiments</a:t>
                      </a:r>
                      <a:endParaRPr lang="en-US" sz="1100">
                        <a:effectLst/>
                        <a:latin typeface="Calibri"/>
                        <a:ea typeface="Calibri"/>
                        <a:cs typeface="Mangal"/>
                      </a:endParaRPr>
                    </a:p>
                  </a:txBody>
                  <a:tcPr marL="41283" marR="41283" marT="0" marB="0" anchor="ctr"/>
                </a:tc>
              </a:tr>
              <a:tr h="330688">
                <a:tc>
                  <a:txBody>
                    <a:bodyPr/>
                    <a:lstStyle/>
                    <a:p>
                      <a:pPr marL="0" marR="0" algn="ctr">
                        <a:lnSpc>
                          <a:spcPct val="115000"/>
                        </a:lnSpc>
                        <a:spcBef>
                          <a:spcPts val="0"/>
                        </a:spcBef>
                        <a:spcAft>
                          <a:spcPts val="0"/>
                        </a:spcAft>
                      </a:pPr>
                      <a:r>
                        <a:rPr lang="en-US" sz="1100">
                          <a:effectLst/>
                        </a:rPr>
                        <a:t>Amb Andaura</a:t>
                      </a:r>
                      <a:endParaRPr lang="en-US" sz="1100">
                        <a:effectLst/>
                        <a:latin typeface="Calibri"/>
                        <a:ea typeface="Calibri"/>
                        <a:cs typeface="Mangal"/>
                      </a:endParaRPr>
                    </a:p>
                  </a:txBody>
                  <a:tcPr marL="41283" marR="41283" marT="0" marB="0" anchor="ctr"/>
                </a:tc>
                <a:tc rowSpan="2">
                  <a:txBody>
                    <a:bodyPr/>
                    <a:lstStyle/>
                    <a:p>
                      <a:pPr marL="0" marR="0" algn="ctr">
                        <a:lnSpc>
                          <a:spcPct val="115000"/>
                        </a:lnSpc>
                        <a:spcBef>
                          <a:spcPts val="0"/>
                        </a:spcBef>
                        <a:spcAft>
                          <a:spcPts val="0"/>
                        </a:spcAft>
                      </a:pPr>
                      <a:r>
                        <a:rPr lang="en-US" sz="1100">
                          <a:effectLst/>
                        </a:rPr>
                        <a:t>Could not be conducted due to Diwali Holidays in schools</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795</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 </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700104">
                <a:tc>
                  <a:txBody>
                    <a:bodyPr/>
                    <a:lstStyle/>
                    <a:p>
                      <a:pPr marL="0" marR="0" algn="ctr">
                        <a:lnSpc>
                          <a:spcPct val="115000"/>
                        </a:lnSpc>
                        <a:spcBef>
                          <a:spcPts val="0"/>
                        </a:spcBef>
                        <a:spcAft>
                          <a:spcPts val="0"/>
                        </a:spcAft>
                      </a:pPr>
                      <a:r>
                        <a:rPr lang="en-US" sz="1100" dirty="0" err="1">
                          <a:effectLst/>
                        </a:rPr>
                        <a:t>Churarau</a:t>
                      </a:r>
                      <a:r>
                        <a:rPr lang="en-US" sz="1100" dirty="0">
                          <a:effectLst/>
                        </a:rPr>
                        <a:t> </a:t>
                      </a:r>
                      <a:r>
                        <a:rPr lang="en-US" sz="1100" dirty="0" err="1">
                          <a:effectLst/>
                        </a:rPr>
                        <a:t>Takarla</a:t>
                      </a:r>
                      <a:endParaRPr lang="en-US" sz="1100" dirty="0">
                        <a:effectLst/>
                        <a:latin typeface="Calibri"/>
                        <a:ea typeface="Calibri"/>
                        <a:cs typeface="Mangal"/>
                      </a:endParaRPr>
                    </a:p>
                  </a:txBody>
                  <a:tcPr marL="41283" marR="41283" marT="0" marB="0" anchor="ctr"/>
                </a:tc>
                <a:tc vMerge="1">
                  <a:txBody>
                    <a:bodyPr/>
                    <a:lstStyle/>
                    <a:p>
                      <a:endParaRPr lang="en-US"/>
                    </a:p>
                  </a:txBody>
                  <a:tcPr/>
                </a:tc>
                <a:tc>
                  <a:txBody>
                    <a:bodyPr/>
                    <a:lstStyle/>
                    <a:p>
                      <a:pPr marL="0" marR="0" algn="ctr">
                        <a:lnSpc>
                          <a:spcPct val="115000"/>
                        </a:lnSpc>
                        <a:spcBef>
                          <a:spcPts val="0"/>
                        </a:spcBef>
                        <a:spcAft>
                          <a:spcPts val="0"/>
                        </a:spcAft>
                      </a:pPr>
                      <a:r>
                        <a:rPr lang="en-US" sz="1100">
                          <a:effectLst/>
                        </a:rPr>
                        <a:t>548</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206159">
                <a:tc>
                  <a:txBody>
                    <a:bodyPr/>
                    <a:lstStyle/>
                    <a:p>
                      <a:pPr marL="0" marR="0" algn="ctr">
                        <a:lnSpc>
                          <a:spcPct val="115000"/>
                        </a:lnSpc>
                        <a:spcBef>
                          <a:spcPts val="0"/>
                        </a:spcBef>
                        <a:spcAft>
                          <a:spcPts val="0"/>
                        </a:spcAft>
                      </a:pPr>
                      <a:r>
                        <a:rPr lang="en-US" sz="1100">
                          <a:effectLst/>
                        </a:rPr>
                        <a:t>Udhampur</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1320</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2580</a:t>
                      </a:r>
                      <a:endParaRPr lang="en-US" sz="1100" dirty="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496400">
                <a:tc>
                  <a:txBody>
                    <a:bodyPr/>
                    <a:lstStyle/>
                    <a:p>
                      <a:pPr marL="0" marR="0" algn="ctr">
                        <a:lnSpc>
                          <a:spcPct val="115000"/>
                        </a:lnSpc>
                        <a:spcBef>
                          <a:spcPts val="0"/>
                        </a:spcBef>
                        <a:spcAft>
                          <a:spcPts val="0"/>
                        </a:spcAft>
                      </a:pPr>
                      <a:r>
                        <a:rPr lang="en-US" sz="1100">
                          <a:effectLst/>
                        </a:rPr>
                        <a:t>Samba</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1293</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No proper platform at Samba Station.</a:t>
                      </a:r>
                      <a:endParaRPr lang="en-US" sz="1100" dirty="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206159">
                <a:tc>
                  <a:txBody>
                    <a:bodyPr/>
                    <a:lstStyle/>
                    <a:p>
                      <a:pPr marL="0" marR="0" algn="ctr">
                        <a:lnSpc>
                          <a:spcPct val="115000"/>
                        </a:lnSpc>
                        <a:spcBef>
                          <a:spcPts val="0"/>
                        </a:spcBef>
                        <a:spcAft>
                          <a:spcPts val="0"/>
                        </a:spcAft>
                      </a:pPr>
                      <a:r>
                        <a:rPr lang="en-US" sz="1100">
                          <a:effectLst/>
                        </a:rPr>
                        <a:t>Haridwar</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1857</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2424</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206159">
                <a:tc>
                  <a:txBody>
                    <a:bodyPr/>
                    <a:lstStyle/>
                    <a:p>
                      <a:pPr marL="0" marR="0" algn="ctr">
                        <a:lnSpc>
                          <a:spcPct val="115000"/>
                        </a:lnSpc>
                        <a:spcBef>
                          <a:spcPts val="0"/>
                        </a:spcBef>
                        <a:spcAft>
                          <a:spcPts val="0"/>
                        </a:spcAft>
                      </a:pPr>
                      <a:r>
                        <a:rPr lang="en-US" sz="1100">
                          <a:effectLst/>
                        </a:rPr>
                        <a:t>Lalkuan</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1277</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6270</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 </a:t>
                      </a:r>
                      <a:endParaRPr lang="en-US" sz="1100">
                        <a:effectLst/>
                        <a:latin typeface="Calibri"/>
                        <a:ea typeface="Calibri"/>
                        <a:cs typeface="Mangal"/>
                      </a:endParaRPr>
                    </a:p>
                  </a:txBody>
                  <a:tcPr marL="41283" marR="41283" marT="0" marB="0" anchor="ctr"/>
                </a:tc>
                <a:tc vMerge="1">
                  <a:txBody>
                    <a:bodyPr/>
                    <a:lstStyle/>
                    <a:p>
                      <a:endParaRPr lang="en-US"/>
                    </a:p>
                  </a:txBody>
                  <a:tcPr/>
                </a:tc>
              </a:tr>
              <a:tr h="744601">
                <a:tc>
                  <a:txBody>
                    <a:bodyPr/>
                    <a:lstStyle/>
                    <a:p>
                      <a:pPr marL="0" marR="0" algn="ctr">
                        <a:lnSpc>
                          <a:spcPct val="115000"/>
                        </a:lnSpc>
                        <a:spcBef>
                          <a:spcPts val="0"/>
                        </a:spcBef>
                        <a:spcAft>
                          <a:spcPts val="0"/>
                        </a:spcAft>
                      </a:pPr>
                      <a:r>
                        <a:rPr lang="en-US" sz="1100">
                          <a:effectLst/>
                        </a:rPr>
                        <a:t>New Jalpaiguri</a:t>
                      </a:r>
                    </a:p>
                    <a:p>
                      <a:pPr marL="0" marR="0" algn="ctr">
                        <a:lnSpc>
                          <a:spcPct val="115000"/>
                        </a:lnSpc>
                        <a:spcBef>
                          <a:spcPts val="0"/>
                        </a:spcBef>
                        <a:spcAft>
                          <a:spcPts val="0"/>
                        </a:spcAft>
                      </a:pPr>
                      <a:r>
                        <a:rPr lang="en-US" sz="1100">
                          <a:effectLst/>
                        </a:rPr>
                        <a:t> </a:t>
                      </a:r>
                    </a:p>
                    <a:p>
                      <a:pPr marL="0" marR="0" algn="ctr">
                        <a:lnSpc>
                          <a:spcPct val="115000"/>
                        </a:lnSpc>
                        <a:spcBef>
                          <a:spcPts val="0"/>
                        </a:spcBef>
                        <a:spcAft>
                          <a:spcPts val="0"/>
                        </a:spcAft>
                      </a:pPr>
                      <a:r>
                        <a:rPr lang="en-US" sz="1100">
                          <a:effectLst/>
                        </a:rPr>
                        <a:t> </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3417</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972</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 </a:t>
                      </a:r>
                      <a:r>
                        <a:rPr lang="en-US" sz="1100" dirty="0" smtClean="0">
                          <a:effectLst/>
                        </a:rPr>
                        <a:t>-</a:t>
                      </a:r>
                      <a:endParaRPr lang="en-US" sz="1100" dirty="0">
                        <a:effectLst/>
                        <a:latin typeface="Calibri"/>
                        <a:ea typeface="Calibri"/>
                        <a:cs typeface="Mangal"/>
                      </a:endParaRPr>
                    </a:p>
                  </a:txBody>
                  <a:tcPr marL="41283" marR="41283" marT="0" marB="0" anchor="ctr"/>
                </a:tc>
                <a:tc vMerge="1">
                  <a:txBody>
                    <a:bodyPr/>
                    <a:lstStyle/>
                    <a:p>
                      <a:endParaRPr lang="en-US"/>
                    </a:p>
                  </a:txBody>
                  <a:tcPr/>
                </a:tc>
              </a:tr>
              <a:tr h="1236951">
                <a:tc>
                  <a:txBody>
                    <a:bodyPr/>
                    <a:lstStyle/>
                    <a:p>
                      <a:pPr marL="0" marR="0" algn="ctr">
                        <a:lnSpc>
                          <a:spcPct val="115000"/>
                        </a:lnSpc>
                        <a:spcBef>
                          <a:spcPts val="0"/>
                        </a:spcBef>
                        <a:spcAft>
                          <a:spcPts val="0"/>
                        </a:spcAft>
                      </a:pPr>
                      <a:r>
                        <a:rPr lang="en-US" sz="1100">
                          <a:effectLst/>
                        </a:rPr>
                        <a:t>Students’ Science Congress, Rampur, Himachal Pradesh</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3440</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Equinox Line, Earth Rotation and Revolution,</a:t>
                      </a:r>
                    </a:p>
                    <a:p>
                      <a:pPr marL="0" marR="0" algn="ctr">
                        <a:lnSpc>
                          <a:spcPct val="115000"/>
                        </a:lnSpc>
                        <a:spcBef>
                          <a:spcPts val="0"/>
                        </a:spcBef>
                        <a:spcAft>
                          <a:spcPts val="0"/>
                        </a:spcAft>
                      </a:pPr>
                      <a:r>
                        <a:rPr lang="en-US" sz="1100" dirty="0">
                          <a:effectLst/>
                        </a:rPr>
                        <a:t>Earth’s Axis &amp; Tilt, Seasons change, Climate change and its Impact on Earth, Information on Science Laws like- Bernoulli’s Law, Centre of Mass, Centre of Gravity etc., Display of Standees and Discussion on them.</a:t>
                      </a:r>
                      <a:endParaRPr lang="en-US" sz="1100" dirty="0">
                        <a:effectLst/>
                        <a:latin typeface="Calibri"/>
                        <a:ea typeface="Calibri"/>
                        <a:cs typeface="Mangal"/>
                      </a:endParaRPr>
                    </a:p>
                  </a:txBody>
                  <a:tcPr marL="41283" marR="41283" marT="0" marB="0" anchor="ctr"/>
                </a:tc>
              </a:tr>
              <a:tr h="248201">
                <a:tc rowSpan="2">
                  <a:txBody>
                    <a:bodyPr/>
                    <a:lstStyle/>
                    <a:p>
                      <a:pPr marL="0" marR="0" algn="ctr">
                        <a:lnSpc>
                          <a:spcPct val="115000"/>
                        </a:lnSpc>
                        <a:spcBef>
                          <a:spcPts val="0"/>
                        </a:spcBef>
                        <a:spcAft>
                          <a:spcPts val="0"/>
                        </a:spcAft>
                      </a:pPr>
                      <a:r>
                        <a:rPr lang="en-US" sz="1100">
                          <a:effectLst/>
                        </a:rPr>
                        <a:t>Jammu</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dirty="0">
                          <a:effectLst/>
                        </a:rPr>
                        <a:t>Equipped educators on climate change</a:t>
                      </a:r>
                      <a:endParaRPr lang="en-US" sz="1100" dirty="0">
                        <a:effectLst/>
                        <a:latin typeface="Calibri"/>
                        <a:ea typeface="Calibri"/>
                        <a:cs typeface="Mangal"/>
                      </a:endParaRPr>
                    </a:p>
                  </a:txBody>
                  <a:tcPr marL="41283" marR="41283" marT="0" marB="0" anchor="ctr"/>
                </a:tc>
              </a:tr>
              <a:tr h="412317">
                <a:tc vMerge="1">
                  <a:txBody>
                    <a:bodyPr/>
                    <a:lstStyle/>
                    <a:p>
                      <a:endParaRPr lang="en-US"/>
                    </a:p>
                  </a:txBody>
                  <a:tcP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25</a:t>
                      </a:r>
                      <a:endParaRPr lang="en-US" sz="1100">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a:effectLst/>
                        </a:rPr>
                        <a:t>Orientation of media for climate change reporting</a:t>
                      </a:r>
                      <a:endParaRPr lang="en-US" sz="1100">
                        <a:effectLst/>
                        <a:latin typeface="Calibri"/>
                        <a:ea typeface="Calibri"/>
                        <a:cs typeface="Mangal"/>
                      </a:endParaRPr>
                    </a:p>
                  </a:txBody>
                  <a:tcPr marL="41283" marR="41283" marT="0" marB="0" anchor="ctr"/>
                </a:tc>
              </a:tr>
              <a:tr h="618476">
                <a:tc>
                  <a:txBody>
                    <a:bodyPr/>
                    <a:lstStyle/>
                    <a:p>
                      <a:pPr marL="0" marR="0" algn="ctr">
                        <a:lnSpc>
                          <a:spcPct val="115000"/>
                        </a:lnSpc>
                        <a:spcBef>
                          <a:spcPts val="0"/>
                        </a:spcBef>
                        <a:spcAft>
                          <a:spcPts val="0"/>
                        </a:spcAft>
                      </a:pPr>
                      <a:r>
                        <a:rPr lang="en-US" sz="1100" b="1" dirty="0">
                          <a:solidFill>
                            <a:srgbClr val="FF0000"/>
                          </a:solidFill>
                          <a:effectLst/>
                        </a:rPr>
                        <a:t>Total</a:t>
                      </a:r>
                      <a:endParaRPr lang="en-US" sz="1100" b="1" dirty="0">
                        <a:solidFill>
                          <a:srgbClr val="FF0000"/>
                        </a:solidFill>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b="1" dirty="0">
                          <a:solidFill>
                            <a:srgbClr val="FF0000"/>
                          </a:solidFill>
                          <a:effectLst/>
                        </a:rPr>
                        <a:t>9,164</a:t>
                      </a:r>
                      <a:endParaRPr lang="en-US" sz="1100" b="1" dirty="0">
                        <a:solidFill>
                          <a:srgbClr val="FF0000"/>
                        </a:solidFill>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b="1" dirty="0">
                          <a:solidFill>
                            <a:srgbClr val="FF0000"/>
                          </a:solidFill>
                          <a:effectLst/>
                        </a:rPr>
                        <a:t>13,589</a:t>
                      </a:r>
                      <a:endParaRPr lang="en-US" sz="1100" b="1" dirty="0">
                        <a:solidFill>
                          <a:srgbClr val="FF0000"/>
                        </a:solidFill>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b="1" dirty="0">
                          <a:solidFill>
                            <a:srgbClr val="FF0000"/>
                          </a:solidFill>
                          <a:effectLst/>
                        </a:rPr>
                        <a:t>3565</a:t>
                      </a:r>
                      <a:endParaRPr lang="en-US" sz="1100" b="1" dirty="0">
                        <a:solidFill>
                          <a:srgbClr val="FF0000"/>
                        </a:solidFill>
                        <a:effectLst/>
                        <a:latin typeface="Calibri"/>
                        <a:ea typeface="Calibri"/>
                        <a:cs typeface="Mangal"/>
                      </a:endParaRPr>
                    </a:p>
                  </a:txBody>
                  <a:tcPr marL="41283" marR="41283" marT="0" marB="0" anchor="ctr"/>
                </a:tc>
                <a:tc>
                  <a:txBody>
                    <a:bodyPr/>
                    <a:lstStyle/>
                    <a:p>
                      <a:pPr marL="0" marR="0" algn="ctr">
                        <a:lnSpc>
                          <a:spcPct val="115000"/>
                        </a:lnSpc>
                        <a:spcBef>
                          <a:spcPts val="0"/>
                        </a:spcBef>
                        <a:spcAft>
                          <a:spcPts val="0"/>
                        </a:spcAft>
                      </a:pPr>
                      <a:r>
                        <a:rPr lang="en-US" sz="1100" b="1" dirty="0">
                          <a:solidFill>
                            <a:srgbClr val="FF0000"/>
                          </a:solidFill>
                          <a:effectLst/>
                        </a:rPr>
                        <a:t>26,318 including students, teachers, Sadhus, street vendors, pilgrims ,farmers and general public</a:t>
                      </a:r>
                      <a:endParaRPr lang="en-US" sz="1100" b="1" dirty="0">
                        <a:solidFill>
                          <a:srgbClr val="FF0000"/>
                        </a:solidFill>
                        <a:effectLst/>
                        <a:latin typeface="Calibri"/>
                        <a:ea typeface="Calibri"/>
                        <a:cs typeface="Mangal"/>
                      </a:endParaRPr>
                    </a:p>
                  </a:txBody>
                  <a:tcPr marL="41283" marR="41283" marT="0" marB="0" anchor="ctr"/>
                </a:tc>
              </a:tr>
            </a:tbl>
          </a:graphicData>
        </a:graphic>
      </p:graphicFrame>
      <p:sp>
        <p:nvSpPr>
          <p:cNvPr id="3" name="TextBox 2"/>
          <p:cNvSpPr txBox="1"/>
          <p:nvPr/>
        </p:nvSpPr>
        <p:spPr>
          <a:xfrm>
            <a:off x="2486891" y="43934"/>
            <a:ext cx="3505200" cy="461665"/>
          </a:xfrm>
          <a:prstGeom prst="rect">
            <a:avLst/>
          </a:prstGeom>
          <a:noFill/>
        </p:spPr>
        <p:txBody>
          <a:bodyPr wrap="square" rtlCol="0">
            <a:spAutoFit/>
          </a:bodyPr>
          <a:lstStyle/>
          <a:p>
            <a:pPr algn="r"/>
            <a:r>
              <a:rPr lang="en-US" sz="2400" b="1" dirty="0" smtClean="0">
                <a:solidFill>
                  <a:schemeClr val="accent3">
                    <a:lumMod val="50000"/>
                  </a:schemeClr>
                </a:solidFill>
              </a:rPr>
              <a:t>Reach out Summary </a:t>
            </a:r>
            <a:endParaRPr lang="en-US" sz="2400" b="1" dirty="0">
              <a:solidFill>
                <a:schemeClr val="accent3">
                  <a:lumMod val="50000"/>
                </a:schemeClr>
              </a:solidFill>
            </a:endParaRPr>
          </a:p>
        </p:txBody>
      </p:sp>
    </p:spTree>
    <p:extLst>
      <p:ext uri="{BB962C8B-B14F-4D97-AF65-F5344CB8AC3E}">
        <p14:creationId xmlns:p14="http://schemas.microsoft.com/office/powerpoint/2010/main" xmlns="" val="305376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746"/>
            <a:ext cx="6858000" cy="1143000"/>
          </a:xfrm>
        </p:spPr>
        <p:txBody>
          <a:bodyPr>
            <a:normAutofit/>
          </a:bodyPr>
          <a:lstStyle/>
          <a:p>
            <a:r>
              <a:rPr lang="en-US" sz="3200" dirty="0" smtClean="0"/>
              <a:t>Methodology for Mandate 2 </a:t>
            </a:r>
            <a:endParaRPr lang="en-US" sz="3200" dirty="0"/>
          </a:p>
        </p:txBody>
      </p:sp>
      <p:pic>
        <p:nvPicPr>
          <p:cNvPr id="2050" name="Picture 2" descr="F:\CEE Himalaya\SECAS Activites\workshop\20151119_12233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914399"/>
            <a:ext cx="3733800" cy="2446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2" name="Picture 4" descr="F:\CEE Himalaya\SECAS Activites\workshop\20151120_102907.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810000" y="935181"/>
            <a:ext cx="2971800" cy="24256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3" name="Picture 5" descr="I:\LOGO\standees final 1 TO 10  final_Page_02.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928992" y="37547"/>
            <a:ext cx="2215008" cy="3400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4" name="Picture 6" descr="F:\CEE Himalaya\SECAS Activites\workshop\sceince kit 1.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0" y="3962400"/>
            <a:ext cx="2492665"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F:\CEE Himalaya\SECAS Activites\workshop\Science kit 2.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492665" y="3975261"/>
            <a:ext cx="2052192" cy="2336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7" name="Picture 9"/>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648200" y="3962400"/>
            <a:ext cx="2280792"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152400" y="3493470"/>
            <a:ext cx="3025444" cy="307777"/>
          </a:xfrm>
          <a:prstGeom prst="rect">
            <a:avLst/>
          </a:prstGeom>
          <a:noFill/>
        </p:spPr>
        <p:txBody>
          <a:bodyPr wrap="none" rtlCol="0">
            <a:spAutoFit/>
          </a:bodyPr>
          <a:lstStyle/>
          <a:p>
            <a:r>
              <a:rPr lang="en-US" sz="1400" dirty="0" smtClean="0">
                <a:solidFill>
                  <a:srgbClr val="FF0000"/>
                </a:solidFill>
              </a:rPr>
              <a:t>Volunteers trained for SECAS Activities </a:t>
            </a:r>
            <a:endParaRPr lang="en-US" sz="1400" dirty="0">
              <a:solidFill>
                <a:srgbClr val="FF0000"/>
              </a:solidFill>
            </a:endParaRPr>
          </a:p>
        </p:txBody>
      </p:sp>
      <p:sp>
        <p:nvSpPr>
          <p:cNvPr id="4" name="TextBox 3"/>
          <p:cNvSpPr txBox="1"/>
          <p:nvPr/>
        </p:nvSpPr>
        <p:spPr>
          <a:xfrm>
            <a:off x="4164981" y="3480159"/>
            <a:ext cx="1805046" cy="307777"/>
          </a:xfrm>
          <a:prstGeom prst="rect">
            <a:avLst/>
          </a:prstGeom>
          <a:noFill/>
        </p:spPr>
        <p:txBody>
          <a:bodyPr wrap="none" rtlCol="0">
            <a:spAutoFit/>
          </a:bodyPr>
          <a:lstStyle/>
          <a:p>
            <a:r>
              <a:rPr lang="en-US" sz="1400" dirty="0" smtClean="0">
                <a:solidFill>
                  <a:srgbClr val="FF0000"/>
                </a:solidFill>
              </a:rPr>
              <a:t>Facilitators’ Workshop</a:t>
            </a:r>
            <a:endParaRPr lang="en-US" sz="1400" dirty="0">
              <a:solidFill>
                <a:srgbClr val="FF0000"/>
              </a:solidFill>
            </a:endParaRPr>
          </a:p>
        </p:txBody>
      </p:sp>
      <p:sp>
        <p:nvSpPr>
          <p:cNvPr id="5" name="TextBox 4"/>
          <p:cNvSpPr txBox="1"/>
          <p:nvPr/>
        </p:nvSpPr>
        <p:spPr>
          <a:xfrm>
            <a:off x="577844" y="6518231"/>
            <a:ext cx="3815788" cy="307777"/>
          </a:xfrm>
          <a:prstGeom prst="rect">
            <a:avLst/>
          </a:prstGeom>
          <a:noFill/>
        </p:spPr>
        <p:txBody>
          <a:bodyPr wrap="none" rtlCol="0">
            <a:spAutoFit/>
          </a:bodyPr>
          <a:lstStyle/>
          <a:p>
            <a:r>
              <a:rPr lang="en-US" sz="1400" dirty="0" smtClean="0">
                <a:solidFill>
                  <a:srgbClr val="FF0000"/>
                </a:solidFill>
              </a:rPr>
              <a:t>Material in Science kit provided to the volunteers </a:t>
            </a:r>
            <a:endParaRPr lang="en-US" sz="1400" dirty="0">
              <a:solidFill>
                <a:srgbClr val="FF0000"/>
              </a:solidFill>
            </a:endParaRPr>
          </a:p>
        </p:txBody>
      </p:sp>
      <p:sp>
        <p:nvSpPr>
          <p:cNvPr id="6" name="TextBox 5"/>
          <p:cNvSpPr txBox="1"/>
          <p:nvPr/>
        </p:nvSpPr>
        <p:spPr>
          <a:xfrm>
            <a:off x="4748923" y="6410509"/>
            <a:ext cx="2182457" cy="523220"/>
          </a:xfrm>
          <a:prstGeom prst="rect">
            <a:avLst/>
          </a:prstGeom>
          <a:noFill/>
        </p:spPr>
        <p:txBody>
          <a:bodyPr wrap="none" rtlCol="0">
            <a:spAutoFit/>
          </a:bodyPr>
          <a:lstStyle/>
          <a:p>
            <a:r>
              <a:rPr lang="en-US" sz="1400" dirty="0" smtClean="0">
                <a:solidFill>
                  <a:srgbClr val="FF0000"/>
                </a:solidFill>
              </a:rPr>
              <a:t>Ropes and ladder game for </a:t>
            </a:r>
          </a:p>
          <a:p>
            <a:r>
              <a:rPr lang="en-US" sz="1400" dirty="0" smtClean="0">
                <a:solidFill>
                  <a:srgbClr val="FF0000"/>
                </a:solidFill>
              </a:rPr>
              <a:t>handprint action  </a:t>
            </a:r>
            <a:endParaRPr lang="en-US" sz="1400" dirty="0">
              <a:solidFill>
                <a:srgbClr val="FF0000"/>
              </a:solidFill>
            </a:endParaRPr>
          </a:p>
        </p:txBody>
      </p:sp>
      <p:pic>
        <p:nvPicPr>
          <p:cNvPr id="2058" name="Picture 10" descr="I:\standees final 1 copy.jpg"/>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010400" y="3787935"/>
            <a:ext cx="2133599" cy="2884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7284802" y="3438052"/>
            <a:ext cx="1584793" cy="307777"/>
          </a:xfrm>
          <a:prstGeom prst="rect">
            <a:avLst/>
          </a:prstGeom>
          <a:noFill/>
        </p:spPr>
        <p:txBody>
          <a:bodyPr wrap="none" rtlCol="0">
            <a:spAutoFit/>
          </a:bodyPr>
          <a:lstStyle/>
          <a:p>
            <a:pPr algn="ctr"/>
            <a:r>
              <a:rPr lang="en-US" sz="1400" dirty="0" smtClean="0">
                <a:solidFill>
                  <a:srgbClr val="FF0000"/>
                </a:solidFill>
              </a:rPr>
              <a:t>Trilingual standees </a:t>
            </a:r>
            <a:endParaRPr lang="en-US" sz="1400" dirty="0">
              <a:solidFill>
                <a:srgbClr val="FF0000"/>
              </a:solidFill>
            </a:endParaRPr>
          </a:p>
        </p:txBody>
      </p:sp>
      <p:sp>
        <p:nvSpPr>
          <p:cNvPr id="8" name="TextBox 7"/>
          <p:cNvSpPr txBox="1"/>
          <p:nvPr/>
        </p:nvSpPr>
        <p:spPr>
          <a:xfrm>
            <a:off x="7210519" y="6631239"/>
            <a:ext cx="1543051" cy="307777"/>
          </a:xfrm>
          <a:prstGeom prst="rect">
            <a:avLst/>
          </a:prstGeom>
          <a:noFill/>
        </p:spPr>
        <p:txBody>
          <a:bodyPr wrap="none" rtlCol="0">
            <a:spAutoFit/>
          </a:bodyPr>
          <a:lstStyle/>
          <a:p>
            <a:r>
              <a:rPr lang="en-US" sz="1400" dirty="0" smtClean="0">
                <a:solidFill>
                  <a:srgbClr val="FF0000"/>
                </a:solidFill>
              </a:rPr>
              <a:t>Bilingual standees </a:t>
            </a:r>
            <a:endParaRPr lang="en-US" sz="1400" dirty="0">
              <a:solidFill>
                <a:srgbClr val="FF0000"/>
              </a:solidFill>
            </a:endParaRPr>
          </a:p>
        </p:txBody>
      </p:sp>
    </p:spTree>
    <p:extLst>
      <p:ext uri="{BB962C8B-B14F-4D97-AF65-F5344CB8AC3E}">
        <p14:creationId xmlns:p14="http://schemas.microsoft.com/office/powerpoint/2010/main" xmlns="" val="13474724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2987</TotalTime>
  <Words>1276</Words>
  <Application>Microsoft Office PowerPoint</Application>
  <PresentationFormat>On-screen Show (4:3)</PresentationFormat>
  <Paragraphs>240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Indian Himalayas Climate Adaptation Programme (IHCAP)  PHASE I</vt:lpstr>
      <vt:lpstr>Slide 2</vt:lpstr>
      <vt:lpstr>Mandate 1: Organizing four Capacity Building Workshops for Media on Climate Change and Development in the Indian Himalayan Region</vt:lpstr>
      <vt:lpstr>Methodology for Mandate 1 </vt:lpstr>
      <vt:lpstr>Commitments &amp; Achievements </vt:lpstr>
      <vt:lpstr>Commitments &amp; Achievements </vt:lpstr>
      <vt:lpstr>Mandate 2: Supporting Science Express Climate Action Special and Multimedia Mobile Exhibition in the Indian Himalayan Region </vt:lpstr>
      <vt:lpstr>Slide 8</vt:lpstr>
      <vt:lpstr>Methodology for Mandate 2 </vt:lpstr>
      <vt:lpstr>Slide 10</vt:lpstr>
      <vt:lpstr>Slide 11</vt:lpstr>
      <vt:lpstr>Slide 12</vt:lpstr>
      <vt:lpstr>Commitments under Mandate 2</vt:lpstr>
      <vt:lpstr>Achievements under Mandate 2 </vt:lpstr>
      <vt:lpstr>Achievements under Mandate 2 </vt:lpstr>
      <vt:lpstr>Sustainability Beyond Project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cee himalaya</cp:lastModifiedBy>
  <cp:revision>118</cp:revision>
  <dcterms:created xsi:type="dcterms:W3CDTF">2016-02-22T09:52:24Z</dcterms:created>
  <dcterms:modified xsi:type="dcterms:W3CDTF">2016-09-21T12:07:31Z</dcterms:modified>
</cp:coreProperties>
</file>