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drawings/drawing1.xml" ContentType="application/vnd.openxmlformats-officedocument.drawingml.chartshapes+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82"/>
  </p:notesMasterIdLst>
  <p:sldIdLst>
    <p:sldId id="395" r:id="rId2"/>
    <p:sldId id="282" r:id="rId3"/>
    <p:sldId id="387" r:id="rId4"/>
    <p:sldId id="388" r:id="rId5"/>
    <p:sldId id="389" r:id="rId6"/>
    <p:sldId id="285" r:id="rId7"/>
    <p:sldId id="323" r:id="rId8"/>
    <p:sldId id="394" r:id="rId9"/>
    <p:sldId id="315" r:id="rId10"/>
    <p:sldId id="316" r:id="rId11"/>
    <p:sldId id="317" r:id="rId12"/>
    <p:sldId id="318" r:id="rId13"/>
    <p:sldId id="319" r:id="rId14"/>
    <p:sldId id="320" r:id="rId15"/>
    <p:sldId id="321" r:id="rId16"/>
    <p:sldId id="322" r:id="rId17"/>
    <p:sldId id="261" r:id="rId18"/>
    <p:sldId id="273" r:id="rId19"/>
    <p:sldId id="259" r:id="rId20"/>
    <p:sldId id="260" r:id="rId21"/>
    <p:sldId id="283" r:id="rId22"/>
    <p:sldId id="265" r:id="rId23"/>
    <p:sldId id="268" r:id="rId24"/>
    <p:sldId id="267" r:id="rId25"/>
    <p:sldId id="280" r:id="rId26"/>
    <p:sldId id="294" r:id="rId27"/>
    <p:sldId id="391" r:id="rId28"/>
    <p:sldId id="390" r:id="rId29"/>
    <p:sldId id="327" r:id="rId30"/>
    <p:sldId id="392" r:id="rId31"/>
    <p:sldId id="393" r:id="rId32"/>
    <p:sldId id="330" r:id="rId33"/>
    <p:sldId id="331" r:id="rId34"/>
    <p:sldId id="333" r:id="rId35"/>
    <p:sldId id="334" r:id="rId36"/>
    <p:sldId id="335" r:id="rId37"/>
    <p:sldId id="337" r:id="rId38"/>
    <p:sldId id="338" r:id="rId39"/>
    <p:sldId id="339" r:id="rId40"/>
    <p:sldId id="340" r:id="rId41"/>
    <p:sldId id="341"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p14:section name="Default Section" id="{D0AF5895-679A-4276-ADB1-86E2CF93F5E3}">
          <p14:sldIdLst>
            <p14:sldId id="282"/>
            <p14:sldId id="261"/>
            <p14:sldId id="273"/>
            <p14:sldId id="259"/>
            <p14:sldId id="260"/>
            <p14:sldId id="283"/>
            <p14:sldId id="265"/>
            <p14:sldId id="284"/>
            <p14:sldId id="268"/>
            <p14:sldId id="267"/>
          </p14:sldIdLst>
        </p14:section>
        <p14:section name="Untitled Section" id="{7E6DA2B4-2090-412E-A22A-C656BA008117}">
          <p14:sldIdLst>
            <p14:sldId id="280"/>
          </p14:sldIdLst>
        </p14:section>
      </p14:sectionLst>
    </p:ex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070" autoAdjust="0"/>
    <p:restoredTop sz="94434" autoAdjust="0"/>
  </p:normalViewPr>
  <p:slideViewPr>
    <p:cSldViewPr snapToGrid="0">
      <p:cViewPr varScale="1">
        <p:scale>
          <a:sx n="136" d="100"/>
          <a:sy n="136" d="100"/>
        </p:scale>
        <p:origin x="-120" y="-224"/>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080" y="72"/>
      </p:cViewPr>
      <p:guideLst/>
    </p:cSldViewPr>
  </p:notes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kas\ownCloud\Eigene%20Dateien\Uni%20Vechta\RCE%20OM\ACE%20Wild%20Project\Meeting%20Germany%2009-2015\Transnational%20Meeting\4%20Kandidaten.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style val="2"/>
  <c:chart>
    <c:plotArea>
      <c:layout/>
      <c:lineChart>
        <c:grouping val="standard"/>
        <c:ser>
          <c:idx val="1"/>
          <c:order val="0"/>
          <c:tx>
            <c:strRef>
              <c:f>'[1]Lenja Bruening'!$D$4:$D$5</c:f>
              <c:strCache>
                <c:ptCount val="1"/>
                <c:pt idx="0">
                  <c:v>PEMS P</c:v>
                </c:pt>
              </c:strCache>
            </c:strRef>
          </c:tx>
          <c:marker>
            <c:symbol val="none"/>
          </c:marker>
          <c:cat>
            <c:multiLvlStrRef>
              <c:f>'[1]Lenja Bruening'!$A$6:$B$25</c:f>
              <c:multiLvlStrCache>
                <c:ptCount val="8"/>
                <c:lvl>
                  <c:pt idx="0">
                    <c:v>24.05.15</c:v>
                  </c:pt>
                  <c:pt idx="1">
                    <c:v>25.05.15</c:v>
                  </c:pt>
                  <c:pt idx="2">
                    <c:v>26.05.15</c:v>
                  </c:pt>
                  <c:pt idx="3">
                    <c:v>27.05.15</c:v>
                  </c:pt>
                  <c:pt idx="4">
                    <c:v>28.05.15</c:v>
                  </c:pt>
                  <c:pt idx="5">
                    <c:v>29.05.15</c:v>
                  </c:pt>
                  <c:pt idx="6">
                    <c:v>30.05.15</c:v>
                  </c:pt>
                  <c:pt idx="7">
                    <c:v>31.05.15</c:v>
                  </c:pt>
                </c:lvl>
                <c:lvl>
                  <c:pt idx="0">
                    <c:v>1</c:v>
                  </c:pt>
                  <c:pt idx="1">
                    <c:v>2</c:v>
                  </c:pt>
                  <c:pt idx="2">
                    <c:v>3</c:v>
                  </c:pt>
                  <c:pt idx="3">
                    <c:v>4</c:v>
                  </c:pt>
                  <c:pt idx="4">
                    <c:v>5</c:v>
                  </c:pt>
                  <c:pt idx="5">
                    <c:v>6</c:v>
                  </c:pt>
                  <c:pt idx="6">
                    <c:v>7</c:v>
                  </c:pt>
                  <c:pt idx="7">
                    <c:v>8</c:v>
                  </c:pt>
                </c:lvl>
              </c:multiLvlStrCache>
              <c:extLst xmlns:c16r2="http://schemas.microsoft.com/office/drawing/2015/06/chart"/>
            </c:multiLvlStrRef>
          </c:cat>
          <c:val>
            <c:numRef>
              <c:f>'[1]Lenja Bruening'!$D$6:$D$25</c:f>
              <c:numCache>
                <c:formatCode>General</c:formatCode>
                <c:ptCount val="8"/>
                <c:pt idx="0">
                  <c:v>3.0</c:v>
                </c:pt>
                <c:pt idx="1">
                  <c:v>3.0</c:v>
                </c:pt>
                <c:pt idx="2">
                  <c:v>4.0</c:v>
                </c:pt>
                <c:pt idx="3">
                  <c:v>4.0</c:v>
                </c:pt>
                <c:pt idx="4">
                  <c:v>4.0</c:v>
                </c:pt>
                <c:pt idx="5">
                  <c:v>4.0</c:v>
                </c:pt>
                <c:pt idx="6">
                  <c:v>3.0</c:v>
                </c:pt>
                <c:pt idx="7">
                  <c:v>4.0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2DC-463A-8634-4CDC1EAC3F27}"/>
            </c:ext>
          </c:extLst>
        </c:ser>
        <c:ser>
          <c:idx val="2"/>
          <c:order val="1"/>
          <c:tx>
            <c:strRef>
              <c:f>'[1]Lenja Bruening'!$E$4:$E$5</c:f>
              <c:strCache>
                <c:ptCount val="1"/>
                <c:pt idx="0">
                  <c:v>PEMS E</c:v>
                </c:pt>
              </c:strCache>
            </c:strRef>
          </c:tx>
          <c:marker>
            <c:symbol val="none"/>
          </c:marker>
          <c:cat>
            <c:multiLvlStrRef>
              <c:f>'[1]Lenja Bruening'!$A$6:$B$25</c:f>
              <c:multiLvlStrCache>
                <c:ptCount val="8"/>
                <c:lvl>
                  <c:pt idx="0">
                    <c:v>24.05.15</c:v>
                  </c:pt>
                  <c:pt idx="1">
                    <c:v>25.05.15</c:v>
                  </c:pt>
                  <c:pt idx="2">
                    <c:v>26.05.15</c:v>
                  </c:pt>
                  <c:pt idx="3">
                    <c:v>27.05.15</c:v>
                  </c:pt>
                  <c:pt idx="4">
                    <c:v>28.05.15</c:v>
                  </c:pt>
                  <c:pt idx="5">
                    <c:v>29.05.15</c:v>
                  </c:pt>
                  <c:pt idx="6">
                    <c:v>30.05.15</c:v>
                  </c:pt>
                  <c:pt idx="7">
                    <c:v>31.05.15</c:v>
                  </c:pt>
                </c:lvl>
                <c:lvl>
                  <c:pt idx="0">
                    <c:v>1</c:v>
                  </c:pt>
                  <c:pt idx="1">
                    <c:v>2</c:v>
                  </c:pt>
                  <c:pt idx="2">
                    <c:v>3</c:v>
                  </c:pt>
                  <c:pt idx="3">
                    <c:v>4</c:v>
                  </c:pt>
                  <c:pt idx="4">
                    <c:v>5</c:v>
                  </c:pt>
                  <c:pt idx="5">
                    <c:v>6</c:v>
                  </c:pt>
                  <c:pt idx="6">
                    <c:v>7</c:v>
                  </c:pt>
                  <c:pt idx="7">
                    <c:v>8</c:v>
                  </c:pt>
                </c:lvl>
              </c:multiLvlStrCache>
              <c:extLst xmlns:c16r2="http://schemas.microsoft.com/office/drawing/2015/06/chart"/>
            </c:multiLvlStrRef>
          </c:cat>
          <c:val>
            <c:numRef>
              <c:f>'[1]Lenja Bruening'!$E$6:$E$25</c:f>
              <c:numCache>
                <c:formatCode>General</c:formatCode>
                <c:ptCount val="8"/>
                <c:pt idx="0">
                  <c:v>4.0</c:v>
                </c:pt>
                <c:pt idx="1">
                  <c:v>4.0</c:v>
                </c:pt>
                <c:pt idx="2">
                  <c:v>4.0</c:v>
                </c:pt>
                <c:pt idx="3">
                  <c:v>4.0</c:v>
                </c:pt>
                <c:pt idx="4">
                  <c:v>4.0</c:v>
                </c:pt>
                <c:pt idx="5">
                  <c:v>4.0</c:v>
                </c:pt>
                <c:pt idx="6">
                  <c:v>4.0</c:v>
                </c:pt>
                <c:pt idx="7">
                  <c:v>4.0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32DC-463A-8634-4CDC1EAC3F27}"/>
            </c:ext>
          </c:extLst>
        </c:ser>
        <c:ser>
          <c:idx val="3"/>
          <c:order val="2"/>
          <c:tx>
            <c:strRef>
              <c:f>'[1]Lenja Bruening'!$F$4:$F$5</c:f>
              <c:strCache>
                <c:ptCount val="1"/>
                <c:pt idx="0">
                  <c:v>PEMS M</c:v>
                </c:pt>
              </c:strCache>
            </c:strRef>
          </c:tx>
          <c:marker>
            <c:symbol val="none"/>
          </c:marker>
          <c:cat>
            <c:multiLvlStrRef>
              <c:f>'[1]Lenja Bruening'!$A$6:$B$25</c:f>
              <c:multiLvlStrCache>
                <c:ptCount val="8"/>
                <c:lvl>
                  <c:pt idx="0">
                    <c:v>24.05.15</c:v>
                  </c:pt>
                  <c:pt idx="1">
                    <c:v>25.05.15</c:v>
                  </c:pt>
                  <c:pt idx="2">
                    <c:v>26.05.15</c:v>
                  </c:pt>
                  <c:pt idx="3">
                    <c:v>27.05.15</c:v>
                  </c:pt>
                  <c:pt idx="4">
                    <c:v>28.05.15</c:v>
                  </c:pt>
                  <c:pt idx="5">
                    <c:v>29.05.15</c:v>
                  </c:pt>
                  <c:pt idx="6">
                    <c:v>30.05.15</c:v>
                  </c:pt>
                  <c:pt idx="7">
                    <c:v>31.05.15</c:v>
                  </c:pt>
                </c:lvl>
                <c:lvl>
                  <c:pt idx="0">
                    <c:v>1</c:v>
                  </c:pt>
                  <c:pt idx="1">
                    <c:v>2</c:v>
                  </c:pt>
                  <c:pt idx="2">
                    <c:v>3</c:v>
                  </c:pt>
                  <c:pt idx="3">
                    <c:v>4</c:v>
                  </c:pt>
                  <c:pt idx="4">
                    <c:v>5</c:v>
                  </c:pt>
                  <c:pt idx="5">
                    <c:v>6</c:v>
                  </c:pt>
                  <c:pt idx="6">
                    <c:v>7</c:v>
                  </c:pt>
                  <c:pt idx="7">
                    <c:v>8</c:v>
                  </c:pt>
                </c:lvl>
              </c:multiLvlStrCache>
              <c:extLst xmlns:c16r2="http://schemas.microsoft.com/office/drawing/2015/06/chart"/>
            </c:multiLvlStrRef>
          </c:cat>
          <c:val>
            <c:numRef>
              <c:f>'[1]Lenja Bruening'!$F$6:$F$25</c:f>
              <c:numCache>
                <c:formatCode>General</c:formatCode>
                <c:ptCount val="8"/>
                <c:pt idx="0">
                  <c:v>3.0</c:v>
                </c:pt>
                <c:pt idx="1">
                  <c:v>3.0</c:v>
                </c:pt>
                <c:pt idx="2">
                  <c:v>5.0</c:v>
                </c:pt>
                <c:pt idx="3">
                  <c:v>4.0</c:v>
                </c:pt>
                <c:pt idx="4">
                  <c:v>5.0</c:v>
                </c:pt>
                <c:pt idx="5">
                  <c:v>4.0</c:v>
                </c:pt>
                <c:pt idx="6">
                  <c:v>3.0</c:v>
                </c:pt>
                <c:pt idx="7">
                  <c:v>4.0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32DC-463A-8634-4CDC1EAC3F27}"/>
            </c:ext>
          </c:extLst>
        </c:ser>
        <c:ser>
          <c:idx val="4"/>
          <c:order val="3"/>
          <c:tx>
            <c:strRef>
              <c:f>'[1]Lenja Bruening'!$G$4:$G$5</c:f>
              <c:strCache>
                <c:ptCount val="1"/>
                <c:pt idx="0">
                  <c:v>PEMS S</c:v>
                </c:pt>
              </c:strCache>
            </c:strRef>
          </c:tx>
          <c:marker>
            <c:symbol val="none"/>
          </c:marker>
          <c:cat>
            <c:multiLvlStrRef>
              <c:f>'[1]Lenja Bruening'!$A$6:$B$25</c:f>
              <c:multiLvlStrCache>
                <c:ptCount val="8"/>
                <c:lvl>
                  <c:pt idx="0">
                    <c:v>24.05.15</c:v>
                  </c:pt>
                  <c:pt idx="1">
                    <c:v>25.05.15</c:v>
                  </c:pt>
                  <c:pt idx="2">
                    <c:v>26.05.15</c:v>
                  </c:pt>
                  <c:pt idx="3">
                    <c:v>27.05.15</c:v>
                  </c:pt>
                  <c:pt idx="4">
                    <c:v>28.05.15</c:v>
                  </c:pt>
                  <c:pt idx="5">
                    <c:v>29.05.15</c:v>
                  </c:pt>
                  <c:pt idx="6">
                    <c:v>30.05.15</c:v>
                  </c:pt>
                  <c:pt idx="7">
                    <c:v>31.05.15</c:v>
                  </c:pt>
                </c:lvl>
                <c:lvl>
                  <c:pt idx="0">
                    <c:v>1</c:v>
                  </c:pt>
                  <c:pt idx="1">
                    <c:v>2</c:v>
                  </c:pt>
                  <c:pt idx="2">
                    <c:v>3</c:v>
                  </c:pt>
                  <c:pt idx="3">
                    <c:v>4</c:v>
                  </c:pt>
                  <c:pt idx="4">
                    <c:v>5</c:v>
                  </c:pt>
                  <c:pt idx="5">
                    <c:v>6</c:v>
                  </c:pt>
                  <c:pt idx="6">
                    <c:v>7</c:v>
                  </c:pt>
                  <c:pt idx="7">
                    <c:v>8</c:v>
                  </c:pt>
                </c:lvl>
              </c:multiLvlStrCache>
              <c:extLst xmlns:c16r2="http://schemas.microsoft.com/office/drawing/2015/06/chart"/>
            </c:multiLvlStrRef>
          </c:cat>
          <c:val>
            <c:numRef>
              <c:f>'[1]Lenja Bruening'!$G$6:$G$25</c:f>
              <c:numCache>
                <c:formatCode>General</c:formatCode>
                <c:ptCount val="8"/>
                <c:pt idx="0">
                  <c:v>3.0</c:v>
                </c:pt>
                <c:pt idx="1">
                  <c:v>3.0</c:v>
                </c:pt>
                <c:pt idx="2">
                  <c:v>4.0</c:v>
                </c:pt>
                <c:pt idx="3">
                  <c:v>4.0</c:v>
                </c:pt>
                <c:pt idx="4">
                  <c:v>4.0</c:v>
                </c:pt>
                <c:pt idx="5">
                  <c:v>5.0</c:v>
                </c:pt>
                <c:pt idx="6">
                  <c:v>3.0</c:v>
                </c:pt>
                <c:pt idx="7">
                  <c:v>4.0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32DC-463A-8634-4CDC1EAC3F27}"/>
            </c:ext>
          </c:extLst>
        </c:ser>
        <c:ser>
          <c:idx val="5"/>
          <c:order val="4"/>
          <c:tx>
            <c:strRef>
              <c:f>'[1]Lenja Bruening'!$H$4:$H$5</c:f>
              <c:strCache>
                <c:ptCount val="1"/>
                <c:pt idx="0">
                  <c:v>PEMS +</c:v>
                </c:pt>
              </c:strCache>
            </c:strRef>
          </c:tx>
          <c:marker>
            <c:symbol val="none"/>
          </c:marker>
          <c:cat>
            <c:multiLvlStrRef>
              <c:f>'[1]Lenja Bruening'!$A$6:$B$25</c:f>
              <c:multiLvlStrCache>
                <c:ptCount val="8"/>
                <c:lvl>
                  <c:pt idx="0">
                    <c:v>24.05.15</c:v>
                  </c:pt>
                  <c:pt idx="1">
                    <c:v>25.05.15</c:v>
                  </c:pt>
                  <c:pt idx="2">
                    <c:v>26.05.15</c:v>
                  </c:pt>
                  <c:pt idx="3">
                    <c:v>27.05.15</c:v>
                  </c:pt>
                  <c:pt idx="4">
                    <c:v>28.05.15</c:v>
                  </c:pt>
                  <c:pt idx="5">
                    <c:v>29.05.15</c:v>
                  </c:pt>
                  <c:pt idx="6">
                    <c:v>30.05.15</c:v>
                  </c:pt>
                  <c:pt idx="7">
                    <c:v>31.05.15</c:v>
                  </c:pt>
                </c:lvl>
                <c:lvl>
                  <c:pt idx="0">
                    <c:v>1</c:v>
                  </c:pt>
                  <c:pt idx="1">
                    <c:v>2</c:v>
                  </c:pt>
                  <c:pt idx="2">
                    <c:v>3</c:v>
                  </c:pt>
                  <c:pt idx="3">
                    <c:v>4</c:v>
                  </c:pt>
                  <c:pt idx="4">
                    <c:v>5</c:v>
                  </c:pt>
                  <c:pt idx="5">
                    <c:v>6</c:v>
                  </c:pt>
                  <c:pt idx="6">
                    <c:v>7</c:v>
                  </c:pt>
                  <c:pt idx="7">
                    <c:v>8</c:v>
                  </c:pt>
                </c:lvl>
              </c:multiLvlStrCache>
              <c:extLst xmlns:c16r2="http://schemas.microsoft.com/office/drawing/2015/06/chart"/>
            </c:multiLvlStrRef>
          </c:cat>
          <c:val>
            <c:numRef>
              <c:f>'[1]Lenja Bruening'!$H$6:$H$25</c:f>
              <c:numCache>
                <c:formatCode>General</c:formatCode>
                <c:ptCount val="8"/>
                <c:pt idx="0">
                  <c:v>2.0</c:v>
                </c:pt>
                <c:pt idx="1">
                  <c:v>3.0</c:v>
                </c:pt>
                <c:pt idx="2">
                  <c:v>4.0</c:v>
                </c:pt>
                <c:pt idx="3">
                  <c:v>5.0</c:v>
                </c:pt>
                <c:pt idx="4">
                  <c:v>4.0</c:v>
                </c:pt>
                <c:pt idx="5">
                  <c:v>5.0</c:v>
                </c:pt>
                <c:pt idx="6">
                  <c:v>3.0</c:v>
                </c:pt>
                <c:pt idx="7">
                  <c:v>4.0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32DC-463A-8634-4CDC1EAC3F27}"/>
            </c:ext>
          </c:extLst>
        </c:ser>
        <c:ser>
          <c:idx val="0"/>
          <c:order val="5"/>
          <c:tx>
            <c:v>PEMS Total</c:v>
          </c:tx>
          <c:marker>
            <c:symbol val="none"/>
          </c:marker>
          <c:trendline>
            <c:spPr>
              <a:ln w="22225">
                <a:solidFill>
                  <a:schemeClr val="accent1"/>
                </a:solidFill>
                <a:prstDash val="sysDash"/>
              </a:ln>
            </c:spPr>
            <c:trendlineType val="linear"/>
          </c:trendline>
          <c:cat>
            <c:strLit>
              <c:ptCount val="8"/>
              <c:pt idx="0">
                <c:v>1 24.05.15</c:v>
              </c:pt>
              <c:pt idx="1">
                <c:v>2 25.05.15</c:v>
              </c:pt>
              <c:pt idx="2">
                <c:v>3 26.05.15</c:v>
              </c:pt>
              <c:pt idx="3">
                <c:v>4 27.05.15</c:v>
              </c:pt>
              <c:pt idx="4">
                <c:v>5 28.05.15</c:v>
              </c:pt>
              <c:pt idx="5">
                <c:v>6 29.05.15</c:v>
              </c:pt>
              <c:pt idx="6">
                <c:v>7 30.05.15</c:v>
              </c:pt>
              <c:pt idx="7">
                <c:v>8 31.05.15</c:v>
              </c:pt>
              <c:extLst>
                <c:ext xmlns:c15="http://schemas.microsoft.com/office/drawing/2012/chart" uri="{02D57815-91ED-43cb-92C2-25804820EDAC}">
                  <c15:autoCat val="1"/>
                </c:ext>
              </c:extLst>
            </c:strLit>
          </c:cat>
          <c:val>
            <c:numRef>
              <c:f>'[2]Lenja Bruening'!$D$15:$D$22</c:f>
              <c:numCache>
                <c:formatCode>General</c:formatCode>
                <c:ptCount val="8"/>
                <c:pt idx="0">
                  <c:v>15.0</c:v>
                </c:pt>
                <c:pt idx="1">
                  <c:v>16.0</c:v>
                </c:pt>
                <c:pt idx="2">
                  <c:v>21.0</c:v>
                </c:pt>
                <c:pt idx="3">
                  <c:v>21.0</c:v>
                </c:pt>
                <c:pt idx="4">
                  <c:v>21.0</c:v>
                </c:pt>
                <c:pt idx="5">
                  <c:v>22.0</c:v>
                </c:pt>
                <c:pt idx="6">
                  <c:v>16.0</c:v>
                </c:pt>
                <c:pt idx="7">
                  <c:v>20.0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32DC-463A-8634-4CDC1EAC3F27}"/>
            </c:ext>
          </c:extLst>
        </c:ser>
        <c:marker val="1"/>
        <c:axId val="72551432"/>
        <c:axId val="72554568"/>
      </c:lineChart>
      <c:catAx>
        <c:axId val="72551432"/>
        <c:scaling>
          <c:orientation val="minMax"/>
        </c:scaling>
        <c:axPos val="b"/>
        <c:numFmt formatCode="General" sourceLinked="1"/>
        <c:tickLblPos val="nextTo"/>
        <c:txPr>
          <a:bodyPr/>
          <a:lstStyle/>
          <a:p>
            <a:pPr>
              <a:defRPr lang="en-US"/>
            </a:pPr>
            <a:endParaRPr lang="de-DE"/>
          </a:p>
        </c:txPr>
        <c:crossAx val="72554568"/>
        <c:crosses val="autoZero"/>
        <c:auto val="1"/>
        <c:lblAlgn val="ctr"/>
        <c:lblOffset val="100"/>
      </c:catAx>
      <c:valAx>
        <c:axId val="72554568"/>
        <c:scaling>
          <c:orientation val="minMax"/>
        </c:scaling>
        <c:axPos val="l"/>
        <c:majorGridlines/>
        <c:numFmt formatCode="General" sourceLinked="1"/>
        <c:tickLblPos val="nextTo"/>
        <c:txPr>
          <a:bodyPr/>
          <a:lstStyle/>
          <a:p>
            <a:pPr>
              <a:defRPr lang="en-US"/>
            </a:pPr>
            <a:endParaRPr lang="de-DE"/>
          </a:p>
        </c:txPr>
        <c:crossAx val="72551432"/>
        <c:crosses val="autoZero"/>
        <c:crossBetween val="between"/>
      </c:valAx>
    </c:plotArea>
    <c:legend>
      <c:legendPos val="r"/>
      <c:layout>
        <c:manualLayout>
          <c:xMode val="edge"/>
          <c:yMode val="edge"/>
          <c:x val="0.802643231554496"/>
          <c:y val="0.033410572888588"/>
          <c:w val="0.175522457057277"/>
          <c:h val="0.912858362922389"/>
        </c:manualLayout>
      </c:layout>
      <c:txPr>
        <a:bodyPr/>
        <a:lstStyle/>
        <a:p>
          <a:pPr>
            <a:defRPr lang="en-US"/>
          </a:pPr>
          <a:endParaRPr lang="de-DE"/>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0.39183</cdr:x>
      <cdr:y>0.04712</cdr:y>
    </cdr:from>
    <cdr:to>
      <cdr:x>0.59369</cdr:x>
      <cdr:y>0.10615</cdr:y>
    </cdr:to>
    <cdr:sp macro="" textlink="">
      <cdr:nvSpPr>
        <cdr:cNvPr id="2" name="TextBox 1"/>
        <cdr:cNvSpPr txBox="1"/>
      </cdr:nvSpPr>
      <cdr:spPr>
        <a:xfrm xmlns:a="http://schemas.openxmlformats.org/drawingml/2006/main">
          <a:off x="2876550" y="190500"/>
          <a:ext cx="14287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GB" sz="1400" b="1" dirty="0" smtClean="0">
              <a:solidFill>
                <a:srgbClr val="000000"/>
              </a:solidFill>
              <a:latin typeface="Calibri"/>
            </a:rPr>
            <a:t>PEMS+</a:t>
          </a:r>
          <a:endParaRPr lang="en-GB" sz="1400" b="1" i="0" u="none" strike="noStrike" baseline="0" dirty="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9B742-EB21-457A-ADE5-C6070F60AF70}" type="datetimeFigureOut">
              <a:rPr lang="en-GB" smtClean="0"/>
              <a:pPr/>
              <a:t>22.01.2016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06206-950A-415D-AA24-B76482EDA503}"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660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civiced.org/k4erica.htm" TargetMode="External"/><Relationship Id="rId4" Type="http://schemas.openxmlformats.org/officeDocument/2006/relationships/hyperlink" Target="http://www.civiced.org/k4erica.htm%232" TargetMode="External"/><Relationship Id="rId5" Type="http://schemas.openxmlformats.org/officeDocument/2006/relationships/hyperlink" Target="http://www.civiced.org/k4erica.htm%233" TargetMode="External"/><Relationship Id="rId6" Type="http://schemas.openxmlformats.org/officeDocument/2006/relationships/hyperlink" Target="http://www.civiced.org/k4erica.htm%234" TargetMode="External"/><Relationship Id="rId7" Type="http://schemas.openxmlformats.org/officeDocument/2006/relationships/hyperlink" Target="http://www.civiced.org/k4erica.htm%235" TargetMode="External"/><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1" Type="http://schemas.openxmlformats.org/officeDocument/2006/relationships/hyperlink" Target="http://www.mcrel.org/compendium/standardDetails.asp?subjectID=17&amp;standardID=9" TargetMode="External"/><Relationship Id="rId12" Type="http://schemas.openxmlformats.org/officeDocument/2006/relationships/hyperlink" Target="http://www.mcrel.org/compendium/standardDetails.asp?subjectID=17&amp;standardID=10" TargetMode="External"/><Relationship Id="rId1" Type="http://schemas.openxmlformats.org/officeDocument/2006/relationships/notesMaster" Target="../notesMasters/notesMaster1.xml"/><Relationship Id="rId2" Type="http://schemas.openxmlformats.org/officeDocument/2006/relationships/slide" Target="../slides/slide66.xml"/><Relationship Id="rId3" Type="http://schemas.openxmlformats.org/officeDocument/2006/relationships/hyperlink" Target="http://www.mcrel.org/compendium/standardDetails.asp?subjectID=17&amp;standardID=1" TargetMode="External"/><Relationship Id="rId4" Type="http://schemas.openxmlformats.org/officeDocument/2006/relationships/hyperlink" Target="http://www.mcrel.org/compendium/standardDetails.asp?subjectID=17&amp;standardID=2" TargetMode="External"/><Relationship Id="rId5" Type="http://schemas.openxmlformats.org/officeDocument/2006/relationships/hyperlink" Target="http://www.mcrel.org/compendium/standardDetails.asp?subjectID=17&amp;standardID=3" TargetMode="External"/><Relationship Id="rId6" Type="http://schemas.openxmlformats.org/officeDocument/2006/relationships/hyperlink" Target="http://www.mcrel.org/compendium/standardDetails.asp?subjectID=17&amp;standardID=4" TargetMode="External"/><Relationship Id="rId7" Type="http://schemas.openxmlformats.org/officeDocument/2006/relationships/hyperlink" Target="http://www.mcrel.org/compendium/standardDetails.asp?subjectID=17&amp;standardID=5" TargetMode="External"/><Relationship Id="rId8" Type="http://schemas.openxmlformats.org/officeDocument/2006/relationships/hyperlink" Target="http://www.mcrel.org/compendium/standardDetails.asp?subjectID=17&amp;standardID=6" TargetMode="External"/><Relationship Id="rId9" Type="http://schemas.openxmlformats.org/officeDocument/2006/relationships/hyperlink" Target="http://www.mcrel.org/compendium/standardDetails.asp?subjectID=17&amp;standardID=7" TargetMode="External"/><Relationship Id="rId10" Type="http://schemas.openxmlformats.org/officeDocument/2006/relationships/hyperlink" Target="http://www.mcrel.org/compendium/standardDetails.asp?subjectID=17&amp;standardID=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crel.org/compendium/standardDetails.asp?subjectID=1&amp;standardID=1" TargetMode="External"/><Relationship Id="rId4" Type="http://schemas.openxmlformats.org/officeDocument/2006/relationships/hyperlink" Target="http://www.mcrel.org/compendium/standardDetails.asp?subjectID=1&amp;standardID=2" TargetMode="External"/><Relationship Id="rId5" Type="http://schemas.openxmlformats.org/officeDocument/2006/relationships/hyperlink" Target="http://www.mcrel.org/compendium/standardDetails.asp?subjectID=1&amp;standardID=3" TargetMode="External"/><Relationship Id="rId6" Type="http://schemas.openxmlformats.org/officeDocument/2006/relationships/hyperlink" Target="http://www.mcrel.org/compendium/standardDetails.asp?subjectID=1&amp;standardID=4" TargetMode="External"/><Relationship Id="rId7" Type="http://schemas.openxmlformats.org/officeDocument/2006/relationships/hyperlink" Target="http://www.mcrel.org/compendium/standardDetails.asp?subjectID=1&amp;standardID=5" TargetMode="External"/><Relationship Id="rId8" Type="http://schemas.openxmlformats.org/officeDocument/2006/relationships/hyperlink" Target="http://www.mcrel.org/compendium/standardDetails.asp?subjectID=1&amp;standardID=6" TargetMode="External"/><Relationship Id="rId9" Type="http://schemas.openxmlformats.org/officeDocument/2006/relationships/hyperlink" Target="http://www.mcrel.org/compendium/standardDetails.asp?subjectID=1&amp;standardID=7" TargetMode="External"/><Relationship Id="rId10" Type="http://schemas.openxmlformats.org/officeDocument/2006/relationships/hyperlink" Target="http://www.mcrel.org/compendium/standardDetails.asp?subjectID=1&amp;standardID=8" TargetMode="External"/><Relationship Id="rId11" Type="http://schemas.openxmlformats.org/officeDocument/2006/relationships/hyperlink" Target="http://www.mcrel.org/compendium/standardDetails.asp?subjectID=1&amp;standardID=9" TargetMode="External"/><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crel.org/compendium/standardDetails.asp?subjectID=18&amp;standardID=1" TargetMode="External"/><Relationship Id="rId4" Type="http://schemas.openxmlformats.org/officeDocument/2006/relationships/hyperlink" Target="http://www.mcrel.org/compendium/standardDetails.asp?subjectID=18&amp;standardID=2" TargetMode="External"/><Relationship Id="rId5" Type="http://schemas.openxmlformats.org/officeDocument/2006/relationships/hyperlink" Target="http://www.mcrel.org/compendium/standardDetails.asp?subjectID=18&amp;standardID=3" TargetMode="External"/><Relationship Id="rId6" Type="http://schemas.openxmlformats.org/officeDocument/2006/relationships/hyperlink" Target="http://www.mcrel.org/compendium/standardDetails.asp?subjectID=18&amp;standardID=4" TargetMode="External"/><Relationship Id="rId7" Type="http://schemas.openxmlformats.org/officeDocument/2006/relationships/hyperlink" Target="http://www.mcrel.org/compendium/standardDetails.asp?subjectID=18&amp;standardID=5" TargetMode="External"/><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1" Type="http://schemas.openxmlformats.org/officeDocument/2006/relationships/hyperlink" Target="http://www.mcrel.org/compendium/standardDetails.asp?subjectID=2&amp;standardID=9" TargetMode="External"/><Relationship Id="rId12" Type="http://schemas.openxmlformats.org/officeDocument/2006/relationships/hyperlink" Target="http://www.mcrel.org/compendium/standardDetails.asp?subjectID=2&amp;standardID=10" TargetMode="External"/><Relationship Id="rId13" Type="http://schemas.openxmlformats.org/officeDocument/2006/relationships/hyperlink" Target="http://www.mcrel.org/compendium/standardDetails.asp?subjectID=2&amp;standardID=11" TargetMode="External"/><Relationship Id="rId14" Type="http://schemas.openxmlformats.org/officeDocument/2006/relationships/hyperlink" Target="http://www.mcrel.org/compendium/standardDetails.asp?subjectID=2&amp;standardID=12" TargetMode="External"/><Relationship Id="rId15" Type="http://schemas.openxmlformats.org/officeDocument/2006/relationships/hyperlink" Target="http://www.mcrel.org/compendium/standardDetails.asp?subjectID=2&amp;standardID=13" TargetMode="External"/><Relationship Id="rId1" Type="http://schemas.openxmlformats.org/officeDocument/2006/relationships/notesMaster" Target="../notesMasters/notesMaster1.xml"/><Relationship Id="rId2" Type="http://schemas.openxmlformats.org/officeDocument/2006/relationships/slide" Target="../slides/slide70.xml"/><Relationship Id="rId3" Type="http://schemas.openxmlformats.org/officeDocument/2006/relationships/hyperlink" Target="http://www.mcrel.org/compendium/standardDetails.asp?subjectID=2&amp;standardID=1" TargetMode="External"/><Relationship Id="rId4" Type="http://schemas.openxmlformats.org/officeDocument/2006/relationships/hyperlink" Target="http://www.mcrel.org/compendium/standardDetails.asp?subjectID=2&amp;standardID=2" TargetMode="External"/><Relationship Id="rId5" Type="http://schemas.openxmlformats.org/officeDocument/2006/relationships/hyperlink" Target="http://www.mcrel.org/compendium/standardDetails.asp?subjectID=2&amp;standardID=3" TargetMode="External"/><Relationship Id="rId6" Type="http://schemas.openxmlformats.org/officeDocument/2006/relationships/hyperlink" Target="http://www.mcrel.org/compendium/standardDetails.asp?subjectID=2&amp;standardID=4" TargetMode="External"/><Relationship Id="rId7" Type="http://schemas.openxmlformats.org/officeDocument/2006/relationships/hyperlink" Target="http://www.mcrel.org/compendium/standardDetails.asp?subjectID=2&amp;standardID=5" TargetMode="External"/><Relationship Id="rId8" Type="http://schemas.openxmlformats.org/officeDocument/2006/relationships/hyperlink" Target="http://www.mcrel.org/compendium/standardDetails.asp?subjectID=2&amp;standardID=6" TargetMode="External"/><Relationship Id="rId9" Type="http://schemas.openxmlformats.org/officeDocument/2006/relationships/hyperlink" Target="http://www.mcrel.org/compendium/standardDetails.asp?subjectID=2&amp;standardID=7" TargetMode="External"/><Relationship Id="rId10" Type="http://schemas.openxmlformats.org/officeDocument/2006/relationships/hyperlink" Target="http://www.mcrel.org/compendium/standardDetails.asp?subjectID=2&amp;standardID=8"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A85B26-B727-4CA0-8239-A0BC2FCC5E61}" type="slidenum">
              <a:rPr lang="en-GB" smtClean="0"/>
              <a:pPr/>
              <a:t>2</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618154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r>
              <a:rPr lang="en-GB" sz="1100" dirty="0" smtClean="0"/>
              <a:t>We used a </a:t>
            </a:r>
            <a:r>
              <a:rPr lang="en-GB" sz="1100" b="1" dirty="0" smtClean="0"/>
              <a:t>mix of tools </a:t>
            </a:r>
            <a:r>
              <a:rPr lang="en-GB" sz="1100" dirty="0" smtClean="0"/>
              <a:t>to measure change during the research period between Jan and end </a:t>
            </a:r>
            <a:r>
              <a:rPr lang="en-GB" sz="1100" dirty="0"/>
              <a:t>of March (12 weeks</a:t>
            </a:r>
            <a:r>
              <a:rPr lang="en-GB" sz="1100" dirty="0" smtClean="0"/>
              <a:t>). </a:t>
            </a:r>
          </a:p>
          <a:p>
            <a:endParaRPr lang="en-GB" sz="1100" dirty="0"/>
          </a:p>
          <a:p>
            <a:r>
              <a:rPr lang="en-GB" sz="1100" dirty="0" smtClean="0"/>
              <a:t>1) </a:t>
            </a:r>
            <a:r>
              <a:rPr lang="en-GB" sz="1100" b="1" dirty="0" smtClean="0"/>
              <a:t>NPC:</a:t>
            </a:r>
            <a:r>
              <a:rPr lang="en-GB" sz="1100" dirty="0" smtClean="0"/>
              <a:t> We asked the </a:t>
            </a:r>
            <a:r>
              <a:rPr lang="en-GB" sz="1100" b="1" dirty="0" smtClean="0"/>
              <a:t>students</a:t>
            </a:r>
            <a:r>
              <a:rPr lang="en-GB" sz="1100" dirty="0" smtClean="0"/>
              <a:t> to complete a </a:t>
            </a:r>
            <a:r>
              <a:rPr lang="en-GB" sz="1100" b="1" dirty="0" smtClean="0"/>
              <a:t>Well-Being survey </a:t>
            </a:r>
            <a:r>
              <a:rPr lang="en-GB" sz="1100" dirty="0" smtClean="0"/>
              <a:t>at the beginning and end of the research period. This was an online tool hosted and managed by a UK organisation called </a:t>
            </a:r>
            <a:r>
              <a:rPr lang="en-GB" sz="1100" b="1" dirty="0" smtClean="0"/>
              <a:t>New Philanthropy Capital</a:t>
            </a:r>
            <a:r>
              <a:rPr lang="en-GB" sz="1100" b="1" dirty="0"/>
              <a:t> </a:t>
            </a:r>
            <a:r>
              <a:rPr lang="en-GB" sz="1100" dirty="0" smtClean="0"/>
              <a:t>and </a:t>
            </a:r>
            <a:r>
              <a:rPr lang="en-GB" sz="1100" baseline="0" dirty="0" smtClean="0"/>
              <a:t>measures 8 aspects of the </a:t>
            </a:r>
            <a:r>
              <a:rPr lang="en-GB" sz="1100" b="1" baseline="0" dirty="0" smtClean="0"/>
              <a:t>group’s</a:t>
            </a:r>
            <a:r>
              <a:rPr lang="en-GB" sz="1100" baseline="0" dirty="0" smtClean="0"/>
              <a:t> well-being against a national (UK) baseline.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2) </a:t>
            </a:r>
            <a:r>
              <a:rPr lang="en-GB" sz="1100" b="1" baseline="0" dirty="0" smtClean="0"/>
              <a:t>SDQ</a:t>
            </a:r>
            <a:r>
              <a:rPr lang="en-GB" sz="1100" baseline="0" dirty="0" smtClean="0"/>
              <a:t>: We asked the </a:t>
            </a:r>
            <a:r>
              <a:rPr lang="en-GB" sz="1100" b="1" baseline="0" dirty="0" smtClean="0"/>
              <a:t>form tutors</a:t>
            </a:r>
            <a:r>
              <a:rPr lang="en-GB" sz="1100" b="1" dirty="0" smtClean="0"/>
              <a:t> </a:t>
            </a:r>
            <a:r>
              <a:rPr lang="en-GB" sz="1100" dirty="0" smtClean="0"/>
              <a:t>to complete a </a:t>
            </a:r>
            <a:r>
              <a:rPr lang="en-GB" sz="1100" b="1" baseline="0" dirty="0" smtClean="0"/>
              <a:t>Strength and Difficulties Questionnaire</a:t>
            </a:r>
            <a:r>
              <a:rPr lang="en-GB" sz="1100" b="1" dirty="0" smtClean="0"/>
              <a:t> </a:t>
            </a:r>
            <a:r>
              <a:rPr lang="en-GB" sz="1100" dirty="0" smtClean="0"/>
              <a:t>(SDQ) about each of the students, retrospectively from Sept 2014 and again in March 2015. Tool is</a:t>
            </a:r>
            <a:r>
              <a:rPr lang="en-GB" sz="1100" baseline="0" dirty="0" smtClean="0"/>
              <a:t> </a:t>
            </a:r>
            <a:r>
              <a:rPr lang="en-GB" sz="1100" dirty="0"/>
              <a:t>u</a:t>
            </a:r>
            <a:r>
              <a:rPr lang="en-GB" sz="1100" dirty="0" smtClean="0"/>
              <a:t>sed by clinicians and psychologists around the world to diagnose mental health disorders in young people.</a:t>
            </a:r>
          </a:p>
          <a:p>
            <a:r>
              <a:rPr lang="en-GB" sz="1100" dirty="0" smtClean="0"/>
              <a:t>3) </a:t>
            </a:r>
            <a:r>
              <a:rPr lang="en-GB" sz="1100" b="1" dirty="0" smtClean="0"/>
              <a:t>PEMS:</a:t>
            </a:r>
            <a:r>
              <a:rPr lang="en-GB" sz="1100" dirty="0" smtClean="0"/>
              <a:t> Once a week during the 12 week action research period we assessed the students </a:t>
            </a:r>
            <a:r>
              <a:rPr lang="en-GB" sz="1100" b="1" dirty="0" smtClean="0"/>
              <a:t>Personal, Environmental, Motivational and Social skills (PEMS) </a:t>
            </a:r>
            <a:r>
              <a:rPr lang="en-GB" sz="1100" dirty="0" smtClean="0"/>
              <a:t>using a 5 point scoring system devised by Jon Cree, a specialist in working with vulnerable young people outdoors.</a:t>
            </a:r>
            <a:r>
              <a:rPr lang="en-GB" sz="1100" baseline="0" dirty="0" smtClean="0"/>
              <a:t> </a:t>
            </a:r>
          </a:p>
          <a:p>
            <a:r>
              <a:rPr lang="en-GB" sz="1100" baseline="0" dirty="0" smtClean="0"/>
              <a:t>4) </a:t>
            </a:r>
            <a:r>
              <a:rPr lang="en-GB" sz="1100" b="1" baseline="0" dirty="0" smtClean="0"/>
              <a:t>Puppet tree</a:t>
            </a:r>
            <a:r>
              <a:rPr lang="en-GB" sz="1100" baseline="0" dirty="0" smtClean="0"/>
              <a:t>: to provide</a:t>
            </a:r>
            <a:r>
              <a:rPr lang="en-GB" sz="1100" dirty="0" smtClean="0"/>
              <a:t> a quick snapshot of how pupils are feeling, </a:t>
            </a:r>
            <a:r>
              <a:rPr lang="en-GB" sz="1100" baseline="0" dirty="0" smtClean="0"/>
              <a:t>pupils place themselves on the tree depending on their experience of a particular </a:t>
            </a:r>
            <a:r>
              <a:rPr lang="en-GB" sz="1100" dirty="0" smtClean="0"/>
              <a:t>activity</a:t>
            </a:r>
          </a:p>
          <a:p>
            <a:r>
              <a:rPr lang="en-GB" sz="1100" baseline="0" dirty="0" smtClean="0"/>
              <a:t>5</a:t>
            </a:r>
            <a:r>
              <a:rPr lang="en-GB" sz="1100" b="1" baseline="0" dirty="0" smtClean="0"/>
              <a:t>)</a:t>
            </a:r>
            <a:r>
              <a:rPr lang="en-GB" b="1" baseline="0" dirty="0" smtClean="0"/>
              <a:t>Diamond Ranking:  </a:t>
            </a:r>
            <a:r>
              <a:rPr lang="en-GB" baseline="0" dirty="0" smtClean="0"/>
              <a:t>at the end of the research period pupils rated why they enjoyed the OL course by ranking a series of possible answers</a:t>
            </a:r>
          </a:p>
          <a:p>
            <a:endParaRPr lang="en-GB" dirty="0"/>
          </a:p>
          <a:p>
            <a:r>
              <a:rPr lang="en-GB" dirty="0" smtClean="0"/>
              <a:t>All but the puppet tree provided </a:t>
            </a:r>
            <a:r>
              <a:rPr lang="en-GB" b="1" dirty="0" smtClean="0"/>
              <a:t>qualitative and quantitative </a:t>
            </a:r>
            <a:r>
              <a:rPr lang="en-GB" dirty="0" smtClean="0"/>
              <a:t>data. Whilst time consuming, gathering a </a:t>
            </a:r>
            <a:r>
              <a:rPr lang="en-GB" b="1" dirty="0" smtClean="0"/>
              <a:t>range of information </a:t>
            </a:r>
            <a:r>
              <a:rPr lang="en-GB" dirty="0" smtClean="0"/>
              <a:t>from a range of sources, proved very helpful in providing an </a:t>
            </a:r>
            <a:r>
              <a:rPr lang="en-GB" b="1" dirty="0" smtClean="0"/>
              <a:t>all-round measure </a:t>
            </a:r>
            <a:r>
              <a:rPr lang="en-GB" dirty="0" smtClean="0"/>
              <a:t>of impacts.</a:t>
            </a:r>
            <a:endParaRPr lang="en-GB" dirty="0"/>
          </a:p>
          <a:p>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fld id="{DD206206-950A-415D-AA24-B76482EDA503}" type="slidenum">
              <a:rPr lang="en-GB" smtClean="0"/>
              <a:pPr/>
              <a:t>18</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901174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graph:</a:t>
            </a:r>
          </a:p>
          <a:p>
            <a:endParaRPr lang="en-GB" dirty="0"/>
          </a:p>
          <a:p>
            <a:r>
              <a:rPr lang="en-GB" dirty="0" smtClean="0"/>
              <a:t>Horizontal axis shows weeks, vertical shows PEMS score (</a:t>
            </a:r>
            <a:r>
              <a:rPr lang="en-GB" b="1" dirty="0" smtClean="0"/>
              <a:t>max score 20 </a:t>
            </a:r>
            <a:r>
              <a:rPr lang="en-GB" dirty="0" smtClean="0"/>
              <a:t>when all four aspects combined).</a:t>
            </a:r>
          </a:p>
          <a:p>
            <a:endParaRPr lang="en-GB" dirty="0"/>
          </a:p>
          <a:p>
            <a:r>
              <a:rPr lang="en-GB" dirty="0" smtClean="0"/>
              <a:t>Individual skill sets can be displayed, plus overall score.</a:t>
            </a:r>
          </a:p>
          <a:p>
            <a:endParaRPr lang="en-GB" dirty="0"/>
          </a:p>
          <a:p>
            <a:pPr marL="171450" indent="-171450">
              <a:buFont typeface="Arial" panose="020B0604020202020204" pitchFamily="34" charset="0"/>
              <a:buChar char="•"/>
            </a:pPr>
            <a:r>
              <a:rPr lang="en-GB" b="1" dirty="0" smtClean="0"/>
              <a:t>Personal </a:t>
            </a:r>
            <a:r>
              <a:rPr lang="en-GB" dirty="0" smtClean="0"/>
              <a:t>5 = quietly confident, positive , respectful, realistic, has demonstrated </a:t>
            </a:r>
            <a:r>
              <a:rPr lang="en-GB" b="1" dirty="0" smtClean="0"/>
              <a:t>self-development (</a:t>
            </a:r>
            <a:r>
              <a:rPr lang="en-GB" dirty="0" smtClean="0"/>
              <a:t>ie, high level of self-reflection)</a:t>
            </a:r>
          </a:p>
          <a:p>
            <a:pPr marL="171450" indent="-171450">
              <a:buFont typeface="Arial" panose="020B0604020202020204" pitchFamily="34" charset="0"/>
              <a:buChar char="•"/>
            </a:pPr>
            <a:r>
              <a:rPr lang="en-GB" b="1" dirty="0" smtClean="0"/>
              <a:t>Environmental </a:t>
            </a:r>
            <a:r>
              <a:rPr lang="en-GB" dirty="0" smtClean="0"/>
              <a:t>5</a:t>
            </a:r>
            <a:r>
              <a:rPr lang="en-GB" b="1" dirty="0" smtClean="0"/>
              <a:t> = </a:t>
            </a:r>
            <a:r>
              <a:rPr lang="en-GB" dirty="0" smtClean="0"/>
              <a:t>organised workplace, trustworthy with tools, cares for immediate env – </a:t>
            </a:r>
            <a:r>
              <a:rPr lang="en-GB" b="1" dirty="0" smtClean="0"/>
              <a:t>includes property and tools </a:t>
            </a:r>
            <a:r>
              <a:rPr lang="en-GB" dirty="0" smtClean="0"/>
              <a:t>as well as habitat</a:t>
            </a:r>
          </a:p>
          <a:p>
            <a:pPr marL="171450" indent="-171450">
              <a:buFont typeface="Arial" panose="020B0604020202020204" pitchFamily="34" charset="0"/>
              <a:buChar char="•"/>
            </a:pPr>
            <a:r>
              <a:rPr lang="en-GB" b="1" dirty="0"/>
              <a:t>M</a:t>
            </a:r>
            <a:r>
              <a:rPr lang="en-GB" b="1" dirty="0" smtClean="0"/>
              <a:t>otivational </a:t>
            </a:r>
            <a:r>
              <a:rPr lang="en-GB" dirty="0" smtClean="0"/>
              <a:t>5  - not juts enthusiastic but includes perseverance, </a:t>
            </a:r>
            <a:r>
              <a:rPr lang="en-GB" b="1" dirty="0" smtClean="0"/>
              <a:t>trying new tactics </a:t>
            </a:r>
            <a:r>
              <a:rPr lang="en-GB" dirty="0" smtClean="0"/>
              <a:t>and adapting (resilience)</a:t>
            </a:r>
          </a:p>
          <a:p>
            <a:pPr marL="171450" indent="-171450">
              <a:buFont typeface="Arial" panose="020B0604020202020204" pitchFamily="34" charset="0"/>
              <a:buChar char="•"/>
            </a:pPr>
            <a:r>
              <a:rPr lang="en-GB" b="1" dirty="0" smtClean="0"/>
              <a:t>Social</a:t>
            </a:r>
            <a:r>
              <a:rPr lang="en-GB" dirty="0" smtClean="0"/>
              <a:t> 5 = friendly, caring, encouraging others, </a:t>
            </a:r>
            <a:r>
              <a:rPr lang="en-GB" b="1" dirty="0" smtClean="0"/>
              <a:t>positive role-model</a:t>
            </a:r>
          </a:p>
          <a:p>
            <a:endParaRPr lang="en-GB" dirty="0"/>
          </a:p>
          <a:p>
            <a:r>
              <a:rPr lang="en-GB" dirty="0" smtClean="0"/>
              <a:t>This graph (Dan W) shows pupil with mid-level scores, displaying widely fluctuating behaviour (mostly related to indoor activities eg. portfolio work), but overall an upward (positive trend)</a:t>
            </a:r>
            <a:endParaRPr lang="en-GB" dirty="0"/>
          </a:p>
        </p:txBody>
      </p:sp>
      <p:sp>
        <p:nvSpPr>
          <p:cNvPr id="4" name="Slide Number Placeholder 3"/>
          <p:cNvSpPr>
            <a:spLocks noGrp="1"/>
          </p:cNvSpPr>
          <p:nvPr>
            <p:ph type="sldNum" sz="quarter" idx="10"/>
          </p:nvPr>
        </p:nvSpPr>
        <p:spPr/>
        <p:txBody>
          <a:bodyPr/>
          <a:lstStyle/>
          <a:p>
            <a:fld id="{DD206206-950A-415D-AA24-B76482EDA503}" type="slidenum">
              <a:rPr lang="en-GB" smtClean="0"/>
              <a:pPr/>
              <a:t>20</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575776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Statements developed</a:t>
            </a:r>
            <a:r>
              <a:rPr lang="en-GB" baseline="0" dirty="0" smtClean="0"/>
              <a:t> from student’s own comments made to Em C either in general conversation or during surveys</a:t>
            </a:r>
            <a:r>
              <a:rPr lang="en-GB" dirty="0" smtClean="0"/>
              <a:t>.</a:t>
            </a:r>
          </a:p>
          <a:p>
            <a:endParaRPr lang="en-GB" baseline="0" dirty="0"/>
          </a:p>
          <a:p>
            <a:r>
              <a:rPr lang="en-GB" dirty="0" smtClean="0"/>
              <a:t>4 main categories:</a:t>
            </a:r>
            <a:endParaRPr lang="en-GB" baseline="0" dirty="0" smtClean="0"/>
          </a:p>
          <a:p>
            <a:endParaRPr lang="en-GB" dirty="0"/>
          </a:p>
          <a:p>
            <a:r>
              <a:rPr lang="en-GB" dirty="0" smtClean="0"/>
              <a:t>1) The </a:t>
            </a:r>
            <a:r>
              <a:rPr lang="en-GB" b="1" dirty="0" smtClean="0"/>
              <a:t>relationship with the outdoor learning tutor</a:t>
            </a:r>
            <a:r>
              <a:rPr lang="en-GB" dirty="0" smtClean="0"/>
              <a:t>: needs well understood and catered for; trusted to get on with things; given responsibility for own learning</a:t>
            </a:r>
          </a:p>
          <a:p>
            <a:endParaRPr lang="en-GB" dirty="0"/>
          </a:p>
          <a:p>
            <a:r>
              <a:rPr lang="en-GB" dirty="0" smtClean="0"/>
              <a:t>2) Development of “</a:t>
            </a:r>
            <a:r>
              <a:rPr lang="en-GB" b="1" dirty="0" smtClean="0"/>
              <a:t>soft skills</a:t>
            </a:r>
            <a:r>
              <a:rPr lang="en-GB" dirty="0" smtClean="0"/>
              <a:t>” – gain confidence, not being laughed at</a:t>
            </a:r>
          </a:p>
          <a:p>
            <a:endParaRPr lang="en-GB" dirty="0"/>
          </a:p>
          <a:p>
            <a:r>
              <a:rPr lang="en-GB" dirty="0" smtClean="0"/>
              <a:t>3) Organisation of  </a:t>
            </a:r>
            <a:r>
              <a:rPr lang="en-GB" b="1" dirty="0" smtClean="0"/>
              <a:t>programme and activities</a:t>
            </a:r>
            <a:r>
              <a:rPr lang="en-GB" dirty="0" smtClean="0"/>
              <a:t>: choice as part of Spring project, small groups (9 max), targeted to career ( handful of school leavers approaching end of Year 11, though mostly Year 9s)</a:t>
            </a:r>
          </a:p>
          <a:p>
            <a:endParaRPr lang="en-GB" dirty="0"/>
          </a:p>
          <a:p>
            <a:r>
              <a:rPr lang="en-GB" dirty="0" smtClean="0"/>
              <a:t>4) The </a:t>
            </a:r>
            <a:r>
              <a:rPr lang="en-GB" b="1" dirty="0" smtClean="0"/>
              <a:t>outdoor</a:t>
            </a:r>
            <a:r>
              <a:rPr lang="en-GB" dirty="0" smtClean="0"/>
              <a:t> element.</a:t>
            </a:r>
            <a:endParaRPr lang="en-GB" dirty="0"/>
          </a:p>
        </p:txBody>
      </p:sp>
      <p:sp>
        <p:nvSpPr>
          <p:cNvPr id="4" name="Slide Number Placeholder 3"/>
          <p:cNvSpPr>
            <a:spLocks noGrp="1"/>
          </p:cNvSpPr>
          <p:nvPr>
            <p:ph type="sldNum" sz="quarter" idx="10"/>
          </p:nvPr>
        </p:nvSpPr>
        <p:spPr/>
        <p:txBody>
          <a:bodyPr/>
          <a:lstStyle/>
          <a:p>
            <a:fld id="{DD206206-950A-415D-AA24-B76482EDA503}" type="slidenum">
              <a:rPr lang="en-GB" smtClean="0"/>
              <a:pPr/>
              <a:t>22</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254423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62475"/>
          </a:xfrm>
        </p:spPr>
        <p:txBody>
          <a:bodyPr/>
          <a:lstStyle/>
          <a:p>
            <a:pPr marL="228600" indent="-228600">
              <a:buAutoNum type="arabicPeriod"/>
            </a:pPr>
            <a:r>
              <a:rPr lang="en-GB" dirty="0" smtClean="0"/>
              <a:t>The well-being of the group has improved in nearly all areas (not satisfaction with school and friends), with marked improvement in self-esteem. The PEMS data indicates that even in this short research period, their social and personal skills have also improved. </a:t>
            </a:r>
            <a:r>
              <a:rPr lang="en-GB" b="1" dirty="0" smtClean="0"/>
              <a:t>If monitored from the start of the course in Sept 2014, changes would probably be even more significant. </a:t>
            </a:r>
          </a:p>
          <a:p>
            <a:pPr marL="228600" indent="-228600">
              <a:buAutoNum type="arabicPeriod"/>
            </a:pPr>
            <a:endParaRPr lang="en-GB" b="1" dirty="0"/>
          </a:p>
          <a:p>
            <a:r>
              <a:rPr lang="en-GB" dirty="0" smtClean="0"/>
              <a:t>It is hoped that the opportunities the course offers working with external partners such as National Trust and Redwings can raise aspirations and alter mindset from fixed to growth, but not actually measured.</a:t>
            </a:r>
          </a:p>
          <a:p>
            <a:endParaRPr lang="en-GB" dirty="0"/>
          </a:p>
          <a:p>
            <a:endParaRPr lang="en-GB" dirty="0" smtClean="0"/>
          </a:p>
          <a:p>
            <a:r>
              <a:rPr lang="en-GB" dirty="0" smtClean="0"/>
              <a:t>2. Planning for future. </a:t>
            </a:r>
          </a:p>
          <a:p>
            <a:r>
              <a:rPr lang="en-GB" dirty="0" smtClean="0"/>
              <a:t>Evaluation shows that Aylsham doing lots of things very well - mix of opportunities, on-site and off-site, external partners /experts allows all pupils to make progress. Know that trust and responsibility are key elements.</a:t>
            </a:r>
          </a:p>
          <a:p>
            <a:r>
              <a:rPr lang="en-GB" dirty="0" smtClean="0"/>
              <a:t>Also highlighted the need for deeper reflection at times so that pupil-specific needs can be best addressed (either through the outdoor learning course or referral within the wider education system).</a:t>
            </a:r>
          </a:p>
          <a:p>
            <a:endParaRPr lang="en-GB" dirty="0"/>
          </a:p>
          <a:p>
            <a:r>
              <a:rPr lang="en-GB" dirty="0" smtClean="0"/>
              <a:t>3. The impacts even within this short research period are significant – and doesn’t just work for those with challenging behaviour! </a:t>
            </a:r>
          </a:p>
          <a:p>
            <a:endParaRPr lang="en-GB" dirty="0"/>
          </a:p>
          <a:p>
            <a:endParaRPr lang="en-GB" dirty="0"/>
          </a:p>
        </p:txBody>
      </p:sp>
      <p:sp>
        <p:nvSpPr>
          <p:cNvPr id="4" name="Slide Number Placeholder 3"/>
          <p:cNvSpPr>
            <a:spLocks noGrp="1"/>
          </p:cNvSpPr>
          <p:nvPr>
            <p:ph type="sldNum" sz="quarter" idx="10"/>
          </p:nvPr>
        </p:nvSpPr>
        <p:spPr/>
        <p:txBody>
          <a:bodyPr/>
          <a:lstStyle/>
          <a:p>
            <a:fld id="{DD206206-950A-415D-AA24-B76482EDA503}" type="slidenum">
              <a:rPr lang="en-GB" smtClean="0"/>
              <a:pPr/>
              <a:t>25</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670353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34820" name="Slide Number Placeholder 3"/>
          <p:cNvSpPr>
            <a:spLocks noGrp="1"/>
          </p:cNvSpPr>
          <p:nvPr>
            <p:ph type="sldNum" sz="quarter" idx="5"/>
          </p:nvPr>
        </p:nvSpPr>
        <p:spPr>
          <a:noFill/>
        </p:spPr>
        <p:txBody>
          <a:bodyPr/>
          <a:lstStyle/>
          <a:p>
            <a:fld id="{B1B6F2BB-B936-124A-B896-0C28810E4653}" type="slidenum">
              <a:rPr lang="en-US"/>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01F1054-A2C3-1540-AD4A-DCFFD584B32F}" type="slidenum">
              <a:rPr lang="en-US"/>
              <a:pPr/>
              <a:t>42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latin typeface="Arial" pitchFamily="-10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A47DE82-5F7A-244F-873B-B2656B0502F1}" type="slidenum">
              <a:rPr lang="en-US"/>
              <a:pPr/>
              <a:t>43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pitchFamily="-107" charset="0"/>
            </a:endParaRPr>
          </a:p>
          <a:p>
            <a:pPr eaLnBrk="1" hangingPunct="1"/>
            <a:r>
              <a:rPr lang="en-US">
                <a:latin typeface="Arial" pitchFamily="-107" charset="0"/>
              </a:rPr>
              <a:t>	</a:t>
            </a:r>
            <a:r>
              <a:rPr lang="en-US" b="1" i="1">
                <a:latin typeface="Arial" pitchFamily="-107" charset="0"/>
              </a:rPr>
              <a:t>Education in, for, about, and through the outdoors </a:t>
            </a:r>
          </a:p>
          <a:p>
            <a:pPr eaLnBrk="1" hangingPunct="1"/>
            <a:r>
              <a:rPr lang="en-US" b="1" i="1">
                <a:latin typeface="Arial" pitchFamily="-107" charset="0"/>
              </a:rPr>
              <a:t>	3 dimensions: extension, content, teaching method</a:t>
            </a:r>
          </a:p>
          <a:p>
            <a:pPr eaLnBrk="1" hangingPunct="1"/>
            <a:endParaRPr lang="en-US">
              <a:latin typeface="Arial" pitchFamily="-107" charset="0"/>
            </a:endParaRPr>
          </a:p>
          <a:p>
            <a:pPr eaLnBrk="1" hangingPunct="1"/>
            <a:r>
              <a:rPr lang="en-US">
                <a:latin typeface="Arial" pitchFamily="-107" charset="0"/>
              </a:rPr>
              <a:t>	Extension = beyond the classroom into the community, natural environment ad other locations of topics being 	studied.   (Example: Studying Native Americans = Going to an Native American Burial Ground)</a:t>
            </a:r>
          </a:p>
          <a:p>
            <a:pPr eaLnBrk="1" hangingPunct="1"/>
            <a:endParaRPr lang="en-US">
              <a:latin typeface="Arial" pitchFamily="-107" charset="0"/>
            </a:endParaRPr>
          </a:p>
          <a:p>
            <a:pPr eaLnBrk="1" hangingPunct="1"/>
            <a:r>
              <a:rPr lang="en-US">
                <a:latin typeface="Arial" pitchFamily="-107" charset="0"/>
              </a:rPr>
              <a:t>	Content= What is being taught.  This content can include information about the natural environment and its 	relationships, specific skills to be used in the outdoors , or our relationship with the environment and how our 	activities as individuals and as a society affect it.</a:t>
            </a:r>
          </a:p>
          <a:p>
            <a:pPr eaLnBrk="1" hangingPunct="1"/>
            <a:endParaRPr lang="en-US">
              <a:latin typeface="Arial" pitchFamily="-107" charset="0"/>
            </a:endParaRPr>
          </a:p>
          <a:p>
            <a:pPr eaLnBrk="1" hangingPunct="1"/>
            <a:r>
              <a:rPr lang="en-US">
                <a:latin typeface="Arial" pitchFamily="-107" charset="0"/>
              </a:rPr>
              <a:t>	Teaching method= links the cognitive, affective, and psychomotor demands of learning.  It uses activities as a means 	for developing skills and understanding concepts in a variety of subjects.  This method can be used as a means for 	developing skills and understanding concepts in a variety of subjects.  Techniques used with this method can include 	journaling, reflective discussions and highlighting connections.</a:t>
            </a:r>
          </a:p>
          <a:p>
            <a:pPr eaLnBrk="1" hangingPunct="1"/>
            <a:endParaRPr lang="en-US">
              <a:latin typeface="Arial" pitchFamily="-107" charset="0"/>
            </a:endParaRPr>
          </a:p>
          <a:p>
            <a:pPr eaLnBrk="1" hangingPunct="1"/>
            <a:endParaRPr lang="en-US">
              <a:latin typeface="Arial" pitchFamily="-107"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de-DE">
              <a:latin typeface="Arial" pitchFamily="-107" charset="0"/>
            </a:endParaRPr>
          </a:p>
        </p:txBody>
      </p:sp>
      <p:sp>
        <p:nvSpPr>
          <p:cNvPr id="46084" name="Slide Number Placeholder 3"/>
          <p:cNvSpPr>
            <a:spLocks noGrp="1"/>
          </p:cNvSpPr>
          <p:nvPr>
            <p:ph type="sldNum" sz="quarter" idx="5"/>
          </p:nvPr>
        </p:nvSpPr>
        <p:spPr>
          <a:noFill/>
        </p:spPr>
        <p:txBody>
          <a:bodyPr/>
          <a:lstStyle/>
          <a:p>
            <a:fld id="{BB8666A1-7900-BC42-AB46-1C01806926A6}" type="slidenum">
              <a:rPr lang="en-US"/>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de-DE">
              <a:latin typeface="Arial" pitchFamily="-107" charset="0"/>
            </a:endParaRPr>
          </a:p>
        </p:txBody>
      </p:sp>
      <p:sp>
        <p:nvSpPr>
          <p:cNvPr id="47108" name="Slide Number Placeholder 3"/>
          <p:cNvSpPr>
            <a:spLocks noGrp="1"/>
          </p:cNvSpPr>
          <p:nvPr>
            <p:ph type="sldNum" sz="quarter" idx="5"/>
          </p:nvPr>
        </p:nvSpPr>
        <p:spPr>
          <a:noFill/>
        </p:spPr>
        <p:txBody>
          <a:bodyPr/>
          <a:lstStyle/>
          <a:p>
            <a:fld id="{D2D1443E-E631-EC44-A1F9-6B0E672B780B}" type="slidenum">
              <a:rPr lang="en-US"/>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5AB5132-C014-B646-B39A-F37DACBD7521}" type="slidenum">
              <a:rPr lang="en-US"/>
              <a:pPr/>
              <a:t>46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a:latin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27652" name="Slide Number Placeholder 3"/>
          <p:cNvSpPr>
            <a:spLocks noGrp="1"/>
          </p:cNvSpPr>
          <p:nvPr>
            <p:ph type="sldNum" sz="quarter" idx="5"/>
          </p:nvPr>
        </p:nvSpPr>
        <p:spPr>
          <a:noFill/>
        </p:spPr>
        <p:txBody>
          <a:bodyPr/>
          <a:lstStyle/>
          <a:p>
            <a:fld id="{C1888AAB-9B81-634E-A80E-A18C2AEF63C1}" type="slidenum">
              <a:rPr lang="en-US"/>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a:latin typeface="Arial" pitchFamily="-107" charset="0"/>
              </a:rPr>
              <a:t>Outdoor recreational activities are excellent educational tools for incorporating experiential teaching methods and engaging the student by being physically active, mentally active (thinking and questioning), emotionally active (feeling and engaging the physical and mental processes which bring about an emotional reaction)</a:t>
            </a:r>
          </a:p>
        </p:txBody>
      </p:sp>
      <p:sp>
        <p:nvSpPr>
          <p:cNvPr id="49156" name="Slide Number Placeholder 3"/>
          <p:cNvSpPr>
            <a:spLocks noGrp="1"/>
          </p:cNvSpPr>
          <p:nvPr>
            <p:ph type="sldNum" sz="quarter" idx="5"/>
          </p:nvPr>
        </p:nvSpPr>
        <p:spPr>
          <a:noFill/>
        </p:spPr>
        <p:txBody>
          <a:bodyPr/>
          <a:lstStyle/>
          <a:p>
            <a:fld id="{213238A2-A53E-A540-BD0C-854A28C6D36D}" type="slidenum">
              <a:rPr lang="en-US"/>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4F6E2EC-6808-6D49-8C98-419099DBBBE7}" type="slidenum">
              <a:rPr lang="en-US"/>
              <a:pPr/>
              <a:t>48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pitchFamily="-107" charset="0"/>
              </a:rPr>
              <a:t>The process through which the learner constructs knowledge, skills, and values through direct experience.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D4455D-131F-F744-AD0E-D313560AAF77}" type="slidenum">
              <a:rPr lang="en-US"/>
              <a:pPr/>
              <a:t>49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lvl="1" eaLnBrk="1" hangingPunct="1">
              <a:lnSpc>
                <a:spcPct val="90000"/>
              </a:lnSpc>
              <a:buFont typeface="Wingdings" pitchFamily="-107" charset="2"/>
              <a:buNone/>
            </a:pPr>
            <a:r>
              <a:rPr lang="en-US" sz="1100" b="1">
                <a:latin typeface="Arial" pitchFamily="-107" charset="0"/>
              </a:rPr>
              <a:t>Knowledge</a:t>
            </a:r>
          </a:p>
          <a:p>
            <a:pPr lvl="1" eaLnBrk="1" hangingPunct="1">
              <a:lnSpc>
                <a:spcPct val="90000"/>
              </a:lnSpc>
              <a:buFont typeface="Wingdings" pitchFamily="-107" charset="2"/>
              <a:buNone/>
            </a:pPr>
            <a:r>
              <a:rPr lang="en-US" sz="1100">
                <a:latin typeface="Arial" pitchFamily="-107" charset="0"/>
              </a:rPr>
              <a:t>Usually begins with the teacher’s intention to teach experientially using interdisciplinary highlights and with an idea and basic information, such as knowing your class, time frame, facilities, equipment, and what objectives or standards you want to address.</a:t>
            </a:r>
          </a:p>
          <a:p>
            <a:pPr lvl="1" eaLnBrk="1" hangingPunct="1">
              <a:lnSpc>
                <a:spcPct val="90000"/>
              </a:lnSpc>
              <a:buFont typeface="Wingdings" pitchFamily="-107" charset="2"/>
              <a:buNone/>
            </a:pPr>
            <a:r>
              <a:rPr lang="en-US" sz="1100" b="1">
                <a:latin typeface="Arial" pitchFamily="-107" charset="0"/>
              </a:rPr>
              <a:t>Planning</a:t>
            </a:r>
          </a:p>
          <a:p>
            <a:pPr lvl="1" eaLnBrk="1" hangingPunct="1">
              <a:lnSpc>
                <a:spcPct val="90000"/>
              </a:lnSpc>
              <a:buFont typeface="Wingdings" pitchFamily="-107" charset="2"/>
              <a:buNone/>
            </a:pPr>
            <a:r>
              <a:rPr lang="en-US" sz="1100">
                <a:latin typeface="Arial" pitchFamily="-107" charset="0"/>
              </a:rPr>
              <a:t>Involves structuring activities in ways that enhance the opportunity to use each activity to illustrate a concept or skill. Also involves identifying standards from other areas that you can connect to the activity in order to  reinforce it.</a:t>
            </a:r>
          </a:p>
          <a:p>
            <a:pPr lvl="1" eaLnBrk="1" hangingPunct="1">
              <a:lnSpc>
                <a:spcPct val="90000"/>
              </a:lnSpc>
              <a:buFont typeface="Wingdings" pitchFamily="-107" charset="2"/>
              <a:buNone/>
            </a:pPr>
            <a:r>
              <a:rPr lang="en-US" sz="1100" b="1">
                <a:latin typeface="Arial" pitchFamily="-107" charset="0"/>
              </a:rPr>
              <a:t>Implementation</a:t>
            </a:r>
          </a:p>
          <a:p>
            <a:pPr lvl="1" eaLnBrk="1" hangingPunct="1">
              <a:lnSpc>
                <a:spcPct val="90000"/>
              </a:lnSpc>
              <a:buFont typeface="Wingdings" pitchFamily="-107" charset="2"/>
              <a:buNone/>
            </a:pPr>
            <a:r>
              <a:rPr lang="en-US" sz="1100">
                <a:latin typeface="Arial" pitchFamily="-107" charset="0"/>
              </a:rPr>
              <a:t>Actively engaging students in the experiences, making observations and comments during the activity and asking leading, challenging questions that are pertinent to the planned objectives.</a:t>
            </a:r>
          </a:p>
          <a:p>
            <a:pPr lvl="1" eaLnBrk="1" hangingPunct="1">
              <a:lnSpc>
                <a:spcPct val="90000"/>
              </a:lnSpc>
              <a:buFont typeface="Wingdings" pitchFamily="-107" charset="2"/>
              <a:buNone/>
            </a:pPr>
            <a:r>
              <a:rPr lang="en-US" sz="1100" b="1">
                <a:latin typeface="Arial" pitchFamily="-107" charset="0"/>
              </a:rPr>
              <a:t>Reflection &amp; Discussion</a:t>
            </a:r>
          </a:p>
          <a:p>
            <a:pPr lvl="1" eaLnBrk="1" hangingPunct="1">
              <a:lnSpc>
                <a:spcPct val="90000"/>
              </a:lnSpc>
              <a:buFont typeface="Wingdings" pitchFamily="-107" charset="2"/>
              <a:buNone/>
            </a:pPr>
            <a:r>
              <a:rPr lang="en-US" sz="1100">
                <a:latin typeface="Arial" pitchFamily="-107" charset="0"/>
              </a:rPr>
              <a:t>Time to talk about what happened. Question types to lead discussions: What? So what? Now  what?</a:t>
            </a:r>
          </a:p>
          <a:p>
            <a:pPr lvl="1" eaLnBrk="1" hangingPunct="1">
              <a:lnSpc>
                <a:spcPct val="90000"/>
              </a:lnSpc>
              <a:buFont typeface="Wingdings" pitchFamily="-107" charset="2"/>
              <a:buNone/>
            </a:pPr>
            <a:r>
              <a:rPr lang="en-US" sz="1100" b="1">
                <a:latin typeface="Arial" pitchFamily="-107" charset="0"/>
              </a:rPr>
              <a:t>Evaluation</a:t>
            </a:r>
          </a:p>
          <a:p>
            <a:pPr lvl="1" eaLnBrk="1" hangingPunct="1">
              <a:lnSpc>
                <a:spcPct val="90000"/>
              </a:lnSpc>
              <a:buFont typeface="Wingdings" pitchFamily="-107" charset="2"/>
              <a:buNone/>
            </a:pPr>
            <a:r>
              <a:rPr lang="en-US" sz="1100">
                <a:latin typeface="Arial" pitchFamily="-107" charset="0"/>
              </a:rPr>
              <a:t>Evaluate the success of the lesson and determine if then objectives were accomplished.</a:t>
            </a:r>
          </a:p>
          <a:p>
            <a:pPr lvl="1" eaLnBrk="1" hangingPunct="1">
              <a:lnSpc>
                <a:spcPct val="90000"/>
              </a:lnSpc>
              <a:buFont typeface="Wingdings" pitchFamily="-107" charset="2"/>
              <a:buNone/>
            </a:pPr>
            <a:r>
              <a:rPr lang="en-US" sz="1100" b="1">
                <a:latin typeface="Arial" pitchFamily="-107" charset="0"/>
              </a:rPr>
              <a:t>Adaptation</a:t>
            </a:r>
          </a:p>
          <a:p>
            <a:pPr lvl="1" eaLnBrk="1" hangingPunct="1">
              <a:lnSpc>
                <a:spcPct val="90000"/>
              </a:lnSpc>
              <a:buFont typeface="Wingdings" pitchFamily="-107" charset="2"/>
              <a:buNone/>
            </a:pPr>
            <a:r>
              <a:rPr lang="en-US" sz="1100">
                <a:latin typeface="Arial" pitchFamily="-107" charset="0"/>
              </a:rPr>
              <a:t>How to structure the next experience based on lessons learned</a:t>
            </a:r>
          </a:p>
          <a:p>
            <a:pPr eaLnBrk="1" hangingPunct="1">
              <a:lnSpc>
                <a:spcPct val="90000"/>
              </a:lnSpc>
            </a:pPr>
            <a:endParaRPr lang="en-US" sz="1100">
              <a:latin typeface="Arial" pitchFamily="-107" charset="0"/>
            </a:endParaRPr>
          </a:p>
          <a:p>
            <a:pPr eaLnBrk="1" hangingPunct="1">
              <a:lnSpc>
                <a:spcPct val="90000"/>
              </a:lnSpc>
            </a:pPr>
            <a:endParaRPr lang="en-US" sz="1000">
              <a:latin typeface="Arial" pitchFamily="-107"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de-DE">
              <a:latin typeface="Arial" pitchFamily="-107" charset="0"/>
            </a:endParaRPr>
          </a:p>
        </p:txBody>
      </p:sp>
      <p:sp>
        <p:nvSpPr>
          <p:cNvPr id="52228" name="Slide Number Placeholder 3"/>
          <p:cNvSpPr>
            <a:spLocks noGrp="1"/>
          </p:cNvSpPr>
          <p:nvPr>
            <p:ph type="sldNum" sz="quarter" idx="5"/>
          </p:nvPr>
        </p:nvSpPr>
        <p:spPr>
          <a:noFill/>
        </p:spPr>
        <p:txBody>
          <a:bodyPr/>
          <a:lstStyle/>
          <a:p>
            <a:fld id="{E0DEC29C-EC87-0D4D-912C-526EDD629DC9}" type="slidenum">
              <a:rPr lang="en-US"/>
              <a:pPr/>
              <a:t>50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de-DE">
              <a:latin typeface="Arial" pitchFamily="-107" charset="0"/>
            </a:endParaRPr>
          </a:p>
        </p:txBody>
      </p:sp>
      <p:sp>
        <p:nvSpPr>
          <p:cNvPr id="53252" name="Slide Number Placeholder 3"/>
          <p:cNvSpPr>
            <a:spLocks noGrp="1"/>
          </p:cNvSpPr>
          <p:nvPr>
            <p:ph type="sldNum" sz="quarter" idx="5"/>
          </p:nvPr>
        </p:nvSpPr>
        <p:spPr>
          <a:noFill/>
        </p:spPr>
        <p:txBody>
          <a:bodyPr/>
          <a:lstStyle/>
          <a:p>
            <a:fld id="{4F8A7106-99E0-E84D-9542-7792D38902BF}" type="slidenum">
              <a:rPr lang="en-US"/>
              <a:pPr/>
              <a:t>51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de-DE">
              <a:latin typeface="Arial" pitchFamily="-107" charset="0"/>
            </a:endParaRPr>
          </a:p>
        </p:txBody>
      </p:sp>
      <p:sp>
        <p:nvSpPr>
          <p:cNvPr id="54276" name="Slide Number Placeholder 3"/>
          <p:cNvSpPr>
            <a:spLocks noGrp="1"/>
          </p:cNvSpPr>
          <p:nvPr>
            <p:ph type="sldNum" sz="quarter" idx="5"/>
          </p:nvPr>
        </p:nvSpPr>
        <p:spPr>
          <a:noFill/>
        </p:spPr>
        <p:txBody>
          <a:bodyPr/>
          <a:lstStyle/>
          <a:p>
            <a:fld id="{0A7D6CA3-405D-4D4D-BB5D-A69209A85DCC}" type="slidenum">
              <a:rPr lang="en-US"/>
              <a:pPr/>
              <a:t>52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de-DE">
              <a:latin typeface="Arial" pitchFamily="-107" charset="0"/>
            </a:endParaRPr>
          </a:p>
        </p:txBody>
      </p:sp>
      <p:sp>
        <p:nvSpPr>
          <p:cNvPr id="55300" name="Slide Number Placeholder 3"/>
          <p:cNvSpPr>
            <a:spLocks noGrp="1"/>
          </p:cNvSpPr>
          <p:nvPr>
            <p:ph type="sldNum" sz="quarter" idx="5"/>
          </p:nvPr>
        </p:nvSpPr>
        <p:spPr>
          <a:noFill/>
        </p:spPr>
        <p:txBody>
          <a:bodyPr/>
          <a:lstStyle/>
          <a:p>
            <a:fld id="{3C1E4FC6-9D39-C34C-A843-3E19FD0B2EFB}" type="slidenum">
              <a:rPr lang="en-US"/>
              <a:pPr/>
              <a:t>53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de-DE">
              <a:latin typeface="Arial" pitchFamily="-107" charset="0"/>
            </a:endParaRPr>
          </a:p>
        </p:txBody>
      </p:sp>
      <p:sp>
        <p:nvSpPr>
          <p:cNvPr id="56324" name="Slide Number Placeholder 3"/>
          <p:cNvSpPr>
            <a:spLocks noGrp="1"/>
          </p:cNvSpPr>
          <p:nvPr>
            <p:ph type="sldNum" sz="quarter" idx="5"/>
          </p:nvPr>
        </p:nvSpPr>
        <p:spPr>
          <a:noFill/>
        </p:spPr>
        <p:txBody>
          <a:bodyPr/>
          <a:lstStyle/>
          <a:p>
            <a:fld id="{63317ED9-1D26-9E44-9566-9B3B41FF9778}" type="slidenum">
              <a:rPr lang="en-US"/>
              <a:pPr/>
              <a:t>54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a:latin typeface="Arial" pitchFamily="-107" charset="0"/>
              </a:rPr>
              <a:t>Teachers should consider themselves as “Facilitators” because they encourage an attitude of assistance, encouragement and coaching whereas a “Teacher” is associated with providing facts.</a:t>
            </a:r>
          </a:p>
        </p:txBody>
      </p:sp>
      <p:sp>
        <p:nvSpPr>
          <p:cNvPr id="57348" name="Slide Number Placeholder 3"/>
          <p:cNvSpPr>
            <a:spLocks noGrp="1"/>
          </p:cNvSpPr>
          <p:nvPr>
            <p:ph type="sldNum" sz="quarter" idx="5"/>
          </p:nvPr>
        </p:nvSpPr>
        <p:spPr>
          <a:noFill/>
        </p:spPr>
        <p:txBody>
          <a:bodyPr/>
          <a:lstStyle/>
          <a:p>
            <a:fld id="{0CAC0C9B-C796-C24C-A158-59E401D5AA5D}" type="slidenum">
              <a:rPr lang="en-US"/>
              <a:pPr/>
              <a:t>55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7E88D56-9D4F-7140-8927-4DCA6DCE9E5C}" type="slidenum">
              <a:rPr lang="en-US"/>
              <a:pPr/>
              <a:t>56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latin typeface="Arial" pitchFamily="-107" charset="0"/>
              </a:rPr>
              <a:t>Know why you are doing what you are doing</a:t>
            </a:r>
          </a:p>
          <a:p>
            <a:pPr eaLnBrk="1" hangingPunct="1"/>
            <a:endParaRPr lang="en-US">
              <a:latin typeface="Arial" pitchFamily="-107" charset="0"/>
            </a:endParaRPr>
          </a:p>
          <a:p>
            <a:pPr eaLnBrk="1" hangingPunct="1"/>
            <a:r>
              <a:rPr lang="en-US">
                <a:latin typeface="Arial" pitchFamily="-107" charset="0"/>
              </a:rPr>
              <a:t>Put the focus on the participants</a:t>
            </a:r>
          </a:p>
          <a:p>
            <a:pPr eaLnBrk="1" hangingPunct="1"/>
            <a:endParaRPr lang="en-US">
              <a:latin typeface="Arial" pitchFamily="-107" charset="0"/>
            </a:endParaRPr>
          </a:p>
          <a:p>
            <a:pPr eaLnBrk="1" hangingPunct="1"/>
            <a:r>
              <a:rPr lang="en-US">
                <a:latin typeface="Arial" pitchFamily="-107" charset="0"/>
              </a:rPr>
              <a:t>Encourage students to explore and discover meaning and understanding from the activities</a:t>
            </a:r>
          </a:p>
          <a:p>
            <a:pPr eaLnBrk="1" hangingPunct="1"/>
            <a:endParaRPr lang="en-US">
              <a:latin typeface="Arial" pitchFamily="-107" charset="0"/>
            </a:endParaRPr>
          </a:p>
          <a:p>
            <a:pPr eaLnBrk="1" hangingPunct="1"/>
            <a:r>
              <a:rPr lang="en-US">
                <a:latin typeface="Arial" pitchFamily="-107" charset="0"/>
              </a:rPr>
              <a:t>Design situations that will encourage students to want to learn or figure out something</a:t>
            </a:r>
          </a:p>
          <a:p>
            <a:pPr eaLnBrk="1" hangingPunct="1"/>
            <a:endParaRPr lang="en-US">
              <a:latin typeface="Arial" pitchFamily="-107" charset="0"/>
            </a:endParaRPr>
          </a:p>
          <a:p>
            <a:pPr eaLnBrk="1" hangingPunct="1"/>
            <a:r>
              <a:rPr lang="en-US">
                <a:latin typeface="Arial" pitchFamily="-107" charset="0"/>
              </a:rPr>
              <a:t>Look for and be flexible enough to use teachable moments</a:t>
            </a:r>
          </a:p>
          <a:p>
            <a:pPr eaLnBrk="1" hangingPunct="1"/>
            <a:endParaRPr lang="en-US">
              <a:latin typeface="Arial" pitchFamily="-107" charset="0"/>
            </a:endParaRPr>
          </a:p>
          <a:p>
            <a:pPr eaLnBrk="1" hangingPunct="1"/>
            <a:endParaRPr lang="en-US">
              <a:latin typeface="Arial"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28676" name="Slide Number Placeholder 3"/>
          <p:cNvSpPr>
            <a:spLocks noGrp="1"/>
          </p:cNvSpPr>
          <p:nvPr>
            <p:ph type="sldNum" sz="quarter" idx="5"/>
          </p:nvPr>
        </p:nvSpPr>
        <p:spPr>
          <a:noFill/>
        </p:spPr>
        <p:txBody>
          <a:bodyPr/>
          <a:lstStyle/>
          <a:p>
            <a:fld id="{934B7C12-8D34-8F4B-A54B-B7939D242D55}" type="slidenum">
              <a:rPr lang="en-US"/>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de-DE">
              <a:latin typeface="Arial" pitchFamily="-107" charset="0"/>
            </a:endParaRPr>
          </a:p>
        </p:txBody>
      </p:sp>
      <p:sp>
        <p:nvSpPr>
          <p:cNvPr id="59396" name="Slide Number Placeholder 3"/>
          <p:cNvSpPr>
            <a:spLocks noGrp="1"/>
          </p:cNvSpPr>
          <p:nvPr>
            <p:ph type="sldNum" sz="quarter" idx="5"/>
          </p:nvPr>
        </p:nvSpPr>
        <p:spPr>
          <a:noFill/>
        </p:spPr>
        <p:txBody>
          <a:bodyPr/>
          <a:lstStyle/>
          <a:p>
            <a:fld id="{CCB1F672-A343-EE43-856A-AA0B9F7577F6}" type="slidenum">
              <a:rPr lang="en-US"/>
              <a:pPr/>
              <a:t>57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a:latin typeface="Arial" pitchFamily="-107" charset="0"/>
              </a:rPr>
              <a:t>Use sequenced progressions that move from simple to complex</a:t>
            </a:r>
          </a:p>
          <a:p>
            <a:endParaRPr lang="en-US">
              <a:latin typeface="Arial" pitchFamily="-107" charset="0"/>
            </a:endParaRPr>
          </a:p>
          <a:p>
            <a:r>
              <a:rPr lang="en-US">
                <a:latin typeface="Arial" pitchFamily="-107" charset="0"/>
              </a:rPr>
              <a:t>Anticipate how to use students’ failures as well as their successes to maximize learning</a:t>
            </a:r>
          </a:p>
        </p:txBody>
      </p:sp>
      <p:sp>
        <p:nvSpPr>
          <p:cNvPr id="60420" name="Slide Number Placeholder 3"/>
          <p:cNvSpPr>
            <a:spLocks noGrp="1"/>
          </p:cNvSpPr>
          <p:nvPr>
            <p:ph type="sldNum" sz="quarter" idx="5"/>
          </p:nvPr>
        </p:nvSpPr>
        <p:spPr>
          <a:noFill/>
        </p:spPr>
        <p:txBody>
          <a:bodyPr/>
          <a:lstStyle/>
          <a:p>
            <a:fld id="{302E03E4-0AB2-9D41-B68E-5893C8CCEA7E}" type="slidenum">
              <a:rPr lang="en-US"/>
              <a:pPr/>
              <a:t>58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a:latin typeface="Arial" pitchFamily="-107" charset="0"/>
              </a:rPr>
              <a:t>End an activity on a high note</a:t>
            </a:r>
          </a:p>
          <a:p>
            <a:endParaRPr lang="en-US">
              <a:latin typeface="Arial" pitchFamily="-107" charset="0"/>
            </a:endParaRPr>
          </a:p>
          <a:p>
            <a:r>
              <a:rPr lang="en-US">
                <a:latin typeface="Arial" pitchFamily="-107" charset="0"/>
              </a:rPr>
              <a:t>Follow an activity with opportunities for reflection, discussion, generalization and application.  This is when learning occurs</a:t>
            </a:r>
          </a:p>
        </p:txBody>
      </p:sp>
      <p:sp>
        <p:nvSpPr>
          <p:cNvPr id="61444" name="Slide Number Placeholder 3"/>
          <p:cNvSpPr>
            <a:spLocks noGrp="1"/>
          </p:cNvSpPr>
          <p:nvPr>
            <p:ph type="sldNum" sz="quarter" idx="5"/>
          </p:nvPr>
        </p:nvSpPr>
        <p:spPr>
          <a:noFill/>
        </p:spPr>
        <p:txBody>
          <a:bodyPr/>
          <a:lstStyle/>
          <a:p>
            <a:fld id="{1FA4A3E6-DCDF-CF4C-BC67-141FCEB01C4B}" type="slidenum">
              <a:rPr lang="en-US"/>
              <a:pPr/>
              <a:t>59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CFFCA2F-5B8A-B242-B158-7E0E2A64E3FA}" type="slidenum">
              <a:rPr lang="en-US"/>
              <a:pPr/>
              <a:t>60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FontTx/>
              <a:buChar char="•"/>
            </a:pPr>
            <a:r>
              <a:rPr lang="en-US">
                <a:latin typeface="Arial" pitchFamily="-107" charset="0"/>
              </a:rPr>
              <a:t>Intention</a:t>
            </a:r>
          </a:p>
          <a:p>
            <a:pPr eaLnBrk="1" hangingPunct="1"/>
            <a:r>
              <a:rPr lang="en-US">
                <a:latin typeface="Arial" pitchFamily="-107" charset="0"/>
              </a:rPr>
              <a:t>Look for ways to connect curriculum areas and then plan how to put your ideas into action.  This type of planning means organizing your lessons to make sure you know what you are trying to accomplish beyond simply doing the activities and how you intend to get it done.	</a:t>
            </a:r>
          </a:p>
          <a:p>
            <a:pPr eaLnBrk="1" hangingPunct="1">
              <a:buFontTx/>
              <a:buChar char="•"/>
            </a:pPr>
            <a:endParaRPr lang="en-US">
              <a:latin typeface="Arial" pitchFamily="-107" charset="0"/>
            </a:endParaRPr>
          </a:p>
          <a:p>
            <a:pPr eaLnBrk="1" hangingPunct="1">
              <a:buFontTx/>
              <a:buChar char="•"/>
            </a:pPr>
            <a:r>
              <a:rPr lang="en-US">
                <a:latin typeface="Arial" pitchFamily="-107" charset="0"/>
              </a:rPr>
              <a:t>Vigilance</a:t>
            </a:r>
          </a:p>
          <a:p>
            <a:pPr eaLnBrk="1" hangingPunct="1"/>
            <a:r>
              <a:rPr lang="en-US">
                <a:latin typeface="Arial" pitchFamily="-107" charset="0"/>
              </a:rPr>
              <a:t>This means actively observing the class while it is participating in an activity so you can make comments and ask questions while the activity is happening and after it has ended.</a:t>
            </a:r>
          </a:p>
          <a:p>
            <a:pPr eaLnBrk="1" hangingPunct="1"/>
            <a:endParaRPr lang="en-US">
              <a:latin typeface="Arial" pitchFamily="-107"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de-DE">
              <a:latin typeface="Arial" pitchFamily="-107" charset="0"/>
            </a:endParaRPr>
          </a:p>
        </p:txBody>
      </p:sp>
      <p:sp>
        <p:nvSpPr>
          <p:cNvPr id="63492" name="Slide Number Placeholder 3"/>
          <p:cNvSpPr>
            <a:spLocks noGrp="1"/>
          </p:cNvSpPr>
          <p:nvPr>
            <p:ph type="sldNum" sz="quarter" idx="5"/>
          </p:nvPr>
        </p:nvSpPr>
        <p:spPr>
          <a:noFill/>
        </p:spPr>
        <p:txBody>
          <a:bodyPr/>
          <a:lstStyle/>
          <a:p>
            <a:fld id="{BFDE5743-9938-B54B-9801-C0170FEF76CE}" type="slidenum">
              <a:rPr lang="en-US"/>
              <a:pPr/>
              <a:t>61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BE32322-FACA-0C42-B135-99EFE87B38C3}" type="slidenum">
              <a:rPr lang="en-US"/>
              <a:pPr/>
              <a:t>62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atin typeface="Arial" pitchFamily="-107" charset="0"/>
              </a:rPr>
              <a:t>1) Be genuine - balance b/t professional &amp; personal</a:t>
            </a:r>
          </a:p>
          <a:p>
            <a:pPr eaLnBrk="1" hangingPunct="1"/>
            <a:r>
              <a:rPr lang="en-US">
                <a:latin typeface="Arial" pitchFamily="-107" charset="0"/>
              </a:rPr>
              <a:t>2) Take your time with them</a:t>
            </a:r>
          </a:p>
          <a:p>
            <a:pPr eaLnBrk="1" hangingPunct="1"/>
            <a:r>
              <a:rPr lang="en-US">
                <a:latin typeface="Arial" pitchFamily="-107" charset="0"/>
              </a:rPr>
              <a:t>3) Teens are confident, give them  responsibilities they can competently achieve through hard work</a:t>
            </a:r>
          </a:p>
          <a:p>
            <a:pPr eaLnBrk="1" hangingPunct="1"/>
            <a:r>
              <a:rPr lang="en-US">
                <a:latin typeface="Arial" pitchFamily="-107" charset="0"/>
              </a:rPr>
              <a:t>4) Create social atmosphere: allow for fun, quell clique formation</a:t>
            </a:r>
          </a:p>
          <a:p>
            <a:pPr eaLnBrk="1" hangingPunct="1"/>
            <a:r>
              <a:rPr lang="en-US">
                <a:latin typeface="Arial" pitchFamily="-107" charset="0"/>
              </a:rPr>
              <a:t>5) Motivate them- be supportive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1181069-2A2D-AE46-B226-8E3694B1E5ED}" type="slidenum">
              <a:rPr lang="en-US"/>
              <a:pPr/>
              <a:t>63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de-DE">
              <a:latin typeface="Arial" pitchFamily="-107"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3B260EA-4279-0148-B5FF-77DB8FA89360}" type="slidenum">
              <a:rPr lang="en-US"/>
              <a:pPr/>
              <a:t>64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304800" indent="-304800" eaLnBrk="1" hangingPunct="1">
              <a:lnSpc>
                <a:spcPct val="80000"/>
              </a:lnSpc>
            </a:pPr>
            <a:r>
              <a:rPr lang="en-US" sz="800" b="1" i="1">
                <a:latin typeface="Arial" pitchFamily="-107" charset="0"/>
              </a:rPr>
              <a:t>K-4 Content Standards</a:t>
            </a:r>
            <a:endParaRPr lang="en-US" sz="800" b="1">
              <a:latin typeface="Arial" pitchFamily="-107" charset="0"/>
            </a:endParaRPr>
          </a:p>
          <a:p>
            <a:pPr marL="304800" indent="-304800" eaLnBrk="1" hangingPunct="1">
              <a:lnSpc>
                <a:spcPct val="80000"/>
              </a:lnSpc>
            </a:pPr>
            <a:r>
              <a:rPr lang="en-US" sz="800" b="1">
                <a:latin typeface="Arial" pitchFamily="-107" charset="0"/>
                <a:hlinkClick r:id="rId3"/>
              </a:rPr>
              <a:t>What is Government and What Should It Do?</a:t>
            </a:r>
            <a:endParaRPr lang="en-US" sz="800" b="1">
              <a:latin typeface="Arial" pitchFamily="-107" charset="0"/>
            </a:endParaRPr>
          </a:p>
          <a:p>
            <a:pPr marL="762000" lvl="1" indent="-304800" eaLnBrk="1" hangingPunct="1">
              <a:lnSpc>
                <a:spcPct val="80000"/>
              </a:lnSpc>
            </a:pPr>
            <a:r>
              <a:rPr lang="en-US" sz="800" b="1">
                <a:latin typeface="Arial" pitchFamily="-107" charset="0"/>
              </a:rPr>
              <a:t>What is government? </a:t>
            </a:r>
          </a:p>
          <a:p>
            <a:pPr marL="762000" lvl="1" indent="-304800" eaLnBrk="1" hangingPunct="1">
              <a:lnSpc>
                <a:spcPct val="80000"/>
              </a:lnSpc>
            </a:pPr>
            <a:r>
              <a:rPr lang="en-US" sz="800" b="1">
                <a:latin typeface="Arial" pitchFamily="-107" charset="0"/>
              </a:rPr>
              <a:t>Where do people in government get the authority to make, apply, and enforce rules and laws and manage disputes about them? </a:t>
            </a:r>
          </a:p>
          <a:p>
            <a:pPr marL="762000" lvl="1" indent="-304800" eaLnBrk="1" hangingPunct="1">
              <a:lnSpc>
                <a:spcPct val="80000"/>
              </a:lnSpc>
            </a:pPr>
            <a:r>
              <a:rPr lang="en-US" sz="800" b="1">
                <a:latin typeface="Arial" pitchFamily="-107" charset="0"/>
              </a:rPr>
              <a:t>Why is government necessary? </a:t>
            </a:r>
          </a:p>
          <a:p>
            <a:pPr marL="762000" lvl="1" indent="-304800" eaLnBrk="1" hangingPunct="1">
              <a:lnSpc>
                <a:spcPct val="80000"/>
              </a:lnSpc>
            </a:pPr>
            <a:r>
              <a:rPr lang="en-US" sz="800" b="1">
                <a:latin typeface="Arial" pitchFamily="-107" charset="0"/>
              </a:rPr>
              <a:t>What are some of the most important things governments do? </a:t>
            </a:r>
          </a:p>
          <a:p>
            <a:pPr marL="762000" lvl="1" indent="-304800" eaLnBrk="1" hangingPunct="1">
              <a:lnSpc>
                <a:spcPct val="80000"/>
              </a:lnSpc>
            </a:pPr>
            <a:r>
              <a:rPr lang="en-US" sz="800" b="1">
                <a:latin typeface="Arial" pitchFamily="-107" charset="0"/>
              </a:rPr>
              <a:t>What are the purposes of rules and laws? </a:t>
            </a:r>
          </a:p>
          <a:p>
            <a:pPr marL="762000" lvl="1" indent="-304800" eaLnBrk="1" hangingPunct="1">
              <a:lnSpc>
                <a:spcPct val="80000"/>
              </a:lnSpc>
            </a:pPr>
            <a:r>
              <a:rPr lang="en-US" sz="800" b="1">
                <a:latin typeface="Arial" pitchFamily="-107" charset="0"/>
              </a:rPr>
              <a:t>How can you evaluate rules and laws? </a:t>
            </a:r>
          </a:p>
          <a:p>
            <a:pPr marL="762000" lvl="1" indent="-304800" eaLnBrk="1" hangingPunct="1">
              <a:lnSpc>
                <a:spcPct val="80000"/>
              </a:lnSpc>
            </a:pPr>
            <a:r>
              <a:rPr lang="en-US" sz="800" b="1">
                <a:latin typeface="Arial" pitchFamily="-107" charset="0"/>
              </a:rPr>
              <a:t>What are the differences between limited and unlimited governments? </a:t>
            </a:r>
          </a:p>
          <a:p>
            <a:pPr marL="762000" lvl="1" indent="-304800" eaLnBrk="1" hangingPunct="1">
              <a:lnSpc>
                <a:spcPct val="80000"/>
              </a:lnSpc>
            </a:pPr>
            <a:r>
              <a:rPr lang="en-US" sz="800" b="1">
                <a:latin typeface="Arial" pitchFamily="-107" charset="0"/>
              </a:rPr>
              <a:t>Why is it important to limit the power of government? </a:t>
            </a:r>
          </a:p>
          <a:p>
            <a:pPr marL="304800" indent="-304800" eaLnBrk="1" hangingPunct="1">
              <a:lnSpc>
                <a:spcPct val="80000"/>
              </a:lnSpc>
            </a:pPr>
            <a:r>
              <a:rPr lang="en-US" sz="800" b="1">
                <a:latin typeface="Arial" pitchFamily="-107" charset="0"/>
                <a:hlinkClick r:id="rId4"/>
              </a:rPr>
              <a:t>What are the Basic Values and Principles of American Democracy?</a:t>
            </a:r>
            <a:endParaRPr lang="en-US" sz="800" b="1">
              <a:latin typeface="Arial" pitchFamily="-107" charset="0"/>
            </a:endParaRPr>
          </a:p>
          <a:p>
            <a:pPr marL="762000" lvl="1" indent="-304800" eaLnBrk="1" hangingPunct="1">
              <a:lnSpc>
                <a:spcPct val="80000"/>
              </a:lnSpc>
            </a:pPr>
            <a:r>
              <a:rPr lang="en-US" sz="800" b="1">
                <a:latin typeface="Arial" pitchFamily="-107" charset="0"/>
              </a:rPr>
              <a:t>What are the most important values and principles of American democracy? </a:t>
            </a:r>
          </a:p>
          <a:p>
            <a:pPr marL="762000" lvl="1" indent="-304800" eaLnBrk="1" hangingPunct="1">
              <a:lnSpc>
                <a:spcPct val="80000"/>
              </a:lnSpc>
            </a:pPr>
            <a:r>
              <a:rPr lang="en-US" sz="800" b="1">
                <a:latin typeface="Arial" pitchFamily="-107" charset="0"/>
              </a:rPr>
              <a:t>What are some important beliefs Americans have about themselves and their government? </a:t>
            </a:r>
          </a:p>
          <a:p>
            <a:pPr marL="762000" lvl="1" indent="-304800" eaLnBrk="1" hangingPunct="1">
              <a:lnSpc>
                <a:spcPct val="80000"/>
              </a:lnSpc>
            </a:pPr>
            <a:r>
              <a:rPr lang="en-US" sz="800" b="1">
                <a:latin typeface="Arial" pitchFamily="-107" charset="0"/>
              </a:rPr>
              <a:t>Why is it important for americans to share certain values, principles, and beliefs? </a:t>
            </a:r>
          </a:p>
          <a:p>
            <a:pPr marL="762000" lvl="1" indent="-304800" eaLnBrk="1" hangingPunct="1">
              <a:lnSpc>
                <a:spcPct val="80000"/>
              </a:lnSpc>
            </a:pPr>
            <a:r>
              <a:rPr lang="en-US" sz="800" b="1">
                <a:latin typeface="Arial" pitchFamily="-107" charset="0"/>
              </a:rPr>
              <a:t>What are the benefits of diversity in the United States? </a:t>
            </a:r>
          </a:p>
          <a:p>
            <a:pPr marL="762000" lvl="1" indent="-304800" eaLnBrk="1" hangingPunct="1">
              <a:lnSpc>
                <a:spcPct val="80000"/>
              </a:lnSpc>
            </a:pPr>
            <a:r>
              <a:rPr lang="en-US" sz="800" b="1">
                <a:latin typeface="Arial" pitchFamily="-107" charset="0"/>
              </a:rPr>
              <a:t>How should conflicts about diversity be prevented or managed? </a:t>
            </a:r>
          </a:p>
          <a:p>
            <a:pPr marL="762000" lvl="1" indent="-304800" eaLnBrk="1" hangingPunct="1">
              <a:lnSpc>
                <a:spcPct val="80000"/>
              </a:lnSpc>
            </a:pPr>
            <a:r>
              <a:rPr lang="en-US" sz="800" b="1">
                <a:latin typeface="Arial" pitchFamily="-107" charset="0"/>
              </a:rPr>
              <a:t>How can people work together to promote the values and principles of American democracy? </a:t>
            </a:r>
          </a:p>
          <a:p>
            <a:pPr marL="304800" indent="-304800" eaLnBrk="1" hangingPunct="1">
              <a:lnSpc>
                <a:spcPct val="80000"/>
              </a:lnSpc>
            </a:pPr>
            <a:r>
              <a:rPr lang="en-US" sz="800" b="1">
                <a:latin typeface="Arial" pitchFamily="-107" charset="0"/>
                <a:hlinkClick r:id="rId5"/>
              </a:rPr>
              <a:t>How Does the Government Established by the Constitution Embody the Purposes, Values, and Principles of American Democracy?</a:t>
            </a:r>
            <a:endParaRPr lang="en-US" sz="800" b="1">
              <a:latin typeface="Arial" pitchFamily="-107" charset="0"/>
            </a:endParaRPr>
          </a:p>
          <a:p>
            <a:pPr marL="762000" lvl="1" indent="-304800" eaLnBrk="1" hangingPunct="1">
              <a:lnSpc>
                <a:spcPct val="80000"/>
              </a:lnSpc>
            </a:pPr>
            <a:r>
              <a:rPr lang="en-US" sz="800" b="1">
                <a:latin typeface="Arial" pitchFamily="-107" charset="0"/>
              </a:rPr>
              <a:t>What is the United States Constitution and why is it important? </a:t>
            </a:r>
          </a:p>
          <a:p>
            <a:pPr marL="762000" lvl="1" indent="-304800" eaLnBrk="1" hangingPunct="1">
              <a:lnSpc>
                <a:spcPct val="80000"/>
              </a:lnSpc>
            </a:pPr>
            <a:r>
              <a:rPr lang="en-US" sz="800" b="1">
                <a:latin typeface="Arial" pitchFamily="-107" charset="0"/>
              </a:rPr>
              <a:t>What does the national government do and how does it protect individual rights and promote the common good? </a:t>
            </a:r>
          </a:p>
          <a:p>
            <a:pPr marL="762000" lvl="1" indent="-304800" eaLnBrk="1" hangingPunct="1">
              <a:lnSpc>
                <a:spcPct val="80000"/>
              </a:lnSpc>
            </a:pPr>
            <a:r>
              <a:rPr lang="en-US" sz="800" b="1">
                <a:latin typeface="Arial" pitchFamily="-107" charset="0"/>
              </a:rPr>
              <a:t>What are the major responsibilities of state governments? </a:t>
            </a:r>
          </a:p>
          <a:p>
            <a:pPr marL="762000" lvl="1" indent="-304800" eaLnBrk="1" hangingPunct="1">
              <a:lnSpc>
                <a:spcPct val="80000"/>
              </a:lnSpc>
            </a:pPr>
            <a:r>
              <a:rPr lang="en-US" sz="800" b="1">
                <a:latin typeface="Arial" pitchFamily="-107" charset="0"/>
              </a:rPr>
              <a:t>What are the major responsibilities of local governments? </a:t>
            </a:r>
          </a:p>
          <a:p>
            <a:pPr marL="762000" lvl="1" indent="-304800" eaLnBrk="1" hangingPunct="1">
              <a:lnSpc>
                <a:spcPct val="80000"/>
              </a:lnSpc>
            </a:pPr>
            <a:r>
              <a:rPr lang="en-US" sz="800" b="1">
                <a:latin typeface="Arial" pitchFamily="-107" charset="0"/>
              </a:rPr>
              <a:t>Who represents you in the legislative and executive branches of your local, state, and national governments? </a:t>
            </a:r>
          </a:p>
          <a:p>
            <a:pPr marL="304800" indent="-304800" eaLnBrk="1" hangingPunct="1">
              <a:lnSpc>
                <a:spcPct val="80000"/>
              </a:lnSpc>
            </a:pPr>
            <a:r>
              <a:rPr lang="en-US" sz="800" b="1">
                <a:latin typeface="Arial" pitchFamily="-107" charset="0"/>
                <a:hlinkClick r:id="rId6"/>
              </a:rPr>
              <a:t>What is the Relationship of the United States to Other Nations and to World Affairs?</a:t>
            </a:r>
            <a:endParaRPr lang="en-US" sz="800" b="1">
              <a:latin typeface="Arial" pitchFamily="-107" charset="0"/>
            </a:endParaRPr>
          </a:p>
          <a:p>
            <a:pPr marL="762000" lvl="1" indent="-304800" eaLnBrk="1" hangingPunct="1">
              <a:lnSpc>
                <a:spcPct val="80000"/>
              </a:lnSpc>
            </a:pPr>
            <a:r>
              <a:rPr lang="en-US" sz="800" b="1">
                <a:latin typeface="Arial" pitchFamily="-107" charset="0"/>
              </a:rPr>
              <a:t>How is the world divided into nations? </a:t>
            </a:r>
          </a:p>
          <a:p>
            <a:pPr marL="762000" lvl="1" indent="-304800" eaLnBrk="1" hangingPunct="1">
              <a:lnSpc>
                <a:spcPct val="80000"/>
              </a:lnSpc>
            </a:pPr>
            <a:r>
              <a:rPr lang="en-US" sz="800" b="1">
                <a:latin typeface="Arial" pitchFamily="-107" charset="0"/>
              </a:rPr>
              <a:t>How do nations interact with one another? </a:t>
            </a:r>
          </a:p>
          <a:p>
            <a:pPr marL="304800" indent="-304800" eaLnBrk="1" hangingPunct="1">
              <a:lnSpc>
                <a:spcPct val="80000"/>
              </a:lnSpc>
            </a:pPr>
            <a:r>
              <a:rPr lang="en-US" sz="800" b="1">
                <a:latin typeface="Arial" pitchFamily="-107" charset="0"/>
                <a:hlinkClick r:id="rId7"/>
              </a:rPr>
              <a:t>What are the Roles of the Citizen in American Democracy?</a:t>
            </a:r>
            <a:endParaRPr lang="en-US" sz="800" b="1">
              <a:latin typeface="Arial" pitchFamily="-107" charset="0"/>
            </a:endParaRPr>
          </a:p>
          <a:p>
            <a:pPr marL="762000" lvl="1" indent="-304800" eaLnBrk="1" hangingPunct="1">
              <a:lnSpc>
                <a:spcPct val="80000"/>
              </a:lnSpc>
            </a:pPr>
            <a:r>
              <a:rPr lang="en-US" sz="800" b="1">
                <a:latin typeface="Arial" pitchFamily="-107" charset="0"/>
              </a:rPr>
              <a:t>What does it mean to be a citizen of the United States? </a:t>
            </a:r>
          </a:p>
          <a:p>
            <a:pPr marL="762000" lvl="1" indent="-304800" eaLnBrk="1" hangingPunct="1">
              <a:lnSpc>
                <a:spcPct val="80000"/>
              </a:lnSpc>
            </a:pPr>
            <a:r>
              <a:rPr lang="en-US" sz="800" b="1">
                <a:latin typeface="Arial" pitchFamily="-107" charset="0"/>
              </a:rPr>
              <a:t>How does a person become a citizen? </a:t>
            </a:r>
          </a:p>
          <a:p>
            <a:pPr marL="762000" lvl="1" indent="-304800" eaLnBrk="1" hangingPunct="1">
              <a:lnSpc>
                <a:spcPct val="80000"/>
              </a:lnSpc>
            </a:pPr>
            <a:r>
              <a:rPr lang="en-US" sz="800" b="1">
                <a:latin typeface="Arial" pitchFamily="-107" charset="0"/>
              </a:rPr>
              <a:t>What are important rights in the United States? </a:t>
            </a:r>
          </a:p>
          <a:p>
            <a:pPr marL="762000" lvl="1" indent="-304800" eaLnBrk="1" hangingPunct="1">
              <a:lnSpc>
                <a:spcPct val="80000"/>
              </a:lnSpc>
            </a:pPr>
            <a:r>
              <a:rPr lang="en-US" sz="800" b="1">
                <a:latin typeface="Arial" pitchFamily="-107" charset="0"/>
              </a:rPr>
              <a:t>What are important responsibilities of Americans? </a:t>
            </a:r>
          </a:p>
          <a:p>
            <a:pPr marL="762000" lvl="1" indent="-304800" eaLnBrk="1" hangingPunct="1">
              <a:lnSpc>
                <a:spcPct val="80000"/>
              </a:lnSpc>
            </a:pPr>
            <a:r>
              <a:rPr lang="en-US" sz="800" b="1">
                <a:latin typeface="Arial" pitchFamily="-107" charset="0"/>
              </a:rPr>
              <a:t>What dispositions or traits of character are important to the preservation and improvement of American democracy? </a:t>
            </a:r>
          </a:p>
          <a:p>
            <a:pPr marL="762000" lvl="1" indent="-304800" eaLnBrk="1" hangingPunct="1">
              <a:lnSpc>
                <a:spcPct val="80000"/>
              </a:lnSpc>
            </a:pPr>
            <a:r>
              <a:rPr lang="en-US" sz="800" b="1">
                <a:latin typeface="Arial" pitchFamily="-107" charset="0"/>
              </a:rPr>
              <a:t>How can Americans participate in their government? </a:t>
            </a:r>
          </a:p>
          <a:p>
            <a:pPr marL="762000" lvl="1" indent="-304800" eaLnBrk="1" hangingPunct="1">
              <a:lnSpc>
                <a:spcPct val="80000"/>
              </a:lnSpc>
            </a:pPr>
            <a:r>
              <a:rPr lang="en-US" sz="800" b="1">
                <a:latin typeface="Arial" pitchFamily="-107" charset="0"/>
              </a:rPr>
              <a:t>What is the importance of political leadership and public service? </a:t>
            </a:r>
          </a:p>
          <a:p>
            <a:pPr marL="762000" lvl="1" indent="-304800" eaLnBrk="1" hangingPunct="1">
              <a:lnSpc>
                <a:spcPct val="80000"/>
              </a:lnSpc>
            </a:pPr>
            <a:r>
              <a:rPr lang="en-US" sz="800" b="1">
                <a:latin typeface="Arial" pitchFamily="-107" charset="0"/>
              </a:rPr>
              <a:t>How should Americans select leaders?</a:t>
            </a:r>
          </a:p>
          <a:p>
            <a:pPr marL="304800" indent="-304800" eaLnBrk="1" hangingPunct="1">
              <a:lnSpc>
                <a:spcPct val="80000"/>
              </a:lnSpc>
            </a:pPr>
            <a:endParaRPr lang="en-US" sz="800">
              <a:latin typeface="Arial" pitchFamily="-107"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872548B-9CE4-4E43-9FBC-DDD14E5A9ECE}" type="slidenum">
              <a:rPr lang="en-US"/>
              <a:pPr/>
              <a:t>65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atin typeface="Arial" pitchFamily="-107" charset="0"/>
              </a:rPr>
              <a:t>Culture </a:t>
            </a:r>
          </a:p>
          <a:p>
            <a:pPr eaLnBrk="1" hangingPunct="1"/>
            <a:r>
              <a:rPr lang="en-US">
                <a:latin typeface="Arial" pitchFamily="-107" charset="0"/>
              </a:rPr>
              <a:t>Time, Continuity, and Change </a:t>
            </a:r>
          </a:p>
          <a:p>
            <a:pPr eaLnBrk="1" hangingPunct="1"/>
            <a:r>
              <a:rPr lang="en-US">
                <a:latin typeface="Arial" pitchFamily="-107" charset="0"/>
              </a:rPr>
              <a:t>People, Places, and Environment </a:t>
            </a:r>
          </a:p>
          <a:p>
            <a:pPr eaLnBrk="1" hangingPunct="1"/>
            <a:r>
              <a:rPr lang="en-US">
                <a:latin typeface="Arial" pitchFamily="-107" charset="0"/>
              </a:rPr>
              <a:t>Individual Development and Identity </a:t>
            </a:r>
          </a:p>
          <a:p>
            <a:pPr eaLnBrk="1" hangingPunct="1"/>
            <a:r>
              <a:rPr lang="en-US">
                <a:latin typeface="Arial" pitchFamily="-107" charset="0"/>
              </a:rPr>
              <a:t>Individuals, Groups, and Institutions </a:t>
            </a:r>
          </a:p>
          <a:p>
            <a:pPr eaLnBrk="1" hangingPunct="1"/>
            <a:r>
              <a:rPr lang="en-US">
                <a:latin typeface="Arial" pitchFamily="-107" charset="0"/>
              </a:rPr>
              <a:t>Power, Authority, and Governance </a:t>
            </a:r>
          </a:p>
          <a:p>
            <a:pPr eaLnBrk="1" hangingPunct="1"/>
            <a:r>
              <a:rPr lang="en-US">
                <a:latin typeface="Arial" pitchFamily="-107" charset="0"/>
              </a:rPr>
              <a:t>Production, Distribution, and Consumption </a:t>
            </a:r>
          </a:p>
          <a:p>
            <a:pPr eaLnBrk="1" hangingPunct="1"/>
            <a:r>
              <a:rPr lang="en-US">
                <a:latin typeface="Arial" pitchFamily="-107" charset="0"/>
              </a:rPr>
              <a:t>Science, Technology, and Society </a:t>
            </a:r>
          </a:p>
          <a:p>
            <a:pPr eaLnBrk="1" hangingPunct="1"/>
            <a:r>
              <a:rPr lang="en-US">
                <a:latin typeface="Arial" pitchFamily="-107" charset="0"/>
              </a:rPr>
              <a:t>Global Connections </a:t>
            </a:r>
          </a:p>
          <a:p>
            <a:pPr eaLnBrk="1" hangingPunct="1"/>
            <a:r>
              <a:rPr lang="en-US">
                <a:latin typeface="Arial" pitchFamily="-107" charset="0"/>
              </a:rPr>
              <a:t>Civic Ideals and Practices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A913414-70AB-114B-892F-501E76080916}" type="slidenum">
              <a:rPr lang="en-US"/>
              <a:pPr/>
              <a:t>66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latin typeface="Arial" pitchFamily="-107" charset="0"/>
              </a:rPr>
              <a:t>1. </a:t>
            </a:r>
            <a:r>
              <a:rPr lang="en-US">
                <a:latin typeface="Arial" pitchFamily="-107" charset="0"/>
                <a:hlinkClick r:id="rId3"/>
              </a:rPr>
              <a:t>Knows the availability and effective use of health services, products, and information</a:t>
            </a:r>
            <a:r>
              <a:rPr lang="en-US">
                <a:latin typeface="Arial" pitchFamily="-107" charset="0"/>
              </a:rPr>
              <a:t>  </a:t>
            </a:r>
          </a:p>
          <a:p>
            <a:pPr eaLnBrk="1" hangingPunct="1"/>
            <a:r>
              <a:rPr lang="en-US">
                <a:latin typeface="Arial" pitchFamily="-107" charset="0"/>
              </a:rPr>
              <a:t>2. </a:t>
            </a:r>
            <a:r>
              <a:rPr lang="en-US">
                <a:latin typeface="Arial" pitchFamily="-107" charset="0"/>
                <a:hlinkClick r:id="rId4"/>
              </a:rPr>
              <a:t>Knows environmental and external factors that affect individual and community health</a:t>
            </a:r>
            <a:r>
              <a:rPr lang="en-US">
                <a:latin typeface="Arial" pitchFamily="-107" charset="0"/>
              </a:rPr>
              <a:t> </a:t>
            </a:r>
          </a:p>
          <a:p>
            <a:pPr eaLnBrk="1" hangingPunct="1"/>
            <a:r>
              <a:rPr lang="en-US">
                <a:latin typeface="Arial" pitchFamily="-107" charset="0"/>
              </a:rPr>
              <a:t> 3. </a:t>
            </a:r>
            <a:r>
              <a:rPr lang="en-US">
                <a:latin typeface="Arial" pitchFamily="-107" charset="0"/>
                <a:hlinkClick r:id="rId5"/>
              </a:rPr>
              <a:t>Understands the relationship of family health to individual health</a:t>
            </a:r>
            <a:r>
              <a:rPr lang="en-US">
                <a:latin typeface="Arial" pitchFamily="-107" charset="0"/>
              </a:rPr>
              <a:t> </a:t>
            </a:r>
          </a:p>
          <a:p>
            <a:pPr eaLnBrk="1" hangingPunct="1"/>
            <a:r>
              <a:rPr lang="en-US">
                <a:latin typeface="Arial" pitchFamily="-107" charset="0"/>
              </a:rPr>
              <a:t> 4. </a:t>
            </a:r>
            <a:r>
              <a:rPr lang="en-US">
                <a:latin typeface="Arial" pitchFamily="-107" charset="0"/>
                <a:hlinkClick r:id="rId6"/>
              </a:rPr>
              <a:t>Knows how to maintain mental and emotional health</a:t>
            </a:r>
            <a:r>
              <a:rPr lang="en-US">
                <a:latin typeface="Arial" pitchFamily="-107" charset="0"/>
              </a:rPr>
              <a:t> </a:t>
            </a:r>
          </a:p>
          <a:p>
            <a:pPr eaLnBrk="1" hangingPunct="1"/>
            <a:r>
              <a:rPr lang="en-US">
                <a:latin typeface="Arial" pitchFamily="-107" charset="0"/>
              </a:rPr>
              <a:t> 5. </a:t>
            </a:r>
            <a:r>
              <a:rPr lang="en-US">
                <a:latin typeface="Arial" pitchFamily="-107" charset="0"/>
                <a:hlinkClick r:id="rId7"/>
              </a:rPr>
              <a:t>Knows essential concepts and practices concerning injury prevention and safety</a:t>
            </a:r>
            <a:r>
              <a:rPr lang="en-US">
                <a:latin typeface="Arial" pitchFamily="-107" charset="0"/>
              </a:rPr>
              <a:t> </a:t>
            </a:r>
          </a:p>
          <a:p>
            <a:pPr eaLnBrk="1" hangingPunct="1"/>
            <a:r>
              <a:rPr lang="en-US">
                <a:latin typeface="Arial" pitchFamily="-107" charset="0"/>
              </a:rPr>
              <a:t> 6. </a:t>
            </a:r>
            <a:r>
              <a:rPr lang="en-US">
                <a:latin typeface="Arial" pitchFamily="-107" charset="0"/>
                <a:hlinkClick r:id="rId8"/>
              </a:rPr>
              <a:t>Understands essential concepts about nutrition and diet</a:t>
            </a:r>
            <a:r>
              <a:rPr lang="en-US">
                <a:latin typeface="Arial" pitchFamily="-107" charset="0"/>
              </a:rPr>
              <a:t>  </a:t>
            </a:r>
          </a:p>
          <a:p>
            <a:pPr eaLnBrk="1" hangingPunct="1"/>
            <a:r>
              <a:rPr lang="en-US">
                <a:latin typeface="Arial" pitchFamily="-107" charset="0"/>
              </a:rPr>
              <a:t>7. </a:t>
            </a:r>
            <a:r>
              <a:rPr lang="en-US">
                <a:latin typeface="Arial" pitchFamily="-107" charset="0"/>
                <a:hlinkClick r:id="rId9"/>
              </a:rPr>
              <a:t>Knows how to maintain and promote personal health</a:t>
            </a:r>
            <a:endParaRPr lang="en-US">
              <a:latin typeface="Arial" pitchFamily="-107" charset="0"/>
            </a:endParaRPr>
          </a:p>
          <a:p>
            <a:pPr eaLnBrk="1" hangingPunct="1"/>
            <a:r>
              <a:rPr lang="en-US">
                <a:latin typeface="Arial" pitchFamily="-107" charset="0"/>
              </a:rPr>
              <a:t>  8. </a:t>
            </a:r>
            <a:r>
              <a:rPr lang="en-US">
                <a:latin typeface="Arial" pitchFamily="-107" charset="0"/>
                <a:hlinkClick r:id="rId10"/>
              </a:rPr>
              <a:t>Knows essential concepts about the prevention and control of disease</a:t>
            </a:r>
            <a:r>
              <a:rPr lang="en-US">
                <a:latin typeface="Arial" pitchFamily="-107" charset="0"/>
              </a:rPr>
              <a:t>  </a:t>
            </a:r>
          </a:p>
          <a:p>
            <a:pPr eaLnBrk="1" hangingPunct="1"/>
            <a:r>
              <a:rPr lang="en-US">
                <a:latin typeface="Arial" pitchFamily="-107" charset="0"/>
              </a:rPr>
              <a:t>9. </a:t>
            </a:r>
            <a:r>
              <a:rPr lang="en-US">
                <a:latin typeface="Arial" pitchFamily="-107" charset="0"/>
                <a:hlinkClick r:id="rId11"/>
              </a:rPr>
              <a:t>Understands aspects of substance use and abuse</a:t>
            </a:r>
            <a:r>
              <a:rPr lang="en-US">
                <a:latin typeface="Arial" pitchFamily="-107" charset="0"/>
              </a:rPr>
              <a:t>  </a:t>
            </a:r>
          </a:p>
          <a:p>
            <a:pPr eaLnBrk="1" hangingPunct="1"/>
            <a:r>
              <a:rPr lang="en-US">
                <a:latin typeface="Arial" pitchFamily="-107" charset="0"/>
              </a:rPr>
              <a:t>10. </a:t>
            </a:r>
            <a:r>
              <a:rPr lang="en-US">
                <a:latin typeface="Arial" pitchFamily="-107" charset="0"/>
                <a:hlinkClick r:id="rId12"/>
              </a:rPr>
              <a:t>Understands the fundamental concepts of growth and development</a:t>
            </a:r>
            <a:endParaRPr lang="en-US">
              <a:latin typeface="Arial" pitchFamily="-10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29700" name="Slide Number Placeholder 3"/>
          <p:cNvSpPr>
            <a:spLocks noGrp="1"/>
          </p:cNvSpPr>
          <p:nvPr>
            <p:ph type="sldNum" sz="quarter" idx="5"/>
          </p:nvPr>
        </p:nvSpPr>
        <p:spPr>
          <a:noFill/>
        </p:spPr>
        <p:txBody>
          <a:bodyPr/>
          <a:lstStyle/>
          <a:p>
            <a:fld id="{E11F579E-7C9D-BB4B-AFAB-17B75464B625}" type="slidenum">
              <a:rPr lang="en-US"/>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D314452-5DA3-3248-85AF-9FD783798EF0}" type="slidenum">
              <a:rPr lang="en-US"/>
              <a:pPr/>
              <a:t>67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1">
                <a:latin typeface="Arial" pitchFamily="-107" charset="0"/>
              </a:rPr>
              <a:t>What is Government and What Should it Do?</a:t>
            </a:r>
            <a:r>
              <a:rPr lang="en-US">
                <a:latin typeface="Arial" pitchFamily="-107" charset="0"/>
              </a:rPr>
              <a:t>  </a:t>
            </a:r>
          </a:p>
          <a:p>
            <a:pPr eaLnBrk="1" hangingPunct="1"/>
            <a:r>
              <a:rPr lang="en-US" b="1">
                <a:latin typeface="Arial" pitchFamily="-107" charset="0"/>
              </a:rPr>
              <a:t>What are the Basic Values and Principals of American Democracy</a:t>
            </a:r>
            <a:r>
              <a:rPr lang="en-US">
                <a:latin typeface="Arial" pitchFamily="-107" charset="0"/>
              </a:rPr>
              <a:t>  </a:t>
            </a:r>
          </a:p>
          <a:p>
            <a:pPr eaLnBrk="1" hangingPunct="1"/>
            <a:r>
              <a:rPr lang="en-US" b="1">
                <a:latin typeface="Arial" pitchFamily="-107" charset="0"/>
              </a:rPr>
              <a:t>How Does the Government Established by the Constitution Embody the Purposes, Values, and Principles of American Democracy?</a:t>
            </a:r>
            <a:r>
              <a:rPr lang="en-US">
                <a:latin typeface="Arial" pitchFamily="-107" charset="0"/>
              </a:rPr>
              <a:t> </a:t>
            </a:r>
          </a:p>
          <a:p>
            <a:pPr eaLnBrk="1" hangingPunct="1"/>
            <a:r>
              <a:rPr lang="en-US" b="1">
                <a:latin typeface="Arial" pitchFamily="-107" charset="0"/>
              </a:rPr>
              <a:t>What is the Relationship of the United States to Other nations and to World Affairs?</a:t>
            </a:r>
            <a:r>
              <a:rPr lang="en-US">
                <a:latin typeface="Arial" pitchFamily="-107" charset="0"/>
              </a:rPr>
              <a:t> </a:t>
            </a:r>
          </a:p>
          <a:p>
            <a:pPr eaLnBrk="1" hangingPunct="1"/>
            <a:r>
              <a:rPr lang="en-US" b="1">
                <a:latin typeface="Arial" pitchFamily="-107" charset="0"/>
              </a:rPr>
              <a:t>What are the Roles of the Citizen in American Democracy?</a:t>
            </a:r>
            <a:r>
              <a:rPr lang="en-US">
                <a:latin typeface="Arial" pitchFamily="-107"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4E59A77-878F-C243-B48A-9F712C810148}" type="slidenum">
              <a:rPr lang="en-US"/>
              <a:pPr/>
              <a:t>68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latin typeface="Arial" pitchFamily="-107" charset="0"/>
              </a:rPr>
              <a:t> 1. </a:t>
            </a:r>
            <a:r>
              <a:rPr lang="en-US">
                <a:latin typeface="Arial" pitchFamily="-107" charset="0"/>
                <a:hlinkClick r:id="rId3"/>
              </a:rPr>
              <a:t>Uses a variety of strategies in the problem-solving process</a:t>
            </a:r>
            <a:r>
              <a:rPr lang="en-US">
                <a:latin typeface="Arial" pitchFamily="-107" charset="0"/>
              </a:rPr>
              <a:t> </a:t>
            </a:r>
          </a:p>
          <a:p>
            <a:pPr eaLnBrk="1" hangingPunct="1"/>
            <a:r>
              <a:rPr lang="en-US">
                <a:latin typeface="Arial" pitchFamily="-107" charset="0"/>
              </a:rPr>
              <a:t> 2. </a:t>
            </a:r>
            <a:r>
              <a:rPr lang="en-US">
                <a:latin typeface="Arial" pitchFamily="-107" charset="0"/>
                <a:hlinkClick r:id="rId4"/>
              </a:rPr>
              <a:t>Understands and applies basic and advanced properties of the concepts of numbers</a:t>
            </a:r>
            <a:r>
              <a:rPr lang="en-US">
                <a:latin typeface="Arial" pitchFamily="-107" charset="0"/>
              </a:rPr>
              <a:t> </a:t>
            </a:r>
          </a:p>
          <a:p>
            <a:pPr eaLnBrk="1" hangingPunct="1"/>
            <a:r>
              <a:rPr lang="en-US">
                <a:latin typeface="Arial" pitchFamily="-107" charset="0"/>
              </a:rPr>
              <a:t> 3. </a:t>
            </a:r>
            <a:r>
              <a:rPr lang="en-US">
                <a:latin typeface="Arial" pitchFamily="-107" charset="0"/>
                <a:hlinkClick r:id="rId5"/>
              </a:rPr>
              <a:t>Uses basic and advanced procedures while performing the processes of computation</a:t>
            </a:r>
            <a:endParaRPr lang="en-US">
              <a:latin typeface="Arial" pitchFamily="-107" charset="0"/>
            </a:endParaRPr>
          </a:p>
          <a:p>
            <a:pPr eaLnBrk="1" hangingPunct="1"/>
            <a:r>
              <a:rPr lang="en-US">
                <a:latin typeface="Arial" pitchFamily="-107" charset="0"/>
              </a:rPr>
              <a:t> 4. </a:t>
            </a:r>
            <a:r>
              <a:rPr lang="en-US">
                <a:latin typeface="Arial" pitchFamily="-107" charset="0"/>
                <a:hlinkClick r:id="rId6"/>
              </a:rPr>
              <a:t>Understands and applies basic and advanced properties of the concepts of measurement</a:t>
            </a:r>
            <a:r>
              <a:rPr lang="en-US">
                <a:latin typeface="Arial" pitchFamily="-107" charset="0"/>
              </a:rPr>
              <a:t> </a:t>
            </a:r>
          </a:p>
          <a:p>
            <a:pPr eaLnBrk="1" hangingPunct="1"/>
            <a:r>
              <a:rPr lang="en-US">
                <a:latin typeface="Arial" pitchFamily="-107" charset="0"/>
              </a:rPr>
              <a:t> 5. </a:t>
            </a:r>
            <a:r>
              <a:rPr lang="en-US">
                <a:latin typeface="Arial" pitchFamily="-107" charset="0"/>
                <a:hlinkClick r:id="rId7"/>
              </a:rPr>
              <a:t>Understands and applies basic and advanced properties of the concepts of geometry</a:t>
            </a:r>
            <a:r>
              <a:rPr lang="en-US">
                <a:latin typeface="Arial" pitchFamily="-107" charset="0"/>
              </a:rPr>
              <a:t> </a:t>
            </a:r>
          </a:p>
          <a:p>
            <a:pPr eaLnBrk="1" hangingPunct="1"/>
            <a:r>
              <a:rPr lang="en-US">
                <a:latin typeface="Arial" pitchFamily="-107" charset="0"/>
              </a:rPr>
              <a:t> 6. </a:t>
            </a:r>
            <a:r>
              <a:rPr lang="en-US">
                <a:latin typeface="Arial" pitchFamily="-107" charset="0"/>
                <a:hlinkClick r:id="rId8"/>
              </a:rPr>
              <a:t>Understands and applies basic and advanced concepts of statistics and data analysis</a:t>
            </a:r>
            <a:r>
              <a:rPr lang="en-US">
                <a:latin typeface="Arial" pitchFamily="-107" charset="0"/>
              </a:rPr>
              <a:t> </a:t>
            </a:r>
          </a:p>
          <a:p>
            <a:pPr eaLnBrk="1" hangingPunct="1"/>
            <a:r>
              <a:rPr lang="en-US">
                <a:latin typeface="Arial" pitchFamily="-107" charset="0"/>
              </a:rPr>
              <a:t> 7. </a:t>
            </a:r>
            <a:r>
              <a:rPr lang="en-US">
                <a:latin typeface="Arial" pitchFamily="-107" charset="0"/>
                <a:hlinkClick r:id="rId9"/>
              </a:rPr>
              <a:t>Understands and applies basic and advanced concepts of probability</a:t>
            </a:r>
            <a:endParaRPr lang="en-US">
              <a:latin typeface="Arial" pitchFamily="-107" charset="0"/>
            </a:endParaRPr>
          </a:p>
          <a:p>
            <a:pPr eaLnBrk="1" hangingPunct="1"/>
            <a:r>
              <a:rPr lang="en-US">
                <a:latin typeface="Arial" pitchFamily="-107" charset="0"/>
              </a:rPr>
              <a:t>  8. </a:t>
            </a:r>
            <a:r>
              <a:rPr lang="en-US">
                <a:latin typeface="Arial" pitchFamily="-107" charset="0"/>
                <a:hlinkClick r:id="rId10"/>
              </a:rPr>
              <a:t>Understands and applies basic and advanced properties of functions and algebra</a:t>
            </a:r>
            <a:r>
              <a:rPr lang="en-US">
                <a:latin typeface="Arial" pitchFamily="-107" charset="0"/>
              </a:rPr>
              <a:t> </a:t>
            </a:r>
          </a:p>
          <a:p>
            <a:pPr eaLnBrk="1" hangingPunct="1"/>
            <a:r>
              <a:rPr lang="en-US">
                <a:latin typeface="Arial" pitchFamily="-107" charset="0"/>
              </a:rPr>
              <a:t> 9. </a:t>
            </a:r>
            <a:r>
              <a:rPr lang="en-US">
                <a:latin typeface="Arial" pitchFamily="-107" charset="0"/>
                <a:hlinkClick r:id="rId11"/>
              </a:rPr>
              <a:t>Understands the general nature and uses of mathematics</a:t>
            </a:r>
            <a:endParaRPr lang="en-US">
              <a:latin typeface="Arial" pitchFamily="-107"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C089E80-AE4B-7644-8DA0-7A05C2B0D93D}" type="slidenum">
              <a:rPr lang="en-US"/>
              <a:pPr/>
              <a:t>69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latin typeface="Arial" pitchFamily="-107" charset="0"/>
              </a:rPr>
              <a:t> 1. </a:t>
            </a:r>
            <a:r>
              <a:rPr lang="en-US">
                <a:latin typeface="Arial" pitchFamily="-107" charset="0"/>
                <a:hlinkClick r:id="rId3"/>
              </a:rPr>
              <a:t>Uses a variety of basic and advanced movement forms</a:t>
            </a:r>
            <a:r>
              <a:rPr lang="en-US">
                <a:latin typeface="Arial" pitchFamily="-107" charset="0"/>
              </a:rPr>
              <a:t> </a:t>
            </a:r>
          </a:p>
          <a:p>
            <a:pPr eaLnBrk="1" hangingPunct="1"/>
            <a:r>
              <a:rPr lang="en-US">
                <a:latin typeface="Arial" pitchFamily="-107" charset="0"/>
              </a:rPr>
              <a:t>2. </a:t>
            </a:r>
            <a:r>
              <a:rPr lang="en-US">
                <a:latin typeface="Arial" pitchFamily="-107" charset="0"/>
                <a:hlinkClick r:id="rId4"/>
              </a:rPr>
              <a:t>Uses movement concepts and principles in the development of motor skills</a:t>
            </a:r>
            <a:r>
              <a:rPr lang="en-US">
                <a:latin typeface="Arial" pitchFamily="-107" charset="0"/>
              </a:rPr>
              <a:t> </a:t>
            </a:r>
          </a:p>
          <a:p>
            <a:pPr eaLnBrk="1" hangingPunct="1"/>
            <a:r>
              <a:rPr lang="en-US">
                <a:latin typeface="Arial" pitchFamily="-107" charset="0"/>
              </a:rPr>
              <a:t> 3. </a:t>
            </a:r>
            <a:r>
              <a:rPr lang="en-US">
                <a:latin typeface="Arial" pitchFamily="-107" charset="0"/>
                <a:hlinkClick r:id="rId5"/>
              </a:rPr>
              <a:t>Understands the benefits and costs associated with participation in physical activity</a:t>
            </a:r>
            <a:r>
              <a:rPr lang="en-US">
                <a:latin typeface="Arial" pitchFamily="-107" charset="0"/>
              </a:rPr>
              <a:t> </a:t>
            </a:r>
          </a:p>
          <a:p>
            <a:pPr eaLnBrk="1" hangingPunct="1"/>
            <a:r>
              <a:rPr lang="en-US">
                <a:latin typeface="Arial" pitchFamily="-107" charset="0"/>
              </a:rPr>
              <a:t> 4. </a:t>
            </a:r>
            <a:r>
              <a:rPr lang="en-US">
                <a:latin typeface="Arial" pitchFamily="-107" charset="0"/>
                <a:hlinkClick r:id="rId6"/>
              </a:rPr>
              <a:t>Understands how to monitor and maintain a health-enhancing level of physical fitness</a:t>
            </a:r>
            <a:r>
              <a:rPr lang="en-US">
                <a:latin typeface="Arial" pitchFamily="-107" charset="0"/>
              </a:rPr>
              <a:t> </a:t>
            </a:r>
          </a:p>
          <a:p>
            <a:pPr eaLnBrk="1" hangingPunct="1"/>
            <a:r>
              <a:rPr lang="en-US">
                <a:latin typeface="Arial" pitchFamily="-107" charset="0"/>
              </a:rPr>
              <a:t> 5. </a:t>
            </a:r>
            <a:r>
              <a:rPr lang="en-US">
                <a:latin typeface="Arial" pitchFamily="-107" charset="0"/>
                <a:hlinkClick r:id="rId7"/>
              </a:rPr>
              <a:t>Understands the social and personal responsibility associated with participation in physical activity</a:t>
            </a:r>
            <a:endParaRPr lang="en-US">
              <a:latin typeface="Arial" pitchFamily="-107"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8F90307-9F6E-BE4F-8443-A7B8493F35D9}" type="slidenum">
              <a:rPr lang="en-US"/>
              <a:pPr/>
              <a:t>70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000" b="1">
                <a:latin typeface="Arial" pitchFamily="-107" charset="0"/>
              </a:rPr>
              <a:t>Earth and Space Sciences</a:t>
            </a:r>
            <a:r>
              <a:rPr lang="en-US" sz="1000">
                <a:latin typeface="Arial" pitchFamily="-107" charset="0"/>
              </a:rPr>
              <a:t> </a:t>
            </a:r>
          </a:p>
          <a:p>
            <a:pPr eaLnBrk="1" hangingPunct="1"/>
            <a:r>
              <a:rPr lang="en-US" sz="1000">
                <a:latin typeface="Arial" pitchFamily="-107" charset="0"/>
              </a:rPr>
              <a:t>1. </a:t>
            </a:r>
            <a:r>
              <a:rPr lang="en-US" sz="1000">
                <a:latin typeface="Arial" pitchFamily="-107" charset="0"/>
                <a:hlinkClick r:id="rId3"/>
              </a:rPr>
              <a:t>Understands atmospheric processes and the water cycle</a:t>
            </a:r>
            <a:r>
              <a:rPr lang="en-US" sz="1000">
                <a:latin typeface="Arial" pitchFamily="-107" charset="0"/>
              </a:rPr>
              <a:t>  </a:t>
            </a:r>
          </a:p>
          <a:p>
            <a:pPr eaLnBrk="1" hangingPunct="1"/>
            <a:r>
              <a:rPr lang="en-US" sz="1000">
                <a:latin typeface="Arial" pitchFamily="-107" charset="0"/>
              </a:rPr>
              <a:t>2. </a:t>
            </a:r>
            <a:r>
              <a:rPr lang="en-US" sz="1000">
                <a:latin typeface="Arial" pitchFamily="-107" charset="0"/>
                <a:hlinkClick r:id="rId4"/>
              </a:rPr>
              <a:t>Understands Earth's composition and structure</a:t>
            </a:r>
            <a:endParaRPr lang="en-US" sz="1000">
              <a:latin typeface="Arial" pitchFamily="-107" charset="0"/>
            </a:endParaRPr>
          </a:p>
          <a:p>
            <a:pPr eaLnBrk="1" hangingPunct="1"/>
            <a:r>
              <a:rPr lang="en-US" sz="1000">
                <a:latin typeface="Arial" pitchFamily="-107" charset="0"/>
              </a:rPr>
              <a:t> 3. </a:t>
            </a:r>
            <a:r>
              <a:rPr lang="en-US" sz="1000">
                <a:latin typeface="Arial" pitchFamily="-107" charset="0"/>
                <a:hlinkClick r:id="rId5"/>
              </a:rPr>
              <a:t>Understands the composition and structure of the universe and the Earth's place in it</a:t>
            </a:r>
            <a:endParaRPr lang="en-US" sz="1000">
              <a:latin typeface="Arial" pitchFamily="-107" charset="0"/>
            </a:endParaRPr>
          </a:p>
          <a:p>
            <a:pPr eaLnBrk="1" hangingPunct="1"/>
            <a:r>
              <a:rPr lang="en-US" sz="1000" b="1">
                <a:latin typeface="Arial" pitchFamily="-107" charset="0"/>
              </a:rPr>
              <a:t>Life Sciences</a:t>
            </a:r>
            <a:r>
              <a:rPr lang="en-US" sz="1000">
                <a:latin typeface="Arial" pitchFamily="-107" charset="0"/>
              </a:rPr>
              <a:t>  </a:t>
            </a:r>
          </a:p>
          <a:p>
            <a:pPr eaLnBrk="1" hangingPunct="1"/>
            <a:r>
              <a:rPr lang="en-US" sz="1000">
                <a:latin typeface="Arial" pitchFamily="-107" charset="0"/>
              </a:rPr>
              <a:t>4. </a:t>
            </a:r>
            <a:r>
              <a:rPr lang="en-US" sz="1000">
                <a:latin typeface="Arial" pitchFamily="-107" charset="0"/>
                <a:hlinkClick r:id="rId6"/>
              </a:rPr>
              <a:t>Understands the principles of heredity and related concepts</a:t>
            </a:r>
            <a:r>
              <a:rPr lang="en-US" sz="1000">
                <a:latin typeface="Arial" pitchFamily="-107" charset="0"/>
              </a:rPr>
              <a:t>  </a:t>
            </a:r>
          </a:p>
          <a:p>
            <a:pPr eaLnBrk="1" hangingPunct="1"/>
            <a:r>
              <a:rPr lang="en-US" sz="1000">
                <a:latin typeface="Arial" pitchFamily="-107" charset="0"/>
              </a:rPr>
              <a:t>5. </a:t>
            </a:r>
            <a:r>
              <a:rPr lang="en-US" sz="1000">
                <a:latin typeface="Arial" pitchFamily="-107" charset="0"/>
                <a:hlinkClick r:id="rId7"/>
              </a:rPr>
              <a:t>Understands the structure and function of cells and organisms</a:t>
            </a:r>
            <a:r>
              <a:rPr lang="en-US" sz="1000">
                <a:latin typeface="Arial" pitchFamily="-107" charset="0"/>
              </a:rPr>
              <a:t>  </a:t>
            </a:r>
          </a:p>
          <a:p>
            <a:pPr eaLnBrk="1" hangingPunct="1"/>
            <a:r>
              <a:rPr lang="en-US" sz="1000">
                <a:latin typeface="Arial" pitchFamily="-107" charset="0"/>
              </a:rPr>
              <a:t>6. </a:t>
            </a:r>
            <a:r>
              <a:rPr lang="en-US" sz="1000">
                <a:latin typeface="Arial" pitchFamily="-107" charset="0"/>
                <a:hlinkClick r:id="rId8"/>
              </a:rPr>
              <a:t>Understands relationships among organisms and their physical environment</a:t>
            </a:r>
            <a:r>
              <a:rPr lang="en-US" sz="1000">
                <a:latin typeface="Arial" pitchFamily="-107" charset="0"/>
              </a:rPr>
              <a:t>  </a:t>
            </a:r>
          </a:p>
          <a:p>
            <a:pPr eaLnBrk="1" hangingPunct="1"/>
            <a:r>
              <a:rPr lang="en-US" sz="1000">
                <a:latin typeface="Arial" pitchFamily="-107" charset="0"/>
              </a:rPr>
              <a:t>7. </a:t>
            </a:r>
            <a:r>
              <a:rPr lang="en-US" sz="1000">
                <a:latin typeface="Arial" pitchFamily="-107" charset="0"/>
                <a:hlinkClick r:id="rId9"/>
              </a:rPr>
              <a:t>Understands biological evolution and the diversity of life</a:t>
            </a:r>
            <a:endParaRPr lang="en-US" sz="1000">
              <a:latin typeface="Arial" pitchFamily="-107" charset="0"/>
            </a:endParaRPr>
          </a:p>
          <a:p>
            <a:pPr eaLnBrk="1" hangingPunct="1"/>
            <a:r>
              <a:rPr lang="en-US" sz="1000" b="1">
                <a:latin typeface="Arial" pitchFamily="-107" charset="0"/>
              </a:rPr>
              <a:t>Physical Sciences</a:t>
            </a:r>
            <a:r>
              <a:rPr lang="en-US" sz="1000">
                <a:latin typeface="Arial" pitchFamily="-107" charset="0"/>
              </a:rPr>
              <a:t>  </a:t>
            </a:r>
          </a:p>
          <a:p>
            <a:pPr eaLnBrk="1" hangingPunct="1"/>
            <a:r>
              <a:rPr lang="en-US" sz="1000">
                <a:latin typeface="Arial" pitchFamily="-107" charset="0"/>
              </a:rPr>
              <a:t>8. </a:t>
            </a:r>
            <a:r>
              <a:rPr lang="en-US" sz="1000">
                <a:latin typeface="Arial" pitchFamily="-107" charset="0"/>
                <a:hlinkClick r:id="rId10"/>
              </a:rPr>
              <a:t>Understands the structure and properties of matter</a:t>
            </a:r>
            <a:r>
              <a:rPr lang="en-US" sz="1000">
                <a:latin typeface="Arial" pitchFamily="-107" charset="0"/>
              </a:rPr>
              <a:t>  </a:t>
            </a:r>
          </a:p>
          <a:p>
            <a:pPr eaLnBrk="1" hangingPunct="1"/>
            <a:r>
              <a:rPr lang="en-US" sz="1000">
                <a:latin typeface="Arial" pitchFamily="-107" charset="0"/>
              </a:rPr>
              <a:t>9. </a:t>
            </a:r>
            <a:r>
              <a:rPr lang="en-US" sz="1000">
                <a:latin typeface="Arial" pitchFamily="-107" charset="0"/>
                <a:hlinkClick r:id="rId11"/>
              </a:rPr>
              <a:t>Understands the sources and properties of energy</a:t>
            </a:r>
            <a:r>
              <a:rPr lang="en-US" sz="1000">
                <a:latin typeface="Arial" pitchFamily="-107" charset="0"/>
              </a:rPr>
              <a:t>  </a:t>
            </a:r>
          </a:p>
          <a:p>
            <a:pPr eaLnBrk="1" hangingPunct="1"/>
            <a:r>
              <a:rPr lang="en-US" sz="1000">
                <a:latin typeface="Arial" pitchFamily="-107" charset="0"/>
              </a:rPr>
              <a:t>10. </a:t>
            </a:r>
            <a:r>
              <a:rPr lang="en-US" sz="1000">
                <a:latin typeface="Arial" pitchFamily="-107" charset="0"/>
                <a:hlinkClick r:id="rId12"/>
              </a:rPr>
              <a:t>Understands forces and motion</a:t>
            </a:r>
            <a:endParaRPr lang="en-US" sz="1000">
              <a:latin typeface="Arial" pitchFamily="-107" charset="0"/>
            </a:endParaRPr>
          </a:p>
          <a:p>
            <a:pPr eaLnBrk="1" hangingPunct="1"/>
            <a:r>
              <a:rPr lang="en-US" sz="1000" b="1">
                <a:latin typeface="Arial" pitchFamily="-107" charset="0"/>
              </a:rPr>
              <a:t>Nature of Science</a:t>
            </a:r>
            <a:r>
              <a:rPr lang="en-US" sz="1000">
                <a:latin typeface="Arial" pitchFamily="-107" charset="0"/>
              </a:rPr>
              <a:t>  </a:t>
            </a:r>
          </a:p>
          <a:p>
            <a:pPr eaLnBrk="1" hangingPunct="1"/>
            <a:r>
              <a:rPr lang="en-US" sz="1000">
                <a:latin typeface="Arial" pitchFamily="-107" charset="0"/>
              </a:rPr>
              <a:t>11. </a:t>
            </a:r>
            <a:r>
              <a:rPr lang="en-US" sz="1000">
                <a:latin typeface="Arial" pitchFamily="-107" charset="0"/>
                <a:hlinkClick r:id="rId13"/>
              </a:rPr>
              <a:t>Understands the nature of scientific knowledge</a:t>
            </a:r>
            <a:r>
              <a:rPr lang="en-US" sz="1000">
                <a:latin typeface="Arial" pitchFamily="-107" charset="0"/>
              </a:rPr>
              <a:t>  </a:t>
            </a:r>
          </a:p>
          <a:p>
            <a:pPr eaLnBrk="1" hangingPunct="1"/>
            <a:r>
              <a:rPr lang="en-US" sz="1000">
                <a:latin typeface="Arial" pitchFamily="-107" charset="0"/>
              </a:rPr>
              <a:t>12. </a:t>
            </a:r>
            <a:r>
              <a:rPr lang="en-US" sz="1000">
                <a:latin typeface="Arial" pitchFamily="-107" charset="0"/>
                <a:hlinkClick r:id="rId14"/>
              </a:rPr>
              <a:t>Understands the nature of scientific inquiry</a:t>
            </a:r>
            <a:r>
              <a:rPr lang="en-US" sz="1000">
                <a:latin typeface="Arial" pitchFamily="-107" charset="0"/>
              </a:rPr>
              <a:t> </a:t>
            </a:r>
          </a:p>
          <a:p>
            <a:pPr eaLnBrk="1" hangingPunct="1"/>
            <a:r>
              <a:rPr lang="en-US" sz="1000">
                <a:latin typeface="Arial" pitchFamily="-107" charset="0"/>
              </a:rPr>
              <a:t>13. </a:t>
            </a:r>
            <a:r>
              <a:rPr lang="en-US" sz="1000">
                <a:latin typeface="Arial" pitchFamily="-107" charset="0"/>
                <a:hlinkClick r:id="rId15"/>
              </a:rPr>
              <a:t>Understands the scientific enterprise</a:t>
            </a:r>
            <a:endParaRPr lang="en-US" sz="1000">
              <a:latin typeface="Arial" pitchFamily="-107"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AE43C9-9847-6F4B-A5BF-52763D2E2142}" type="slidenum">
              <a:rPr lang="en-US"/>
              <a:pPr/>
              <a:t>71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de-DE">
              <a:latin typeface="Arial" pitchFamily="-107"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0C6C1C6-CB5A-9E43-BB22-B8195304B65E}" type="slidenum">
              <a:rPr lang="en-US"/>
              <a:pPr/>
              <a:t>72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latin typeface="Arial" pitchFamily="-107" charset="0"/>
              </a:rPr>
              <a:t>As a member of this class I pledge to: </a:t>
            </a:r>
          </a:p>
          <a:p>
            <a:pPr eaLnBrk="1" hangingPunct="1"/>
            <a:r>
              <a:rPr lang="en-US">
                <a:latin typeface="Arial" pitchFamily="-107" charset="0"/>
              </a:rPr>
              <a:t>  Respect the dignity and essential worth of all individuals. </a:t>
            </a:r>
            <a:br>
              <a:rPr lang="en-US">
                <a:latin typeface="Arial" pitchFamily="-107" charset="0"/>
              </a:rPr>
            </a:br>
            <a:r>
              <a:rPr lang="en-US">
                <a:latin typeface="Arial" pitchFamily="-107" charset="0"/>
              </a:rPr>
              <a:t>  </a:t>
            </a:r>
            <a:br>
              <a:rPr lang="en-US">
                <a:latin typeface="Arial" pitchFamily="-107" charset="0"/>
              </a:rPr>
            </a:br>
            <a:r>
              <a:rPr lang="en-US">
                <a:latin typeface="Arial" pitchFamily="-107" charset="0"/>
              </a:rPr>
              <a:t>  Promote a culture of respect throughout the community. </a:t>
            </a:r>
            <a:br>
              <a:rPr lang="en-US">
                <a:latin typeface="Arial" pitchFamily="-107" charset="0"/>
              </a:rPr>
            </a:br>
            <a:r>
              <a:rPr lang="en-US">
                <a:latin typeface="Arial" pitchFamily="-107" charset="0"/>
              </a:rPr>
              <a:t>  </a:t>
            </a:r>
            <a:br>
              <a:rPr lang="en-US">
                <a:latin typeface="Arial" pitchFamily="-107" charset="0"/>
              </a:rPr>
            </a:br>
            <a:r>
              <a:rPr lang="en-US">
                <a:latin typeface="Arial" pitchFamily="-107" charset="0"/>
              </a:rPr>
              <a:t>  Respect the privacy, property, and freedom of others. </a:t>
            </a:r>
            <a:br>
              <a:rPr lang="en-US">
                <a:latin typeface="Arial" pitchFamily="-107" charset="0"/>
              </a:rPr>
            </a:br>
            <a:r>
              <a:rPr lang="en-US">
                <a:latin typeface="Arial" pitchFamily="-107" charset="0"/>
              </a:rPr>
              <a:t>  </a:t>
            </a:r>
            <a:br>
              <a:rPr lang="en-US">
                <a:latin typeface="Arial" pitchFamily="-107" charset="0"/>
              </a:rPr>
            </a:br>
            <a:r>
              <a:rPr lang="en-US">
                <a:latin typeface="Arial" pitchFamily="-107" charset="0"/>
              </a:rPr>
              <a:t>  N</a:t>
            </a:r>
            <a:r>
              <a:rPr lang="en-US" b="1">
                <a:latin typeface="Arial" pitchFamily="-107" charset="0"/>
              </a:rPr>
              <a:t>ot</a:t>
            </a:r>
            <a:r>
              <a:rPr lang="en-US">
                <a:latin typeface="Arial" pitchFamily="-107" charset="0"/>
              </a:rPr>
              <a:t> tolerate bigotry, discrimination, violence, or intimidation of any kind. </a:t>
            </a:r>
            <a:br>
              <a:rPr lang="en-US">
                <a:latin typeface="Arial" pitchFamily="-107" charset="0"/>
              </a:rPr>
            </a:br>
            <a:r>
              <a:rPr lang="en-US">
                <a:latin typeface="Arial" pitchFamily="-107" charset="0"/>
              </a:rPr>
              <a:t>  </a:t>
            </a:r>
            <a:br>
              <a:rPr lang="en-US">
                <a:latin typeface="Arial" pitchFamily="-107" charset="0"/>
              </a:rPr>
            </a:br>
            <a:r>
              <a:rPr lang="en-US">
                <a:latin typeface="Arial" pitchFamily="-107" charset="0"/>
              </a:rPr>
              <a:t>Practice personal and academic integrity and expect it from others. </a:t>
            </a:r>
          </a:p>
          <a:p>
            <a:pPr eaLnBrk="1" hangingPunct="1"/>
            <a:r>
              <a:rPr lang="en-US">
                <a:latin typeface="Arial" pitchFamily="-107" charset="0"/>
              </a:rPr>
              <a:t>Promote the </a:t>
            </a:r>
            <a:r>
              <a:rPr lang="en-US" b="1">
                <a:latin typeface="Arial" pitchFamily="-107" charset="0"/>
              </a:rPr>
              <a:t>diversity</a:t>
            </a:r>
            <a:r>
              <a:rPr lang="en-US">
                <a:latin typeface="Arial" pitchFamily="-107" charset="0"/>
              </a:rPr>
              <a:t> of opinions, ideas and backgrounds which is the lifeblood of the </a:t>
            </a:r>
            <a:r>
              <a:rPr lang="en-US" b="1">
                <a:latin typeface="Arial" pitchFamily="-107" charset="0"/>
              </a:rPr>
              <a:t>university</a:t>
            </a:r>
            <a:r>
              <a:rPr lang="en-US">
                <a:latin typeface="Arial" pitchFamily="-107" charset="0"/>
              </a:rPr>
              <a:t>.</a:t>
            </a:r>
          </a:p>
          <a:p>
            <a:pPr eaLnBrk="1" hangingPunct="1"/>
            <a:endParaRPr lang="en-US">
              <a:latin typeface="Arial" pitchFamily="-107"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8B6D3FF-9C3B-2D4B-A643-3802B8BDFD04}" type="slidenum">
              <a:rPr lang="en-US"/>
              <a:pPr/>
              <a:t>73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latin typeface="Arial" pitchFamily="-107" charset="0"/>
              </a:rPr>
              <a:t>Student Behavior</a:t>
            </a:r>
          </a:p>
          <a:p>
            <a:pPr eaLnBrk="1" hangingPunct="1"/>
            <a:r>
              <a:rPr lang="en-US">
                <a:latin typeface="Arial" pitchFamily="-107" charset="0"/>
              </a:rPr>
              <a:t>Instructions – When they know what to expect they are more likely to comply</a:t>
            </a:r>
          </a:p>
          <a:p>
            <a:pPr eaLnBrk="1" hangingPunct="1"/>
            <a:r>
              <a:rPr lang="en-US">
                <a:latin typeface="Arial" pitchFamily="-107" charset="0"/>
              </a:rPr>
              <a:t>Types of instructions</a:t>
            </a:r>
          </a:p>
          <a:p>
            <a:pPr lvl="1" eaLnBrk="1" hangingPunct="1"/>
            <a:r>
              <a:rPr lang="en-US">
                <a:latin typeface="Arial" pitchFamily="-107" charset="0"/>
              </a:rPr>
              <a:t>Organizational Rules: Students are instructed to follow at specific times, such as when going from classroom to outdoors or when outside</a:t>
            </a:r>
          </a:p>
          <a:p>
            <a:pPr lvl="1" eaLnBrk="1" hangingPunct="1"/>
            <a:r>
              <a:rPr lang="en-US">
                <a:latin typeface="Arial" pitchFamily="-107" charset="0"/>
              </a:rPr>
              <a:t>Instructional Signals:  Provide a basic means of communication between teacher and students when the students are doing activities outside in small groups and are not all within easy hearing distance from the teacher. All signals are made overhead, and a designated class meeting place should be designated at the beginning of class. </a:t>
            </a:r>
          </a:p>
          <a:p>
            <a:pPr eaLnBrk="1" hangingPunct="1"/>
            <a:endParaRPr lang="en-US">
              <a:latin typeface="Arial" pitchFamily="-107"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9AD0C1D-6CE0-F043-A25A-D1DC796F1959}" type="slidenum">
              <a:rPr lang="en-US"/>
              <a:pPr/>
              <a:t>74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latin typeface="Arial" pitchFamily="-107" charset="0"/>
              </a:rPr>
              <a:t>Teaching formations</a:t>
            </a:r>
          </a:p>
          <a:p>
            <a:pPr lvl="1" eaLnBrk="1" hangingPunct="1"/>
            <a:r>
              <a:rPr lang="en-US">
                <a:latin typeface="Arial" pitchFamily="-107" charset="0"/>
              </a:rPr>
              <a:t>Circle</a:t>
            </a:r>
          </a:p>
          <a:p>
            <a:pPr lvl="1" eaLnBrk="1" hangingPunct="1"/>
            <a:r>
              <a:rPr lang="en-US">
                <a:latin typeface="Arial" pitchFamily="-107" charset="0"/>
              </a:rPr>
              <a:t>	Ideal for discussions, teachers stand as part of the circle</a:t>
            </a:r>
          </a:p>
          <a:p>
            <a:pPr lvl="1" eaLnBrk="1" hangingPunct="1"/>
            <a:r>
              <a:rPr lang="en-US">
                <a:latin typeface="Arial" pitchFamily="-107" charset="0"/>
              </a:rPr>
              <a:t>Semi-circle</a:t>
            </a:r>
          </a:p>
          <a:p>
            <a:pPr lvl="1" eaLnBrk="1" hangingPunct="1"/>
            <a:r>
              <a:rPr lang="en-US">
                <a:latin typeface="Arial" pitchFamily="-107" charset="0"/>
              </a:rPr>
              <a:t>	Gives more room for demonstrations</a:t>
            </a:r>
          </a:p>
          <a:p>
            <a:pPr lvl="1" eaLnBrk="1" hangingPunct="1"/>
            <a:r>
              <a:rPr lang="en-US">
                <a:latin typeface="Arial" pitchFamily="-107" charset="0"/>
              </a:rPr>
              <a:t>Small groups</a:t>
            </a:r>
          </a:p>
          <a:p>
            <a:pPr lvl="1" eaLnBrk="1" hangingPunct="1"/>
            <a:r>
              <a:rPr lang="en-US">
                <a:latin typeface="Arial" pitchFamily="-107" charset="0"/>
              </a:rPr>
              <a:t>	Trying out an activity that was just taught</a:t>
            </a:r>
          </a:p>
          <a:p>
            <a:pPr lvl="1" eaLnBrk="1" hangingPunct="1"/>
            <a:r>
              <a:rPr lang="en-US">
                <a:latin typeface="Arial" pitchFamily="-107" charset="0"/>
              </a:rPr>
              <a:t>	</a:t>
            </a:r>
          </a:p>
          <a:p>
            <a:pPr eaLnBrk="1" hangingPunct="1"/>
            <a:endParaRPr lang="en-US">
              <a:latin typeface="Arial" pitchFamily="-107"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B467086-695A-E943-8B1A-0514C3959FAB}" type="slidenum">
              <a:rPr lang="en-US"/>
              <a:pPr/>
              <a:t>75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lnSpc>
                <a:spcPct val="90000"/>
              </a:lnSpc>
            </a:pPr>
            <a:r>
              <a:rPr lang="en-US" sz="1000" b="1" u="sng">
                <a:latin typeface="Arial" pitchFamily="-107" charset="0"/>
              </a:rPr>
              <a:t>Experiential</a:t>
            </a:r>
          </a:p>
          <a:p>
            <a:pPr eaLnBrk="1" hangingPunct="1">
              <a:lnSpc>
                <a:spcPct val="90000"/>
              </a:lnSpc>
            </a:pPr>
            <a:r>
              <a:rPr lang="en-US" sz="1000">
                <a:latin typeface="Arial" pitchFamily="-107" charset="0"/>
              </a:rPr>
              <a:t>Experiences must be structured for the purposes of illustrating, expanding, investigating, practicing, or discovering</a:t>
            </a:r>
          </a:p>
          <a:p>
            <a:pPr eaLnBrk="1" hangingPunct="1">
              <a:lnSpc>
                <a:spcPct val="90000"/>
              </a:lnSpc>
            </a:pPr>
            <a:r>
              <a:rPr lang="en-US" sz="1000" b="1" u="sng">
                <a:latin typeface="Arial" pitchFamily="-107" charset="0"/>
              </a:rPr>
              <a:t>Connection with Nature</a:t>
            </a:r>
          </a:p>
          <a:p>
            <a:pPr eaLnBrk="1" hangingPunct="1">
              <a:lnSpc>
                <a:spcPct val="90000"/>
              </a:lnSpc>
            </a:pPr>
            <a:r>
              <a:rPr lang="en-US" sz="1000">
                <a:latin typeface="Arial" pitchFamily="-107" charset="0"/>
              </a:rPr>
              <a:t>Can take place in or outside. Could take the form of activities that depend on some type of cooperation with nature (canoeing, fishing, climbing, etc.)</a:t>
            </a:r>
          </a:p>
          <a:p>
            <a:pPr eaLnBrk="1" hangingPunct="1">
              <a:lnSpc>
                <a:spcPct val="90000"/>
              </a:lnSpc>
            </a:pPr>
            <a:r>
              <a:rPr lang="en-US" sz="1000" b="1" u="sng">
                <a:latin typeface="Arial" pitchFamily="-107" charset="0"/>
              </a:rPr>
              <a:t>Encourages reflection, generalization, application</a:t>
            </a:r>
          </a:p>
          <a:p>
            <a:pPr eaLnBrk="1" hangingPunct="1">
              <a:lnSpc>
                <a:spcPct val="90000"/>
              </a:lnSpc>
            </a:pPr>
            <a:r>
              <a:rPr lang="en-US" sz="1000">
                <a:latin typeface="Arial" pitchFamily="-107" charset="0"/>
              </a:rPr>
              <a:t>1. Introduction-introduce intervention  to team members, explain process, set expectations. </a:t>
            </a:r>
          </a:p>
          <a:p>
            <a:pPr eaLnBrk="1" hangingPunct="1">
              <a:lnSpc>
                <a:spcPct val="90000"/>
              </a:lnSpc>
            </a:pPr>
            <a:r>
              <a:rPr lang="en-US" sz="1000">
                <a:latin typeface="Arial" pitchFamily="-107" charset="0"/>
              </a:rPr>
              <a:t>2. Fact - To have each participant describe the nature of their participation, from a cognitive perspective. </a:t>
            </a:r>
          </a:p>
          <a:p>
            <a:pPr eaLnBrk="1" hangingPunct="1">
              <a:lnSpc>
                <a:spcPct val="90000"/>
              </a:lnSpc>
            </a:pPr>
            <a:r>
              <a:rPr lang="en-US" sz="1000">
                <a:latin typeface="Arial" pitchFamily="-107" charset="0"/>
              </a:rPr>
              <a:t>3. Thought Reaction - To solicit cognitive response to: "What aspect held the most positive/negative impact?" Then, transition from cognitive to emotional processing. </a:t>
            </a:r>
          </a:p>
          <a:p>
            <a:pPr eaLnBrk="1" hangingPunct="1">
              <a:lnSpc>
                <a:spcPct val="90000"/>
              </a:lnSpc>
            </a:pPr>
            <a:r>
              <a:rPr lang="en-US" sz="1000">
                <a:latin typeface="Arial" pitchFamily="-107" charset="0"/>
              </a:rPr>
              <a:t>4. Emotional Reaction  -Given the response to Stage 3, to solicit emotional reactions or consequences. </a:t>
            </a:r>
          </a:p>
          <a:p>
            <a:pPr eaLnBrk="1" hangingPunct="1">
              <a:lnSpc>
                <a:spcPct val="90000"/>
              </a:lnSpc>
            </a:pPr>
            <a:r>
              <a:rPr lang="en-US" sz="1000">
                <a:latin typeface="Arial" pitchFamily="-107" charset="0"/>
              </a:rPr>
              <a:t>5. Reframing  -To transition from emotional domain back to cognitive. "What lessons could be learned from this experience?" and, "What is something positive that you will take away from this experience?" </a:t>
            </a:r>
          </a:p>
          <a:p>
            <a:pPr eaLnBrk="1" hangingPunct="1">
              <a:lnSpc>
                <a:spcPct val="90000"/>
              </a:lnSpc>
            </a:pPr>
            <a:r>
              <a:rPr lang="en-US" sz="1000">
                <a:latin typeface="Arial" pitchFamily="-107" charset="0"/>
              </a:rPr>
              <a:t>6. Teaching - To educate as to normal reactions and teach basic stress management, if applicable. </a:t>
            </a:r>
          </a:p>
          <a:p>
            <a:pPr eaLnBrk="1" hangingPunct="1">
              <a:lnSpc>
                <a:spcPct val="90000"/>
              </a:lnSpc>
            </a:pPr>
            <a:r>
              <a:rPr lang="en-US" sz="1000">
                <a:latin typeface="Arial" pitchFamily="-107" charset="0"/>
              </a:rPr>
              <a:t>7. Re-Entry - To summarize experience with emphasis on positive or learning aspects</a:t>
            </a:r>
          </a:p>
          <a:p>
            <a:pPr eaLnBrk="1" hangingPunct="1">
              <a:lnSpc>
                <a:spcPct val="90000"/>
              </a:lnSpc>
            </a:pPr>
            <a:r>
              <a:rPr lang="en-US" sz="1000" b="1" u="sng">
                <a:latin typeface="Arial" pitchFamily="-107" charset="0"/>
              </a:rPr>
              <a:t>Intentionally interdisciplinary</a:t>
            </a:r>
          </a:p>
          <a:p>
            <a:pPr eaLnBrk="1" hangingPunct="1">
              <a:lnSpc>
                <a:spcPct val="90000"/>
              </a:lnSpc>
            </a:pPr>
            <a:r>
              <a:rPr lang="en-US" sz="1000">
                <a:latin typeface="Arial" pitchFamily="-107" charset="0"/>
              </a:rPr>
              <a:t>The idea that there is more than one academic discipline being addressed through the experience. (e.g. Social studies and math, Writing and Geography) This concept must be planned for and carried throughout. Teachers and administrators need to know the value of Outdoor Education.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91CFF68-B147-AC45-A182-96ABB105EDF1}" type="slidenum">
              <a:rPr lang="en-US"/>
              <a:pPr/>
              <a:t>76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a:latin typeface="Arial" pitchFamily="-107"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30724" name="Slide Number Placeholder 3"/>
          <p:cNvSpPr>
            <a:spLocks noGrp="1"/>
          </p:cNvSpPr>
          <p:nvPr>
            <p:ph type="sldNum" sz="quarter" idx="5"/>
          </p:nvPr>
        </p:nvSpPr>
        <p:spPr>
          <a:noFill/>
        </p:spPr>
        <p:txBody>
          <a:bodyPr/>
          <a:lstStyle/>
          <a:p>
            <a:fld id="{577AA462-BB64-D94E-87ED-D5A68E0DE51A}"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a:latin typeface="Arial" pitchFamily="-107" charset="0"/>
            </a:endParaRPr>
          </a:p>
        </p:txBody>
      </p:sp>
      <p:sp>
        <p:nvSpPr>
          <p:cNvPr id="31748" name="Slide Number Placeholder 3"/>
          <p:cNvSpPr>
            <a:spLocks noGrp="1"/>
          </p:cNvSpPr>
          <p:nvPr>
            <p:ph type="sldNum" sz="quarter" idx="5"/>
          </p:nvPr>
        </p:nvSpPr>
        <p:spPr>
          <a:noFill/>
        </p:spPr>
        <p:txBody>
          <a:bodyPr/>
          <a:lstStyle/>
          <a:p>
            <a:fld id="{B28F6E06-2E30-1945-81C0-7067AD96F314}"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32772" name="Slide Number Placeholder 3"/>
          <p:cNvSpPr>
            <a:spLocks noGrp="1"/>
          </p:cNvSpPr>
          <p:nvPr>
            <p:ph type="sldNum" sz="quarter" idx="5"/>
          </p:nvPr>
        </p:nvSpPr>
        <p:spPr>
          <a:noFill/>
        </p:spPr>
        <p:txBody>
          <a:bodyPr/>
          <a:lstStyle/>
          <a:p>
            <a:fld id="{B58A7C01-CA67-794A-BE2C-F879B55EB1EC}" type="slidenum">
              <a:rPr lang="en-US"/>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a:latin typeface="Arial" pitchFamily="-107" charset="0"/>
            </a:endParaRPr>
          </a:p>
        </p:txBody>
      </p:sp>
      <p:sp>
        <p:nvSpPr>
          <p:cNvPr id="33796" name="Slide Number Placeholder 3"/>
          <p:cNvSpPr>
            <a:spLocks noGrp="1"/>
          </p:cNvSpPr>
          <p:nvPr>
            <p:ph type="sldNum" sz="quarter" idx="5"/>
          </p:nvPr>
        </p:nvSpPr>
        <p:spPr>
          <a:noFill/>
        </p:spPr>
        <p:txBody>
          <a:bodyPr/>
          <a:lstStyle/>
          <a:p>
            <a:fld id="{AE614337-EB96-6648-ACE0-F3469480E45F}"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had three reasons to evaluate the OL programme at AHS in the first research period.</a:t>
            </a:r>
          </a:p>
          <a:p>
            <a:endParaRPr lang="en-GB" dirty="0"/>
          </a:p>
          <a:p>
            <a:r>
              <a:rPr lang="en-GB" dirty="0" smtClean="0"/>
              <a:t>Firstly, to measure the impact it at had on the pupils’ mental well-being, their attitudes to learning and general behaviour (both on the course but also back inside the classroom) and their mindset (there is a concern that the low aspirations that some of these vulnerable young people have is partly due to a fixed, rather than growth, mindset).</a:t>
            </a:r>
          </a:p>
          <a:p>
            <a:endParaRPr lang="en-GB" dirty="0"/>
          </a:p>
          <a:p>
            <a:r>
              <a:rPr lang="en-GB" dirty="0" smtClean="0"/>
              <a:t>Secondly, using the lessons learnt form our research to help plan the next half-term’s programme in finer detail</a:t>
            </a:r>
          </a:p>
          <a:p>
            <a:endParaRPr lang="en-GB" dirty="0"/>
          </a:p>
          <a:p>
            <a:r>
              <a:rPr lang="en-GB" dirty="0" smtClean="0"/>
              <a:t>And, thirdly, to show other institutions and potential funders that OL can make a valuable difference to the future of the young people in their care.  </a:t>
            </a:r>
            <a:endParaRPr lang="en-GB" dirty="0"/>
          </a:p>
        </p:txBody>
      </p:sp>
      <p:sp>
        <p:nvSpPr>
          <p:cNvPr id="4" name="Slide Number Placeholder 3"/>
          <p:cNvSpPr>
            <a:spLocks noGrp="1"/>
          </p:cNvSpPr>
          <p:nvPr>
            <p:ph type="sldNum" sz="quarter" idx="10"/>
          </p:nvPr>
        </p:nvSpPr>
        <p:spPr/>
        <p:txBody>
          <a:bodyPr/>
          <a:lstStyle/>
          <a:p>
            <a:fld id="{DD206206-950A-415D-AA24-B76482EDA503}" type="slidenum">
              <a:rPr lang="en-GB" smtClean="0"/>
              <a:pPr/>
              <a:t>17</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592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7349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126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15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277813"/>
            <a:ext cx="103632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9B0677FB-E062-C649-A8D4-617F9FF7AFA7}" type="slidenum">
              <a:rPr lang="en-US"/>
              <a:pPr/>
              <a:t>‹Nr.›</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121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807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506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69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109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255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119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CE93D-0D61-4230-8B5D-7B9F244A5C43}" type="datetimeFigureOut">
              <a:rPr lang="en-GB" smtClean="0"/>
              <a:pPr/>
              <a:t>22.01.2016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4963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CE93D-0D61-4230-8B5D-7B9F244A5C43}" type="datetimeFigureOut">
              <a:rPr lang="en-GB" smtClean="0"/>
              <a:pPr/>
              <a:t>22.01.2016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F2C0E-7B92-400E-BFA9-A88AC2B58CAF}" type="slidenum">
              <a:rPr lang="en-GB" smtClean="0"/>
              <a:pPr/>
              <a:t>‹Nr.›</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1765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dqinfo.org/" TargetMode="Externa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research2.csci.educ.ubc.ca/indigenation/ketchkie.htm" TargetMode="External"/><Relationship Id="rId4" Type="http://schemas.openxmlformats.org/officeDocument/2006/relationships/hyperlink" Target="http://www.isu.edu/outdoor/model.htm" TargetMode="External"/><Relationship Id="rId5" Type="http://schemas.openxmlformats.org/officeDocument/2006/relationships/hyperlink" Target="http://en.wikipedia.org/wiki/Adventure_education" TargetMode="External"/><Relationship Id="rId6" Type="http://schemas.openxmlformats.org/officeDocument/2006/relationships/hyperlink" Target="http://www.eric.ed.gov/" TargetMode="External"/><Relationship Id="rId7" Type="http://schemas.openxmlformats.org/officeDocument/2006/relationships/hyperlink" Target="http://www.bbc.qld.edu.au/outdoor_ed/files/Parent_Info_Book_2007.pdf" TargetMode="External"/><Relationship Id="rId8" Type="http://schemas.openxmlformats.org/officeDocument/2006/relationships/hyperlink" Target="http://www.artsci.gmcc.ab.ca/courses/peds205ml/adventureeducation.html" TargetMode="External"/><Relationship Id="rId1" Type="http://schemas.openxmlformats.org/officeDocument/2006/relationships/slideLayout" Target="../slideLayouts/slideLayout2.xml"/><Relationship Id="rId2" Type="http://schemas.openxmlformats.org/officeDocument/2006/relationships/hyperlink" Target="http://www.isu.edu/outdoor/CADefine.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007592"/>
          </a:xfrm>
        </p:spPr>
        <p:txBody>
          <a:bodyPr>
            <a:normAutofit/>
          </a:bodyPr>
          <a:lstStyle/>
          <a:p>
            <a:r>
              <a:rPr lang="de-DE" sz="5400" dirty="0" err="1" smtClean="0"/>
              <a:t>measurement</a:t>
            </a:r>
            <a:r>
              <a:rPr lang="de-DE" sz="5400" dirty="0" smtClean="0"/>
              <a:t> </a:t>
            </a:r>
            <a:r>
              <a:rPr lang="de-DE" sz="5400" dirty="0" err="1" smtClean="0"/>
              <a:t>impossible</a:t>
            </a:r>
            <a:r>
              <a:rPr lang="de-DE" sz="5400" dirty="0" smtClean="0"/>
              <a:t> ?!</a:t>
            </a:r>
            <a:endParaRPr lang="de-DE" sz="5400" dirty="0"/>
          </a:p>
        </p:txBody>
      </p:sp>
      <p:sp>
        <p:nvSpPr>
          <p:cNvPr id="3" name="Untertitel 2"/>
          <p:cNvSpPr>
            <a:spLocks noGrp="1"/>
          </p:cNvSpPr>
          <p:nvPr>
            <p:ph type="subTitle" idx="1"/>
          </p:nvPr>
        </p:nvSpPr>
        <p:spPr>
          <a:xfrm>
            <a:off x="1524000" y="3602037"/>
            <a:ext cx="9144000" cy="3055529"/>
          </a:xfrm>
        </p:spPr>
        <p:txBody>
          <a:bodyPr>
            <a:normAutofit/>
          </a:bodyPr>
          <a:lstStyle/>
          <a:p>
            <a:r>
              <a:rPr lang="de-DE" dirty="0" err="1" smtClean="0"/>
              <a:t>Presentation</a:t>
            </a:r>
            <a:r>
              <a:rPr lang="de-DE" dirty="0" smtClean="0"/>
              <a:t> </a:t>
            </a:r>
            <a:r>
              <a:rPr lang="de-DE" dirty="0" err="1" smtClean="0"/>
              <a:t>for</a:t>
            </a:r>
            <a:endParaRPr lang="de-DE" dirty="0" smtClean="0"/>
          </a:p>
          <a:p>
            <a:r>
              <a:rPr lang="de-DE" dirty="0" smtClean="0"/>
              <a:t>International </a:t>
            </a:r>
            <a:r>
              <a:rPr lang="de-DE" dirty="0" err="1" smtClean="0"/>
              <a:t>Conference</a:t>
            </a:r>
            <a:r>
              <a:rPr lang="de-DE" dirty="0" smtClean="0"/>
              <a:t> of </a:t>
            </a:r>
            <a:r>
              <a:rPr lang="de-DE" dirty="0" err="1" smtClean="0"/>
              <a:t>Latvian</a:t>
            </a:r>
            <a:r>
              <a:rPr lang="de-DE" dirty="0" smtClean="0"/>
              <a:t> </a:t>
            </a:r>
            <a:r>
              <a:rPr lang="de-DE" dirty="0" err="1" smtClean="0"/>
              <a:t>NationalCommission</a:t>
            </a:r>
            <a:r>
              <a:rPr lang="de-DE" dirty="0" smtClean="0"/>
              <a:t> </a:t>
            </a:r>
            <a:r>
              <a:rPr lang="de-DE" dirty="0" err="1" smtClean="0"/>
              <a:t>for</a:t>
            </a:r>
            <a:r>
              <a:rPr lang="de-DE" dirty="0" smtClean="0"/>
              <a:t> UNESCO</a:t>
            </a:r>
          </a:p>
          <a:p>
            <a:r>
              <a:rPr lang="de-DE" dirty="0" err="1" smtClean="0"/>
              <a:t>December</a:t>
            </a:r>
            <a:r>
              <a:rPr lang="de-DE" dirty="0" smtClean="0"/>
              <a:t> 2015, </a:t>
            </a:r>
            <a:r>
              <a:rPr lang="de-DE" dirty="0" err="1" smtClean="0"/>
              <a:t>Daugavpils</a:t>
            </a:r>
            <a:endParaRPr lang="de-DE" dirty="0" smtClean="0"/>
          </a:p>
          <a:p>
            <a:endParaRPr lang="de-DE" dirty="0" smtClean="0"/>
          </a:p>
          <a:p>
            <a:r>
              <a:rPr lang="de-DE" b="1" dirty="0" smtClean="0"/>
              <a:t>Detlev Lindau-Bank</a:t>
            </a:r>
            <a:r>
              <a:rPr lang="de-DE" dirty="0" smtClean="0"/>
              <a:t>, </a:t>
            </a:r>
          </a:p>
          <a:p>
            <a:r>
              <a:rPr lang="de-DE" dirty="0" smtClean="0"/>
              <a:t>University of Vechta RCE Oldenburger Münsterland</a:t>
            </a:r>
            <a:endParaRPr lang="de-DE" dirty="0"/>
          </a:p>
        </p:txBody>
      </p:sp>
      <p:pic>
        <p:nvPicPr>
          <p:cNvPr id="4" name="Grafik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87551" y="383797"/>
            <a:ext cx="2857500" cy="167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EE14BA9E-98EE-D84B-9EA3-AC23D64D5CFE}" type="slidenum">
              <a:rPr lang="en-GB"/>
              <a:pPr/>
              <a:t>10</a:t>
            </a:fld>
            <a:endParaRPr lang="en-GB"/>
          </a:p>
        </p:txBody>
      </p:sp>
      <p:sp>
        <p:nvSpPr>
          <p:cNvPr id="10243" name="TextBox 6"/>
          <p:cNvSpPr txBox="1">
            <a:spLocks noChangeArrowheads="1"/>
          </p:cNvSpPr>
          <p:nvPr/>
        </p:nvSpPr>
        <p:spPr bwMode="auto">
          <a:xfrm>
            <a:off x="5822952" y="385763"/>
            <a:ext cx="4703233" cy="641350"/>
          </a:xfrm>
          <a:prstGeom prst="rect">
            <a:avLst/>
          </a:prstGeom>
          <a:noFill/>
          <a:ln w="9525">
            <a:noFill/>
            <a:miter lim="800000"/>
            <a:headEnd/>
            <a:tailEnd/>
          </a:ln>
        </p:spPr>
        <p:txBody>
          <a:bodyPr>
            <a:prstTxWarp prst="textNoShape">
              <a:avLst/>
            </a:prstTxWarp>
            <a:spAutoFit/>
          </a:bodyPr>
          <a:lstStyle/>
          <a:p>
            <a:r>
              <a:rPr lang="en-GB"/>
              <a:t>The boys constructed a picture frame using square lashings</a:t>
            </a:r>
          </a:p>
        </p:txBody>
      </p:sp>
      <p:pic>
        <p:nvPicPr>
          <p:cNvPr id="10245" name="Picture 3" descr="picture frame"/>
          <p:cNvPicPr>
            <a:picLocks noChangeAspect="1" noChangeArrowheads="1"/>
          </p:cNvPicPr>
          <p:nvPr/>
        </p:nvPicPr>
        <p:blipFill>
          <a:blip r:embed="rId3"/>
          <a:srcRect/>
          <a:stretch>
            <a:fillRect/>
          </a:stretch>
        </p:blipFill>
        <p:spPr bwMode="auto">
          <a:xfrm>
            <a:off x="457201" y="280988"/>
            <a:ext cx="5033433" cy="2830512"/>
          </a:xfrm>
          <a:prstGeom prst="rect">
            <a:avLst/>
          </a:prstGeom>
          <a:noFill/>
          <a:ln w="9525">
            <a:noFill/>
            <a:miter lim="800000"/>
            <a:headEnd/>
            <a:tailEnd/>
          </a:ln>
        </p:spPr>
      </p:pic>
      <p:pic>
        <p:nvPicPr>
          <p:cNvPr id="10249" name="Picture 9" descr="fire"/>
          <p:cNvPicPr>
            <a:picLocks noChangeAspect="1" noChangeArrowheads="1"/>
          </p:cNvPicPr>
          <p:nvPr/>
        </p:nvPicPr>
        <p:blipFill>
          <a:blip r:embed="rId4"/>
          <a:srcRect/>
          <a:stretch>
            <a:fillRect/>
          </a:stretch>
        </p:blipFill>
        <p:spPr bwMode="auto">
          <a:xfrm>
            <a:off x="7056967" y="1193800"/>
            <a:ext cx="3937000" cy="3937000"/>
          </a:xfrm>
          <a:prstGeom prst="rect">
            <a:avLst/>
          </a:prstGeom>
          <a:noFill/>
        </p:spPr>
      </p:pic>
      <p:pic>
        <p:nvPicPr>
          <p:cNvPr id="10251" name="Picture 11" descr="choc bananas shelter"/>
          <p:cNvPicPr>
            <a:picLocks noChangeAspect="1" noChangeArrowheads="1"/>
          </p:cNvPicPr>
          <p:nvPr/>
        </p:nvPicPr>
        <p:blipFill>
          <a:blip r:embed="rId5"/>
          <a:srcRect/>
          <a:stretch>
            <a:fillRect/>
          </a:stretch>
        </p:blipFill>
        <p:spPr bwMode="auto">
          <a:xfrm>
            <a:off x="385233" y="3459163"/>
            <a:ext cx="5664200" cy="3186112"/>
          </a:xfrm>
          <a:prstGeom prst="rect">
            <a:avLst/>
          </a:prstGeom>
          <a:noFill/>
        </p:spPr>
      </p:pic>
      <p:sp>
        <p:nvSpPr>
          <p:cNvPr id="10252" name="TextBox 6"/>
          <p:cNvSpPr txBox="1">
            <a:spLocks noChangeArrowheads="1"/>
          </p:cNvSpPr>
          <p:nvPr/>
        </p:nvSpPr>
        <p:spPr bwMode="auto">
          <a:xfrm>
            <a:off x="6354233" y="5265739"/>
            <a:ext cx="5190067" cy="923330"/>
          </a:xfrm>
          <a:prstGeom prst="rect">
            <a:avLst/>
          </a:prstGeom>
          <a:noFill/>
          <a:ln w="9525">
            <a:noFill/>
            <a:miter lim="800000"/>
            <a:headEnd/>
            <a:tailEnd/>
          </a:ln>
        </p:spPr>
        <p:txBody>
          <a:bodyPr>
            <a:prstTxWarp prst="textNoShape">
              <a:avLst/>
            </a:prstTxWarp>
            <a:spAutoFit/>
          </a:bodyPr>
          <a:lstStyle/>
          <a:p>
            <a:r>
              <a:rPr lang="en-GB"/>
              <a:t>Boys constructed fire area , working out how to de-mark the fire area and distances for seating. Cooking chocolate bananas were popular.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2" name="Picture 4" descr="damper bread"/>
          <p:cNvPicPr>
            <a:picLocks noChangeAspect="1" noChangeArrowheads="1"/>
          </p:cNvPicPr>
          <p:nvPr/>
        </p:nvPicPr>
        <p:blipFill>
          <a:blip r:embed="rId2"/>
          <a:srcRect/>
          <a:stretch>
            <a:fillRect/>
          </a:stretch>
        </p:blipFill>
        <p:spPr bwMode="auto">
          <a:xfrm>
            <a:off x="414867" y="182564"/>
            <a:ext cx="5052484" cy="2840037"/>
          </a:xfrm>
          <a:prstGeom prst="rect">
            <a:avLst/>
          </a:prstGeom>
          <a:noFill/>
        </p:spPr>
      </p:pic>
      <p:pic>
        <p:nvPicPr>
          <p:cNvPr id="53253" name="Picture 5" descr="N damper"/>
          <p:cNvPicPr>
            <a:picLocks noChangeAspect="1" noChangeArrowheads="1"/>
          </p:cNvPicPr>
          <p:nvPr/>
        </p:nvPicPr>
        <p:blipFill>
          <a:blip r:embed="rId3"/>
          <a:srcRect/>
          <a:stretch>
            <a:fillRect/>
          </a:stretch>
        </p:blipFill>
        <p:spPr bwMode="auto">
          <a:xfrm>
            <a:off x="6263218" y="200026"/>
            <a:ext cx="5056716" cy="2841625"/>
          </a:xfrm>
          <a:prstGeom prst="rect">
            <a:avLst/>
          </a:prstGeom>
          <a:noFill/>
        </p:spPr>
      </p:pic>
      <p:pic>
        <p:nvPicPr>
          <p:cNvPr id="53254" name="Picture 6" descr="nettle  string"/>
          <p:cNvPicPr>
            <a:picLocks noChangeAspect="1" noChangeArrowheads="1"/>
          </p:cNvPicPr>
          <p:nvPr/>
        </p:nvPicPr>
        <p:blipFill>
          <a:blip r:embed="rId4"/>
          <a:srcRect/>
          <a:stretch>
            <a:fillRect/>
          </a:stretch>
        </p:blipFill>
        <p:spPr bwMode="auto">
          <a:xfrm>
            <a:off x="618068" y="3609976"/>
            <a:ext cx="5044017" cy="2836863"/>
          </a:xfrm>
          <a:prstGeom prst="rect">
            <a:avLst/>
          </a:prstGeom>
          <a:noFill/>
        </p:spPr>
      </p:pic>
      <p:sp>
        <p:nvSpPr>
          <p:cNvPr id="53255" name="TextBox 6"/>
          <p:cNvSpPr txBox="1">
            <a:spLocks noChangeArrowheads="1"/>
          </p:cNvSpPr>
          <p:nvPr/>
        </p:nvSpPr>
        <p:spPr bwMode="auto">
          <a:xfrm>
            <a:off x="319618" y="3052764"/>
            <a:ext cx="11872383" cy="350837"/>
          </a:xfrm>
          <a:prstGeom prst="rect">
            <a:avLst/>
          </a:prstGeom>
          <a:noFill/>
          <a:ln w="9525">
            <a:noFill/>
            <a:miter lim="800000"/>
            <a:headEnd/>
            <a:tailEnd/>
          </a:ln>
        </p:spPr>
        <p:txBody>
          <a:bodyPr>
            <a:prstTxWarp prst="textNoShape">
              <a:avLst/>
            </a:prstTxWarp>
            <a:spAutoFit/>
          </a:bodyPr>
          <a:lstStyle/>
          <a:p>
            <a:r>
              <a:rPr lang="en-GB" sz="1700"/>
              <a:t>We made and cooked cheesy damper bread on the fire. N particularly enjoyed cooking!</a:t>
            </a:r>
          </a:p>
        </p:txBody>
      </p:sp>
      <p:sp>
        <p:nvSpPr>
          <p:cNvPr id="53256" name="TextBox 6"/>
          <p:cNvSpPr txBox="1">
            <a:spLocks noChangeArrowheads="1"/>
          </p:cNvSpPr>
          <p:nvPr/>
        </p:nvSpPr>
        <p:spPr bwMode="auto">
          <a:xfrm>
            <a:off x="5988051" y="4930776"/>
            <a:ext cx="5190067" cy="923330"/>
          </a:xfrm>
          <a:prstGeom prst="rect">
            <a:avLst/>
          </a:prstGeom>
          <a:noFill/>
          <a:ln w="9525">
            <a:noFill/>
            <a:miter lim="800000"/>
            <a:headEnd/>
            <a:tailEnd/>
          </a:ln>
        </p:spPr>
        <p:txBody>
          <a:bodyPr>
            <a:prstTxWarp prst="textNoShape">
              <a:avLst/>
            </a:prstTxWarp>
            <a:spAutoFit/>
          </a:bodyPr>
          <a:lstStyle/>
          <a:p>
            <a:r>
              <a:rPr lang="en-GB"/>
              <a:t>Boys were interested in how to make string from nettle fibres – so we had a go, whilst waiting for the kettle to boil.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DA4B24CE-4888-FA4E-8456-D53CD61041ED}" type="slidenum">
              <a:rPr lang="en-GB"/>
              <a:pPr/>
              <a:t>12</a:t>
            </a:fld>
            <a:endParaRPr lang="en-GB"/>
          </a:p>
        </p:txBody>
      </p:sp>
      <p:sp>
        <p:nvSpPr>
          <p:cNvPr id="28675" name="Rectangle 3"/>
          <p:cNvSpPr>
            <a:spLocks noGrp="1" noChangeArrowheads="1"/>
          </p:cNvSpPr>
          <p:nvPr>
            <p:ph type="body" idx="1"/>
          </p:nvPr>
        </p:nvSpPr>
        <p:spPr>
          <a:xfrm>
            <a:off x="609600" y="246064"/>
            <a:ext cx="10972800" cy="6611937"/>
          </a:xfrm>
        </p:spPr>
        <p:txBody>
          <a:bodyPr>
            <a:normAutofit fontScale="92500" lnSpcReduction="10000"/>
          </a:bodyPr>
          <a:lstStyle/>
          <a:p>
            <a:pPr algn="ctr" eaLnBrk="1" hangingPunct="1">
              <a:lnSpc>
                <a:spcPct val="90000"/>
              </a:lnSpc>
              <a:buFontTx/>
              <a:buNone/>
            </a:pPr>
            <a:r>
              <a:rPr lang="en-GB" dirty="0" smtClean="0"/>
              <a:t>Results (Period 1) </a:t>
            </a:r>
            <a:endParaRPr lang="en-GB" dirty="0"/>
          </a:p>
          <a:p>
            <a:pPr algn="ctr" eaLnBrk="1" hangingPunct="1">
              <a:lnSpc>
                <a:spcPct val="90000"/>
              </a:lnSpc>
              <a:buFontTx/>
              <a:buNone/>
            </a:pPr>
            <a:endParaRPr lang="en-GB" sz="1200" dirty="0"/>
          </a:p>
          <a:p>
            <a:pPr eaLnBrk="1" hangingPunct="1">
              <a:lnSpc>
                <a:spcPct val="90000"/>
              </a:lnSpc>
              <a:buFontTx/>
              <a:buNone/>
            </a:pPr>
            <a:r>
              <a:rPr lang="en-GB" sz="1400" dirty="0"/>
              <a:t>There were some very clear and positive themes and results which emerged from the initial trial of  Forest School</a:t>
            </a:r>
            <a:r>
              <a:rPr lang="en-GB" sz="1400" dirty="0" smtClean="0"/>
              <a:t>:</a:t>
            </a:r>
          </a:p>
          <a:p>
            <a:pPr eaLnBrk="1" hangingPunct="1">
              <a:lnSpc>
                <a:spcPct val="90000"/>
              </a:lnSpc>
              <a:buFontTx/>
              <a:buNone/>
            </a:pPr>
            <a:r>
              <a:rPr lang="en-GB" sz="2400" b="1" dirty="0"/>
              <a:t>Confidence and Self Esteem</a:t>
            </a:r>
          </a:p>
          <a:p>
            <a:pPr eaLnBrk="1" hangingPunct="1">
              <a:lnSpc>
                <a:spcPct val="90000"/>
              </a:lnSpc>
              <a:buFontTx/>
              <a:buNone/>
            </a:pPr>
            <a:r>
              <a:rPr lang="en-GB" sz="2400" dirty="0"/>
              <a:t>The boys grew in confidence and self esteem</a:t>
            </a:r>
            <a:r>
              <a:rPr lang="en-GB" sz="1400" dirty="0"/>
              <a:t>. From being reserved and unsure at the first session the boys, developed as they became more familiar with the site and sessions. During the first session in the woods, N was obviously frightened and uneasy in the ‘unknown’ environment. At the final ‘celebration’ session he was happy to show invited adults what to do, how to use tools safely and gave them clear instructions in how to light a safe cooking fire.</a:t>
            </a:r>
          </a:p>
          <a:p>
            <a:pPr eaLnBrk="1" hangingPunct="1">
              <a:lnSpc>
                <a:spcPct val="90000"/>
              </a:lnSpc>
              <a:buFontTx/>
              <a:buNone/>
            </a:pPr>
            <a:endParaRPr lang="en-GB" sz="1400" dirty="0"/>
          </a:p>
          <a:p>
            <a:pPr eaLnBrk="1" hangingPunct="1">
              <a:lnSpc>
                <a:spcPct val="90000"/>
              </a:lnSpc>
              <a:buFontTx/>
              <a:buNone/>
            </a:pPr>
            <a:r>
              <a:rPr lang="en-GB" sz="2400" b="1" dirty="0"/>
              <a:t>Speaking and Listening Skills</a:t>
            </a:r>
          </a:p>
          <a:p>
            <a:pPr eaLnBrk="1" hangingPunct="1">
              <a:lnSpc>
                <a:spcPct val="90000"/>
              </a:lnSpc>
              <a:buFontTx/>
              <a:buNone/>
            </a:pPr>
            <a:r>
              <a:rPr lang="en-GB" sz="2400" dirty="0"/>
              <a:t>There was a marked improvement in communication skills </a:t>
            </a:r>
            <a:r>
              <a:rPr lang="en-GB" sz="1400" dirty="0"/>
              <a:t>within the focus of the sessions. Particularly in the case of A, who is  severely dyslexic and has poor memory and descriptive language skills. He was observed giving clear instructions when shelter building to N, describing where to tie knots and the shape of the shelter.</a:t>
            </a:r>
          </a:p>
          <a:p>
            <a:pPr eaLnBrk="1" hangingPunct="1">
              <a:lnSpc>
                <a:spcPct val="90000"/>
              </a:lnSpc>
              <a:buFontTx/>
              <a:buNone/>
            </a:pPr>
            <a:r>
              <a:rPr lang="en-GB" sz="1400" dirty="0"/>
              <a:t>  </a:t>
            </a:r>
          </a:p>
          <a:p>
            <a:pPr eaLnBrk="1" hangingPunct="1">
              <a:lnSpc>
                <a:spcPct val="90000"/>
              </a:lnSpc>
              <a:buFontTx/>
              <a:buNone/>
            </a:pPr>
            <a:r>
              <a:rPr lang="en-GB" sz="2400" b="1" dirty="0"/>
              <a:t>Attendance</a:t>
            </a:r>
          </a:p>
          <a:p>
            <a:pPr eaLnBrk="1" hangingPunct="1">
              <a:lnSpc>
                <a:spcPct val="90000"/>
              </a:lnSpc>
              <a:buFontTx/>
              <a:buNone/>
            </a:pPr>
            <a:r>
              <a:rPr lang="en-GB" sz="2400" dirty="0"/>
              <a:t>Forest School motivated the boys to attend</a:t>
            </a:r>
            <a:r>
              <a:rPr lang="en-GB" sz="1400" dirty="0"/>
              <a:t>, even if they were finding a traditional education challenging. The attendance records of M show interesting trends. Despite a number of unauthorised absences in the classroom during the 7 week trial period , he only missed 1 Forest School session.</a:t>
            </a:r>
          </a:p>
          <a:p>
            <a:pPr eaLnBrk="1" hangingPunct="1">
              <a:lnSpc>
                <a:spcPct val="90000"/>
              </a:lnSpc>
              <a:buFontTx/>
              <a:buNone/>
            </a:pPr>
            <a:endParaRPr lang="en-GB" sz="1400" dirty="0"/>
          </a:p>
          <a:p>
            <a:pPr eaLnBrk="1" hangingPunct="1">
              <a:lnSpc>
                <a:spcPct val="90000"/>
              </a:lnSpc>
              <a:buFontTx/>
              <a:buNone/>
            </a:pPr>
            <a:r>
              <a:rPr lang="en-GB" sz="2595" b="1" dirty="0"/>
              <a:t>Behaviour</a:t>
            </a:r>
          </a:p>
          <a:p>
            <a:pPr eaLnBrk="1" hangingPunct="1">
              <a:lnSpc>
                <a:spcPct val="90000"/>
              </a:lnSpc>
              <a:buFontTx/>
              <a:buNone/>
            </a:pPr>
            <a:r>
              <a:rPr lang="en-GB" sz="2595" dirty="0"/>
              <a:t>There were no occurrences of physical management </a:t>
            </a:r>
            <a:r>
              <a:rPr lang="en-GB" sz="1400" dirty="0"/>
              <a:t>during any of the Forest School sessions, which is of note particularly for  M who had a growing number of occurrences  at Avocet House during the June (14  incidents) &amp; July (6 incidents) period (the time during the Forest School pilot). Also, N was physically managed twice at Avocet House in April and May (before the Forest School pilot) and not at all during and afterwards. </a:t>
            </a:r>
          </a:p>
          <a:p>
            <a:pPr eaLnBrk="1" hangingPunct="1">
              <a:lnSpc>
                <a:spcPct val="90000"/>
              </a:lnSpc>
              <a:buFontTx/>
              <a:buNone/>
            </a:pPr>
            <a:endParaRPr lang="en-GB" sz="1600" dirty="0"/>
          </a:p>
          <a:p>
            <a:pPr eaLnBrk="1" hangingPunct="1">
              <a:lnSpc>
                <a:spcPct val="90000"/>
              </a:lnSpc>
              <a:buFontTx/>
              <a:buNone/>
            </a:pPr>
            <a:endParaRPr lang="en-GB" sz="2000" b="1" dirty="0"/>
          </a:p>
          <a:p>
            <a:pPr eaLnBrk="1" hangingPunct="1">
              <a:lnSpc>
                <a:spcPct val="90000"/>
              </a:lnSpc>
              <a:buFontTx/>
              <a:buNone/>
            </a:pPr>
            <a:endParaRPr lang="en-GB"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130176"/>
            <a:ext cx="10972800" cy="842963"/>
          </a:xfrm>
        </p:spPr>
        <p:txBody>
          <a:bodyPr/>
          <a:lstStyle/>
          <a:p>
            <a:pPr eaLnBrk="1" hangingPunct="1"/>
            <a:r>
              <a:rPr lang="en-GB" sz="3600"/>
              <a:t>Feedback from supporting Teacher</a:t>
            </a:r>
          </a:p>
        </p:txBody>
      </p:sp>
      <p:sp>
        <p:nvSpPr>
          <p:cNvPr id="12291" name="Content Placeholder 2"/>
          <p:cNvSpPr>
            <a:spLocks noGrp="1"/>
          </p:cNvSpPr>
          <p:nvPr>
            <p:ph idx="1"/>
          </p:nvPr>
        </p:nvSpPr>
        <p:spPr>
          <a:xfrm>
            <a:off x="609600" y="871538"/>
            <a:ext cx="10972800" cy="5783262"/>
          </a:xfrm>
        </p:spPr>
        <p:txBody>
          <a:bodyPr>
            <a:normAutofit fontScale="92500" lnSpcReduction="20000"/>
          </a:bodyPr>
          <a:lstStyle/>
          <a:p>
            <a:pPr eaLnBrk="1" hangingPunct="1">
              <a:buFontTx/>
              <a:buNone/>
            </a:pPr>
            <a:r>
              <a:rPr lang="en-GB" sz="2400" b="1" dirty="0"/>
              <a:t>How do you feel the Forest Schools experience supported raising pupil’s achievement?</a:t>
            </a:r>
            <a:r>
              <a:rPr lang="en-GB" sz="2400" dirty="0"/>
              <a:t> </a:t>
            </a:r>
            <a:r>
              <a:rPr lang="en-GB" sz="1600" dirty="0"/>
              <a:t>	</a:t>
            </a:r>
          </a:p>
          <a:p>
            <a:pPr eaLnBrk="1" hangingPunct="1">
              <a:buFontTx/>
              <a:buNone/>
            </a:pPr>
            <a:r>
              <a:rPr lang="en-GB" sz="1200" dirty="0"/>
              <a:t>The woodland environment and the opportunities that it presented had a highly motivating effect  on the boys, thus they were more likely to engage in the learning  and want to extend their understanding. Also, they were presented with choices, in what and how they learned , thereby giving them a degree of independence and opportunities to improve their own learning. The boys developed; practical skills such as knot  tying, safe tool use, safe fire lighting, cooking and extinguishing; social skills such as communication, negotiation and team work and also knowledge and understanding  about the natural world, tools and tasks undertaken. </a:t>
            </a:r>
          </a:p>
          <a:p>
            <a:pPr eaLnBrk="1" hangingPunct="1">
              <a:buFontTx/>
              <a:buNone/>
            </a:pPr>
            <a:endParaRPr lang="en-GB" sz="1200" dirty="0"/>
          </a:p>
          <a:p>
            <a:pPr eaLnBrk="1" hangingPunct="1">
              <a:buFontTx/>
              <a:buNone/>
            </a:pPr>
            <a:r>
              <a:rPr lang="en-GB" sz="2595" b="1" dirty="0"/>
              <a:t>In what ways do you feel that the Forest Schools approach supports/promotes personal, social and emotional skills?</a:t>
            </a:r>
            <a:endParaRPr lang="en-GB" sz="2595" dirty="0"/>
          </a:p>
          <a:p>
            <a:pPr eaLnBrk="1" hangingPunct="1">
              <a:buFontTx/>
              <a:buNone/>
            </a:pPr>
            <a:r>
              <a:rPr lang="en-GB" sz="2162" dirty="0"/>
              <a:t>Personal Skills </a:t>
            </a:r>
            <a:r>
              <a:rPr lang="en-GB" sz="1200" dirty="0"/>
              <a:t>– It was clear that the boys grew in confidence within the woodland environment. N in particular was quite nervous initially in the new environment but soon was confident enough to support others with tasks.  M also demonstrated large amounts of determination and perseverance when he wanted to carve his spoon from a log using an axe (the others received a template already roughly carved), which he did safely.</a:t>
            </a:r>
          </a:p>
          <a:p>
            <a:pPr eaLnBrk="1" hangingPunct="1">
              <a:buFontTx/>
              <a:buNone/>
            </a:pPr>
            <a:r>
              <a:rPr lang="en-GB" sz="2162" dirty="0"/>
              <a:t>Social Skills </a:t>
            </a:r>
            <a:r>
              <a:rPr lang="en-GB" sz="1200" dirty="0"/>
              <a:t>– Certain tasks within the woodland required cooperation and interaction for them to be achieved, so it gave the boys a context and motivation for working together (often in the classroom the boys receive 1 to 1 lessons). Also, the use of fire and outdoor cooking created a community feeling within the group . All the boys chose to be involved with the fire and sitting around the fire, when perhaps they would not have normally chosen to do so.</a:t>
            </a:r>
          </a:p>
          <a:p>
            <a:pPr eaLnBrk="1" hangingPunct="1">
              <a:buFontTx/>
              <a:buNone/>
            </a:pPr>
            <a:r>
              <a:rPr lang="en-GB" sz="2162" dirty="0"/>
              <a:t>Emotional Skills </a:t>
            </a:r>
            <a:r>
              <a:rPr lang="en-GB" sz="1200" dirty="0"/>
              <a:t>– It became apparent that the woodland space helped the boys manage their behaviour. The ‘elastic boundaries’ allowed individuals to move away from a situation to calm down, but because the space was unfamiliar they had to return to the group afterwards (unlike at Avocet House where they would perhaps retreat to their room). </a:t>
            </a:r>
          </a:p>
          <a:p>
            <a:pPr eaLnBrk="1" hangingPunct="1">
              <a:buFontTx/>
              <a:buNone/>
            </a:pPr>
            <a:endParaRPr lang="en-GB" sz="1200" dirty="0"/>
          </a:p>
          <a:p>
            <a:pPr eaLnBrk="1" hangingPunct="1">
              <a:buFontTx/>
              <a:buNone/>
            </a:pPr>
            <a:r>
              <a:rPr lang="en-GB" sz="2595" b="1" dirty="0"/>
              <a:t>In what ways do you think the experience affected pupil’s health?</a:t>
            </a:r>
            <a:endParaRPr lang="en-GB" sz="2595" dirty="0"/>
          </a:p>
          <a:p>
            <a:pPr eaLnBrk="1" hangingPunct="1">
              <a:buFontTx/>
              <a:buNone/>
            </a:pPr>
            <a:r>
              <a:rPr lang="en-GB" sz="1200" dirty="0"/>
              <a:t>There is much current research on the health benefits of being  in the natural environment, to both physical and mental health.</a:t>
            </a:r>
          </a:p>
          <a:p>
            <a:pPr eaLnBrk="1" hangingPunct="1">
              <a:buFontTx/>
              <a:buNone/>
            </a:pPr>
            <a:r>
              <a:rPr lang="en-GB" sz="1200" dirty="0"/>
              <a:t>There are physical benefits of being active and in the fresh air – essential for healthy brain development and learning, as well as developing muscle control and coordination through various tasks such as shelter building, tree climbing. M was most adept with his fine motor control and coordination so he was encouraged to extend these skills through providing a progression of tasks and tools e.g. using an axe.  </a:t>
            </a:r>
          </a:p>
          <a:p>
            <a:pPr eaLnBrk="1" hangingPunct="1">
              <a:buFontTx/>
              <a:buNone/>
            </a:pPr>
            <a:r>
              <a:rPr lang="en-GB" sz="1200" dirty="0"/>
              <a:t>There are mental and emotional  benefits also to being in the outdoors. The colour green is proven to have a calming effect on the brain, a particularly appropriate space to use with learners who struggle with controlling their emotions.  Also connecting with the natural world, is connecting to something larger than the self, an almost spiritual experience, and hence conducive to self-reflection and contemplation.  </a:t>
            </a:r>
          </a:p>
          <a:p>
            <a:pPr eaLnBrk="1" hangingPunct="1">
              <a:buFontTx/>
              <a:buNone/>
            </a:pPr>
            <a:r>
              <a:rPr lang="en-GB" sz="1200" dirty="0"/>
              <a:t> </a:t>
            </a:r>
          </a:p>
          <a:p>
            <a:pPr eaLnBrk="1" hangingPunct="1">
              <a:buFontTx/>
              <a:buNone/>
            </a:pPr>
            <a:endParaRPr lang="en-GB" sz="1100" dirty="0"/>
          </a:p>
          <a:p>
            <a:pPr eaLnBrk="1" hangingPunct="1">
              <a:buFontTx/>
              <a:buNone/>
            </a:pPr>
            <a:endParaRPr lang="en-GB" sz="1100" dirty="0"/>
          </a:p>
        </p:txBody>
      </p:sp>
      <p:sp>
        <p:nvSpPr>
          <p:cNvPr id="12292" name="Slide Number Placeholder 3"/>
          <p:cNvSpPr>
            <a:spLocks noGrp="1"/>
          </p:cNvSpPr>
          <p:nvPr>
            <p:ph type="sldNum" sz="quarter" idx="12"/>
          </p:nvPr>
        </p:nvSpPr>
        <p:spPr>
          <a:noFill/>
        </p:spPr>
        <p:txBody>
          <a:bodyPr/>
          <a:lstStyle/>
          <a:p>
            <a:fld id="{CFEC9DE1-718C-5547-9B68-ABD27A76D3EA}" type="slidenum">
              <a:rPr lang="en-GB"/>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1284" y="-131763"/>
            <a:ext cx="11235267" cy="1143001"/>
          </a:xfrm>
        </p:spPr>
        <p:txBody>
          <a:bodyPr/>
          <a:lstStyle/>
          <a:p>
            <a:r>
              <a:rPr lang="en-GB" sz="3200"/>
              <a:t>Feedback from supporting Teacher continued</a:t>
            </a:r>
          </a:p>
        </p:txBody>
      </p:sp>
      <p:sp>
        <p:nvSpPr>
          <p:cNvPr id="13315" name="Content Placeholder 2"/>
          <p:cNvSpPr>
            <a:spLocks noGrp="1"/>
          </p:cNvSpPr>
          <p:nvPr>
            <p:ph idx="1"/>
          </p:nvPr>
        </p:nvSpPr>
        <p:spPr>
          <a:xfrm>
            <a:off x="609600" y="739775"/>
            <a:ext cx="10972800" cy="5372100"/>
          </a:xfrm>
        </p:spPr>
        <p:txBody>
          <a:bodyPr>
            <a:normAutofit fontScale="92500"/>
          </a:bodyPr>
          <a:lstStyle/>
          <a:p>
            <a:pPr eaLnBrk="1" hangingPunct="1">
              <a:buFontTx/>
              <a:buNone/>
            </a:pPr>
            <a:r>
              <a:rPr lang="en-GB" sz="2400" b="1" dirty="0"/>
              <a:t>Is supporting the Young People  in Forest School something you felt comfortable and confident </a:t>
            </a:r>
            <a:r>
              <a:rPr lang="en-GB" sz="2400" b="1" dirty="0" smtClean="0"/>
              <a:t>with?</a:t>
            </a:r>
            <a:endParaRPr lang="en-GB" sz="1600" b="1" dirty="0" smtClean="0"/>
          </a:p>
          <a:p>
            <a:pPr eaLnBrk="1" hangingPunct="1">
              <a:buFontTx/>
              <a:buNone/>
            </a:pPr>
            <a:r>
              <a:rPr lang="en-GB" sz="1100" dirty="0"/>
              <a:t>Having undertaken the level 1 Forest School skills training I had a degree of understanding of the Forest School ethos. It has motivated me into wanting to undertake my Level 3 Leadership training, as I can see the great benefits of working offsite with boys.</a:t>
            </a:r>
            <a:r>
              <a:rPr lang="en-GB" sz="1200" dirty="0" smtClean="0"/>
              <a:t> </a:t>
            </a:r>
          </a:p>
          <a:p>
            <a:pPr eaLnBrk="1" hangingPunct="1">
              <a:buFontTx/>
              <a:buNone/>
            </a:pPr>
            <a:r>
              <a:rPr lang="en-GB" sz="2400" b="1" dirty="0"/>
              <a:t>Are there any areas of the Forest school experience that you felt less comfortable with?</a:t>
            </a:r>
          </a:p>
          <a:p>
            <a:pPr eaLnBrk="1" hangingPunct="1">
              <a:buFontTx/>
              <a:buNone/>
            </a:pPr>
            <a:r>
              <a:rPr lang="en-GB" sz="1100" dirty="0"/>
              <a:t>It was hard at times to step back and allow the boys to take control, due to the  unpredictable behaviour I know they can show, especially in the context of using tools and fire, where inappropriate behaviour could cause serious harm</a:t>
            </a:r>
            <a:r>
              <a:rPr lang="en-GB" sz="1100" dirty="0" smtClean="0"/>
              <a:t>.</a:t>
            </a:r>
            <a:endParaRPr lang="en-GB" sz="1200" dirty="0" smtClean="0"/>
          </a:p>
          <a:p>
            <a:pPr eaLnBrk="1" hangingPunct="1">
              <a:buFontTx/>
              <a:buNone/>
            </a:pPr>
            <a:r>
              <a:rPr lang="en-GB" sz="2400" b="1" dirty="0"/>
              <a:t>How could Forest Schools approaches support the five ‘Every Child Matters’ priorities?</a:t>
            </a:r>
            <a:endParaRPr lang="en-GB" sz="2400" dirty="0"/>
          </a:p>
          <a:p>
            <a:pPr eaLnBrk="1" hangingPunct="1">
              <a:buFontTx/>
              <a:buNone/>
            </a:pPr>
            <a:r>
              <a:rPr lang="en-GB" sz="1100" dirty="0"/>
              <a:t>Forest School supports all 5 areas of the Every Child Matters agenda:</a:t>
            </a:r>
          </a:p>
          <a:p>
            <a:pPr eaLnBrk="1" hangingPunct="1"/>
            <a:r>
              <a:rPr lang="en-GB" sz="2000" dirty="0"/>
              <a:t>Stay Safe </a:t>
            </a:r>
            <a:r>
              <a:rPr lang="en-GB" sz="1100" dirty="0"/>
              <a:t>– The process of risk awareness was shared with the boys and appropriate actions negotiated. The safe use of tools and fire  is clearly defined and procedures were followed </a:t>
            </a:r>
            <a:r>
              <a:rPr lang="en-GB" sz="1100" dirty="0" err="1"/>
              <a:t>sucessfully</a:t>
            </a:r>
            <a:r>
              <a:rPr lang="en-GB" sz="1100" dirty="0"/>
              <a:t>.</a:t>
            </a:r>
          </a:p>
          <a:p>
            <a:pPr eaLnBrk="1" hangingPunct="1"/>
            <a:r>
              <a:rPr lang="en-GB" sz="2000" dirty="0"/>
              <a:t>Be Healthy </a:t>
            </a:r>
            <a:r>
              <a:rPr lang="en-GB" sz="1100" dirty="0"/>
              <a:t>– The health benefits of Forest School have been previously discussed</a:t>
            </a:r>
          </a:p>
          <a:p>
            <a:pPr eaLnBrk="1" hangingPunct="1"/>
            <a:r>
              <a:rPr lang="en-GB" sz="2000" dirty="0"/>
              <a:t>Enjoy and Achieve </a:t>
            </a:r>
            <a:r>
              <a:rPr lang="en-GB" sz="1100" dirty="0"/>
              <a:t>– Forest School is a highly motivational context for achievement, the boys engaged with their learning and evidence suggests they enjoy using skills learnt.</a:t>
            </a:r>
          </a:p>
          <a:p>
            <a:pPr eaLnBrk="1" hangingPunct="1"/>
            <a:r>
              <a:rPr lang="en-GB" sz="2000" dirty="0"/>
              <a:t>Make a Positive Contribution </a:t>
            </a:r>
            <a:r>
              <a:rPr lang="en-GB" sz="1100" dirty="0"/>
              <a:t>– The knowledge and understanding developed at Forest Schools  encourages environmental and social citizenship.  </a:t>
            </a:r>
          </a:p>
          <a:p>
            <a:pPr eaLnBrk="1" hangingPunct="1"/>
            <a:r>
              <a:rPr lang="en-GB" sz="2162" dirty="0"/>
              <a:t>Achieve economic wellbeing </a:t>
            </a:r>
            <a:r>
              <a:rPr lang="en-GB" sz="1100" dirty="0"/>
              <a:t>– The skills learnt within a Forest School are transferable to the  rest  of the boys life. A , as a result of Forest School has displayed an interest in the natural world and we are now looking at vocational training opportunities for him at Easton College. We also plan to pilot how vocational qualifications can be gained through  future Forest School work.</a:t>
            </a:r>
            <a:r>
              <a:rPr lang="en-GB" sz="1100" dirty="0" smtClean="0"/>
              <a:t> </a:t>
            </a:r>
          </a:p>
        </p:txBody>
      </p:sp>
      <p:sp>
        <p:nvSpPr>
          <p:cNvPr id="13316" name="Slide Number Placeholder 3"/>
          <p:cNvSpPr>
            <a:spLocks noGrp="1"/>
          </p:cNvSpPr>
          <p:nvPr>
            <p:ph type="sldNum" sz="quarter" idx="12"/>
          </p:nvPr>
        </p:nvSpPr>
        <p:spPr>
          <a:noFill/>
        </p:spPr>
        <p:txBody>
          <a:bodyPr/>
          <a:lstStyle/>
          <a:p>
            <a:fld id="{EDF8DD7C-6D68-9C46-93F3-3BBA7E463ACB}" type="slidenum">
              <a:rPr lang="en-GB"/>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60EE4C84-53A7-2F43-BC05-CDDADAEA0E82}" type="slidenum">
              <a:rPr lang="en-GB"/>
              <a:pPr/>
              <a:t>15</a:t>
            </a:fld>
            <a:endParaRPr lang="en-GB"/>
          </a:p>
        </p:txBody>
      </p:sp>
      <p:sp>
        <p:nvSpPr>
          <p:cNvPr id="14339" name="Rectangle 3"/>
          <p:cNvSpPr>
            <a:spLocks noGrp="1" noChangeArrowheads="1"/>
          </p:cNvSpPr>
          <p:nvPr>
            <p:ph type="body" idx="1"/>
          </p:nvPr>
        </p:nvSpPr>
        <p:spPr>
          <a:xfrm>
            <a:off x="624417" y="322264"/>
            <a:ext cx="10972800" cy="6243637"/>
          </a:xfrm>
        </p:spPr>
        <p:txBody>
          <a:bodyPr/>
          <a:lstStyle/>
          <a:p>
            <a:pPr algn="ctr" eaLnBrk="1" hangingPunct="1">
              <a:buFontTx/>
              <a:buNone/>
            </a:pPr>
            <a:r>
              <a:rPr lang="en-GB" sz="3000" dirty="0"/>
              <a:t>Results of </a:t>
            </a:r>
            <a:r>
              <a:rPr lang="en-GB" sz="3000" dirty="0" smtClean="0"/>
              <a:t>Questionnaire (no items open questions)</a:t>
            </a:r>
          </a:p>
          <a:p>
            <a:pPr eaLnBrk="1" hangingPunct="1">
              <a:buFontTx/>
              <a:buNone/>
            </a:pPr>
            <a:endParaRPr lang="en-GB" sz="1600" b="1" dirty="0" smtClean="0"/>
          </a:p>
          <a:p>
            <a:pPr eaLnBrk="1" hangingPunct="1">
              <a:buFontTx/>
              <a:buNone/>
            </a:pPr>
            <a:r>
              <a:rPr lang="en-US" sz="2400" b="1" dirty="0"/>
              <a:t>How do you feel the Forest Schools experience supported pupil’s learning? </a:t>
            </a:r>
          </a:p>
          <a:p>
            <a:pPr eaLnBrk="1" hangingPunct="1">
              <a:buFontTx/>
              <a:buNone/>
            </a:pPr>
            <a:r>
              <a:rPr lang="en-US" sz="1400" dirty="0"/>
              <a:t>The experience was on the whole a good one, the boys needed time to get used to being outside to adjust in what was initially quite a daunting environment.</a:t>
            </a:r>
            <a:r>
              <a:rPr lang="en-US" sz="1400" dirty="0" smtClean="0"/>
              <a:t> </a:t>
            </a:r>
            <a:endParaRPr lang="en-GB" sz="1400" dirty="0" smtClean="0"/>
          </a:p>
          <a:p>
            <a:pPr eaLnBrk="1" hangingPunct="1">
              <a:buFontTx/>
              <a:buNone/>
            </a:pPr>
            <a:r>
              <a:rPr lang="en-US" sz="2400" b="1" dirty="0"/>
              <a:t>Did you notice any changes in pupils’ </a:t>
            </a:r>
            <a:r>
              <a:rPr lang="en-US" sz="2400" b="1" dirty="0" err="1"/>
              <a:t>behaviour</a:t>
            </a:r>
            <a:r>
              <a:rPr lang="en-US" sz="2400" b="1" dirty="0"/>
              <a:t> during the Forest Schools experience? </a:t>
            </a:r>
          </a:p>
          <a:p>
            <a:pPr eaLnBrk="1" hangingPunct="1">
              <a:buFontTx/>
              <a:buNone/>
            </a:pPr>
            <a:r>
              <a:rPr lang="en-US" sz="1400" dirty="0"/>
              <a:t>As the boys became more familiar with the surroundings they began to relax and be more confident using tools, building the fires and shelters. The boys seemed to be more aware of each other although the environment is so much more open.</a:t>
            </a:r>
            <a:r>
              <a:rPr lang="en-US" sz="1400" dirty="0" smtClean="0"/>
              <a:t> </a:t>
            </a:r>
            <a:endParaRPr lang="en-GB" sz="1400" dirty="0" smtClean="0"/>
          </a:p>
          <a:p>
            <a:pPr eaLnBrk="1" hangingPunct="1">
              <a:buFontTx/>
              <a:buNone/>
            </a:pPr>
            <a:r>
              <a:rPr lang="en-US" sz="2400" b="1" dirty="0"/>
              <a:t>Is supporting the young people in Forest Schools something you felt comfortable and confident with? </a:t>
            </a:r>
          </a:p>
          <a:p>
            <a:pPr eaLnBrk="1" hangingPunct="1">
              <a:buFontTx/>
              <a:buNone/>
            </a:pPr>
            <a:r>
              <a:rPr lang="en-US" sz="1400" dirty="0"/>
              <a:t>Yes I thought it was fine I thought that the sessions engaged the children well and they responded well to the challenges</a:t>
            </a:r>
            <a:r>
              <a:rPr lang="en-US" sz="1400" dirty="0" smtClean="0"/>
              <a:t>.</a:t>
            </a:r>
            <a:endParaRPr lang="en-US" sz="1400" b="1" dirty="0" smtClean="0"/>
          </a:p>
          <a:p>
            <a:pPr eaLnBrk="1" hangingPunct="1">
              <a:buFontTx/>
              <a:buNone/>
            </a:pPr>
            <a:r>
              <a:rPr lang="en-US" sz="2400" b="1" dirty="0"/>
              <a:t>Any other comments?</a:t>
            </a:r>
            <a:r>
              <a:rPr lang="en-GB" sz="2400" dirty="0"/>
              <a:t> </a:t>
            </a:r>
          </a:p>
          <a:p>
            <a:pPr eaLnBrk="1" hangingPunct="1">
              <a:buFontTx/>
              <a:buNone/>
            </a:pPr>
            <a:r>
              <a:rPr lang="en-GB" sz="1400" dirty="0"/>
              <a:t>I enjoyed the sessions, I was impressed by the engagement of the boys, although there was a relaxed feeling to time, the boys listened to the rules of the session and the reason for them.</a:t>
            </a:r>
          </a:p>
          <a:p>
            <a:pPr eaLnBrk="1" hangingPunct="1">
              <a:buFontTx/>
              <a:buNone/>
            </a:pPr>
            <a:endParaRPr lang="en-GB" sz="1400" dirty="0"/>
          </a:p>
          <a:p>
            <a:pPr eaLnBrk="1" hangingPunct="1">
              <a:buFontTx/>
              <a:buNone/>
            </a:pPr>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6AA7AEA3-B751-774E-893C-6651C9FE3A2E}" type="slidenum">
              <a:rPr lang="en-GB"/>
              <a:pPr/>
              <a:t>16</a:t>
            </a:fld>
            <a:endParaRPr lang="en-GB"/>
          </a:p>
        </p:txBody>
      </p:sp>
      <p:sp>
        <p:nvSpPr>
          <p:cNvPr id="15363" name="Rectangle 3"/>
          <p:cNvSpPr>
            <a:spLocks noGrp="1" noChangeArrowheads="1"/>
          </p:cNvSpPr>
          <p:nvPr>
            <p:ph type="body" idx="1"/>
          </p:nvPr>
        </p:nvSpPr>
        <p:spPr>
          <a:xfrm>
            <a:off x="609600" y="207963"/>
            <a:ext cx="10972800" cy="6267450"/>
          </a:xfrm>
        </p:spPr>
        <p:txBody>
          <a:bodyPr/>
          <a:lstStyle/>
          <a:p>
            <a:pPr algn="ctr" eaLnBrk="1" hangingPunct="1">
              <a:lnSpc>
                <a:spcPct val="90000"/>
              </a:lnSpc>
              <a:buFontTx/>
              <a:buNone/>
            </a:pPr>
            <a:r>
              <a:rPr lang="en-GB" sz="2800" dirty="0"/>
              <a:t>Observations and implications – lessons </a:t>
            </a:r>
            <a:r>
              <a:rPr lang="en-GB" sz="2800" dirty="0" smtClean="0"/>
              <a:t>learnt</a:t>
            </a:r>
          </a:p>
          <a:p>
            <a:pPr eaLnBrk="1" hangingPunct="1">
              <a:lnSpc>
                <a:spcPct val="90000"/>
              </a:lnSpc>
              <a:buFontTx/>
              <a:buNone/>
            </a:pPr>
            <a:r>
              <a:rPr lang="en-GB" sz="2400" b="1" dirty="0"/>
              <a:t>Benefits of an offsite woodland location – behaviour strategies</a:t>
            </a:r>
          </a:p>
          <a:p>
            <a:pPr eaLnBrk="1" hangingPunct="1">
              <a:lnSpc>
                <a:spcPct val="90000"/>
              </a:lnSpc>
              <a:buFontTx/>
              <a:buNone/>
            </a:pPr>
            <a:r>
              <a:rPr lang="en-GB" sz="1400" dirty="0"/>
              <a:t>The offsite location worked very well as a context for managing behaviour for the boys. The boys had the space to avoid confrontations, but had to return to the group – as there was no where to </a:t>
            </a:r>
            <a:r>
              <a:rPr lang="en-GB" sz="1400" dirty="0" smtClean="0"/>
              <a:t>go. </a:t>
            </a:r>
            <a:r>
              <a:rPr lang="en-GB" sz="1400" dirty="0"/>
              <a:t>There is also the benefit of the therapeutic nature of the outdoors - less constraints, more freedom of movement and the ability to use different learning styles</a:t>
            </a:r>
            <a:r>
              <a:rPr lang="en-GB" sz="1400" dirty="0" smtClean="0"/>
              <a:t>.</a:t>
            </a:r>
          </a:p>
          <a:p>
            <a:pPr eaLnBrk="1" hangingPunct="1">
              <a:lnSpc>
                <a:spcPct val="90000"/>
              </a:lnSpc>
              <a:buFontTx/>
              <a:buNone/>
            </a:pPr>
            <a:r>
              <a:rPr lang="en-GB" sz="2400" b="1" dirty="0"/>
              <a:t>Session Times</a:t>
            </a:r>
          </a:p>
          <a:p>
            <a:pPr eaLnBrk="1" hangingPunct="1">
              <a:lnSpc>
                <a:spcPct val="90000"/>
              </a:lnSpc>
              <a:buFontTx/>
              <a:buNone/>
            </a:pPr>
            <a:r>
              <a:rPr lang="en-GB" sz="1400" dirty="0"/>
              <a:t>The sessions would be more meaningful if they could be longer. The boys need a transition time to settle and would often just be getting into something when it would be time to leave. Longer sessions would also allow more time for reflection and discussion at the end.</a:t>
            </a:r>
            <a:r>
              <a:rPr lang="en-GB" sz="1400" dirty="0" smtClean="0"/>
              <a:t> </a:t>
            </a:r>
          </a:p>
          <a:p>
            <a:pPr eaLnBrk="1" hangingPunct="1">
              <a:lnSpc>
                <a:spcPct val="90000"/>
              </a:lnSpc>
              <a:buFontTx/>
              <a:buNone/>
            </a:pPr>
            <a:r>
              <a:rPr lang="en-GB" sz="2400" b="1" dirty="0"/>
              <a:t>Programme length</a:t>
            </a:r>
          </a:p>
          <a:p>
            <a:pPr eaLnBrk="1" hangingPunct="1">
              <a:lnSpc>
                <a:spcPct val="90000"/>
              </a:lnSpc>
              <a:buFontTx/>
              <a:buNone/>
            </a:pPr>
            <a:r>
              <a:rPr lang="en-GB" sz="1400" dirty="0"/>
              <a:t>We were undertaking a 7 session pilot, so looking at a short space of time, however some interesting results still were apparent. For the boys to gain the full benefits of Forest School the programme should be at least a full year. </a:t>
            </a:r>
            <a:r>
              <a:rPr lang="en-GB" sz="1400" dirty="0" smtClean="0"/>
              <a:t> </a:t>
            </a:r>
          </a:p>
          <a:p>
            <a:pPr eaLnBrk="1" hangingPunct="1">
              <a:lnSpc>
                <a:spcPct val="90000"/>
              </a:lnSpc>
              <a:buFontTx/>
              <a:buNone/>
            </a:pPr>
            <a:r>
              <a:rPr lang="en-GB" sz="2400" b="1" dirty="0"/>
              <a:t>Measuring emotional /social development</a:t>
            </a:r>
          </a:p>
          <a:p>
            <a:pPr eaLnBrk="1" hangingPunct="1">
              <a:lnSpc>
                <a:spcPct val="90000"/>
              </a:lnSpc>
              <a:buFontTx/>
              <a:buNone/>
            </a:pPr>
            <a:r>
              <a:rPr lang="en-GB" sz="1400" dirty="0"/>
              <a:t>Measuring development of ‘soft skills’ can be quite difficult and for a long term programme an appropriate system should be adopted. Leaders are looking into the Leuven scales of involvement and wellbeing as a possible tool for this. </a:t>
            </a:r>
          </a:p>
          <a:p>
            <a:pPr eaLnBrk="1" hangingPunct="1">
              <a:lnSpc>
                <a:spcPct val="90000"/>
              </a:lnSpc>
              <a:buFontTx/>
              <a:buNone/>
            </a:pPr>
            <a:endParaRPr lang="en-GB" dirty="0"/>
          </a:p>
          <a:p>
            <a:pPr eaLnBrk="1" hangingPunct="1">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320" y="573206"/>
            <a:ext cx="7629198" cy="786528"/>
          </a:xfrm>
          <a:solidFill>
            <a:srgbClr val="92D050"/>
          </a:solidFill>
        </p:spPr>
        <p:txBody>
          <a:bodyPr tIns="90000" bIns="90000">
            <a:normAutofit/>
          </a:bodyPr>
          <a:lstStyle/>
          <a:p>
            <a:r>
              <a:rPr lang="en-GB" sz="3100" dirty="0" smtClean="0">
                <a:latin typeface="Arial" panose="020B0604020202020204" pitchFamily="34" charset="0"/>
                <a:cs typeface="Arial" panose="020B0604020202020204" pitchFamily="34" charset="0"/>
              </a:rPr>
              <a:t>What do we measure? (Period 2)</a:t>
            </a: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79568" y="2069770"/>
            <a:ext cx="8338782" cy="4358644"/>
          </a:xfrm>
        </p:spPr>
        <p:txBody>
          <a:bodyPr>
            <a:normAutofit/>
          </a:bodyPr>
          <a:lstStyle/>
          <a:p>
            <a:pPr algn="l"/>
            <a:r>
              <a:rPr lang="en-GB" dirty="0" smtClean="0">
                <a:latin typeface="Arial" panose="020B0604020202020204" pitchFamily="34" charset="0"/>
                <a:cs typeface="Arial" panose="020B0604020202020204" pitchFamily="34" charset="0"/>
              </a:rPr>
              <a:t>1) To measure the impact of the programme on the:</a:t>
            </a:r>
          </a:p>
          <a:p>
            <a:pPr marL="342900" lvl="0" indent="-342900" algn="l">
              <a:buFont typeface="Arial" panose="020B0604020202020204" pitchFamily="34" charset="0"/>
              <a:buChar char="•"/>
            </a:pPr>
            <a:r>
              <a:rPr lang="en-GB" b="1" dirty="0" smtClean="0">
                <a:latin typeface="Arial" panose="020B0604020202020204" pitchFamily="34" charset="0"/>
                <a:cs typeface="Arial" panose="020B0604020202020204" pitchFamily="34" charset="0"/>
              </a:rPr>
              <a:t>attitudes</a:t>
            </a:r>
            <a:r>
              <a:rPr lang="en-GB" dirty="0" smtClean="0">
                <a:latin typeface="Arial" panose="020B0604020202020204" pitchFamily="34" charset="0"/>
                <a:cs typeface="Arial" panose="020B0604020202020204" pitchFamily="34" charset="0"/>
              </a:rPr>
              <a:t> and </a:t>
            </a:r>
            <a:r>
              <a:rPr lang="en-GB" b="1" dirty="0" smtClean="0">
                <a:latin typeface="Arial" panose="020B0604020202020204" pitchFamily="34" charset="0"/>
                <a:cs typeface="Arial" panose="020B0604020202020204" pitchFamily="34" charset="0"/>
              </a:rPr>
              <a:t>behaviours</a:t>
            </a:r>
          </a:p>
          <a:p>
            <a:pPr marL="342900" lvl="0" indent="-342900" algn="l">
              <a:buFont typeface="Arial" panose="020B0604020202020204" pitchFamily="34" charset="0"/>
              <a:buChar char="•"/>
            </a:pPr>
            <a:r>
              <a:rPr lang="en-GB" dirty="0" smtClean="0">
                <a:latin typeface="Arial" panose="020B0604020202020204" pitchFamily="34" charset="0"/>
                <a:cs typeface="Arial" panose="020B0604020202020204" pitchFamily="34" charset="0"/>
              </a:rPr>
              <a:t>and</a:t>
            </a:r>
            <a:r>
              <a:rPr lang="en-GB" b="1" dirty="0" smtClean="0">
                <a:latin typeface="Arial" panose="020B0604020202020204" pitchFamily="34" charset="0"/>
                <a:cs typeface="Arial" panose="020B0604020202020204" pitchFamily="34" charset="0"/>
              </a:rPr>
              <a:t> mindset </a:t>
            </a:r>
            <a:r>
              <a:rPr lang="en-GB" dirty="0" smtClean="0">
                <a:latin typeface="Arial" panose="020B0604020202020204" pitchFamily="34" charset="0"/>
                <a:cs typeface="Arial" panose="020B0604020202020204" pitchFamily="34" charset="0"/>
              </a:rPr>
              <a:t>of the participants </a:t>
            </a:r>
          </a:p>
          <a:p>
            <a:pPr marL="342900" lvl="0" indent="-342900" algn="l">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algn="l"/>
            <a:endParaRPr lang="en-GB" dirty="0" smtClean="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 To provide </a:t>
            </a:r>
            <a:r>
              <a:rPr lang="en-GB" b="1" dirty="0" smtClean="0">
                <a:latin typeface="Arial" panose="020B0604020202020204" pitchFamily="34" charset="0"/>
                <a:cs typeface="Arial" panose="020B0604020202020204" pitchFamily="34" charset="0"/>
              </a:rPr>
              <a:t>evidence</a:t>
            </a:r>
            <a:r>
              <a:rPr lang="en-GB" dirty="0" smtClean="0">
                <a:latin typeface="Arial" panose="020B0604020202020204" pitchFamily="34" charset="0"/>
                <a:cs typeface="Arial" panose="020B0604020202020204" pitchFamily="34" charset="0"/>
              </a:rPr>
              <a:t> that the programme works</a:t>
            </a:r>
          </a:p>
          <a:p>
            <a:pPr algn="l"/>
            <a:endParaRPr lang="en-GB" dirty="0" smtClean="0">
              <a:latin typeface="Arial" panose="020B0604020202020204" pitchFamily="34" charset="0"/>
              <a:cs typeface="Arial" panose="020B0604020202020204" pitchFamily="34" charset="0"/>
            </a:endParaRPr>
          </a:p>
          <a:p>
            <a:pPr algn="l"/>
            <a:endParaRPr lang="en-GB" dirty="0" smtClean="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636976" y="896815"/>
            <a:ext cx="3341077" cy="2505808"/>
          </a:xfrm>
          <a:prstGeom prst="rect">
            <a:avLst/>
          </a:prstGeom>
        </p:spPr>
      </p:pic>
      <p:pic>
        <p:nvPicPr>
          <p:cNvPr id="6" name="Grafik 5"/>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636976" y="3922606"/>
            <a:ext cx="3341077" cy="250580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49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reeform 2"/>
          <p:cNvSpPr/>
          <p:nvPr/>
        </p:nvSpPr>
        <p:spPr>
          <a:xfrm>
            <a:off x="2474172" y="3042283"/>
            <a:ext cx="1417576" cy="1417576"/>
          </a:xfrm>
          <a:custGeom>
            <a:avLst/>
            <a:gdLst>
              <a:gd name="connsiteX0" fmla="*/ 0 w 1417576"/>
              <a:gd name="connsiteY0" fmla="*/ 708788 h 1417576"/>
              <a:gd name="connsiteX1" fmla="*/ 708788 w 1417576"/>
              <a:gd name="connsiteY1" fmla="*/ 0 h 1417576"/>
              <a:gd name="connsiteX2" fmla="*/ 1417576 w 1417576"/>
              <a:gd name="connsiteY2" fmla="*/ 708788 h 1417576"/>
              <a:gd name="connsiteX3" fmla="*/ 708788 w 1417576"/>
              <a:gd name="connsiteY3" fmla="*/ 1417576 h 1417576"/>
              <a:gd name="connsiteX4" fmla="*/ 0 w 1417576"/>
              <a:gd name="connsiteY4" fmla="*/ 708788 h 141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576" h="1417576">
                <a:moveTo>
                  <a:pt x="0" y="708788"/>
                </a:moveTo>
                <a:cubicBezTo>
                  <a:pt x="0" y="317335"/>
                  <a:pt x="317335" y="0"/>
                  <a:pt x="708788" y="0"/>
                </a:cubicBezTo>
                <a:cubicBezTo>
                  <a:pt x="1100241" y="0"/>
                  <a:pt x="1417576" y="317335"/>
                  <a:pt x="1417576" y="708788"/>
                </a:cubicBezTo>
                <a:cubicBezTo>
                  <a:pt x="1417576" y="1100241"/>
                  <a:pt x="1100241" y="1417576"/>
                  <a:pt x="708788" y="1417576"/>
                </a:cubicBezTo>
                <a:cubicBezTo>
                  <a:pt x="317335" y="1417576"/>
                  <a:pt x="0" y="1100241"/>
                  <a:pt x="0" y="70878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029" tIns="219029" rIns="219029" bIns="219029" numCol="1" spcCol="1270" anchor="ctr" anchorCtr="0">
            <a:noAutofit/>
          </a:bodyPr>
          <a:lstStyle/>
          <a:p>
            <a:pPr lvl="0" algn="ctr" defTabSz="800100">
              <a:lnSpc>
                <a:spcPct val="90000"/>
              </a:lnSpc>
              <a:spcBef>
                <a:spcPct val="0"/>
              </a:spcBef>
              <a:spcAft>
                <a:spcPct val="35000"/>
              </a:spcAft>
            </a:pPr>
            <a:r>
              <a:rPr lang="en-GB" sz="1800" kern="1200" dirty="0" smtClean="0"/>
              <a:t>Evaluation Tools</a:t>
            </a:r>
            <a:endParaRPr lang="en-GB" sz="1800" kern="1200" dirty="0"/>
          </a:p>
        </p:txBody>
      </p:sp>
      <p:sp>
        <p:nvSpPr>
          <p:cNvPr id="6" name="Freeform 5"/>
          <p:cNvSpPr/>
          <p:nvPr/>
        </p:nvSpPr>
        <p:spPr>
          <a:xfrm>
            <a:off x="3887870" y="3676014"/>
            <a:ext cx="517021" cy="43035"/>
          </a:xfrm>
          <a:custGeom>
            <a:avLst/>
            <a:gdLst>
              <a:gd name="connsiteX0" fmla="*/ 0 w 517021"/>
              <a:gd name="connsiteY0" fmla="*/ 21517 h 43035"/>
              <a:gd name="connsiteX1" fmla="*/ 517021 w 517021"/>
              <a:gd name="connsiteY1" fmla="*/ 21517 h 43035"/>
            </a:gdLst>
            <a:ahLst/>
            <a:cxnLst>
              <a:cxn ang="0">
                <a:pos x="connsiteX0" y="connsiteY0"/>
              </a:cxn>
              <a:cxn ang="0">
                <a:pos x="connsiteX1" y="connsiteY1"/>
              </a:cxn>
            </a:cxnLst>
            <a:rect l="l" t="t" r="r" b="b"/>
            <a:pathLst>
              <a:path w="517021" h="43035">
                <a:moveTo>
                  <a:pt x="0" y="21517"/>
                </a:moveTo>
                <a:lnTo>
                  <a:pt x="517021" y="2151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8284" tIns="8592" rIns="258285" bIns="8591"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8" name="Freeform 7"/>
          <p:cNvSpPr/>
          <p:nvPr/>
        </p:nvSpPr>
        <p:spPr>
          <a:xfrm>
            <a:off x="4366514" y="3010261"/>
            <a:ext cx="1417576" cy="1417576"/>
          </a:xfrm>
          <a:custGeom>
            <a:avLst/>
            <a:gdLst>
              <a:gd name="connsiteX0" fmla="*/ 0 w 1417576"/>
              <a:gd name="connsiteY0" fmla="*/ 708788 h 1417576"/>
              <a:gd name="connsiteX1" fmla="*/ 708788 w 1417576"/>
              <a:gd name="connsiteY1" fmla="*/ 0 h 1417576"/>
              <a:gd name="connsiteX2" fmla="*/ 1417576 w 1417576"/>
              <a:gd name="connsiteY2" fmla="*/ 708788 h 1417576"/>
              <a:gd name="connsiteX3" fmla="*/ 708788 w 1417576"/>
              <a:gd name="connsiteY3" fmla="*/ 1417576 h 1417576"/>
              <a:gd name="connsiteX4" fmla="*/ 0 w 1417576"/>
              <a:gd name="connsiteY4" fmla="*/ 708788 h 141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576" h="1417576">
                <a:moveTo>
                  <a:pt x="0" y="708788"/>
                </a:moveTo>
                <a:cubicBezTo>
                  <a:pt x="0" y="317335"/>
                  <a:pt x="317335" y="0"/>
                  <a:pt x="708788" y="0"/>
                </a:cubicBezTo>
                <a:cubicBezTo>
                  <a:pt x="1100241" y="0"/>
                  <a:pt x="1417576" y="317335"/>
                  <a:pt x="1417576" y="708788"/>
                </a:cubicBezTo>
                <a:cubicBezTo>
                  <a:pt x="1417576" y="1100241"/>
                  <a:pt x="1100241" y="1417576"/>
                  <a:pt x="708788" y="1417576"/>
                </a:cubicBezTo>
                <a:cubicBezTo>
                  <a:pt x="317335" y="1417576"/>
                  <a:pt x="0" y="1100241"/>
                  <a:pt x="0" y="70878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5854" tIns="215854" rIns="215854" bIns="215854" numCol="1" spcCol="1270" anchor="ctr" anchorCtr="0">
            <a:noAutofit/>
          </a:bodyPr>
          <a:lstStyle/>
          <a:p>
            <a:pPr lvl="0" algn="ctr" defTabSz="577850">
              <a:lnSpc>
                <a:spcPct val="90000"/>
              </a:lnSpc>
              <a:spcBef>
                <a:spcPct val="0"/>
              </a:spcBef>
              <a:spcAft>
                <a:spcPct val="35000"/>
              </a:spcAft>
            </a:pPr>
            <a:r>
              <a:rPr lang="en-GB" sz="1300" kern="1200" dirty="0" smtClean="0"/>
              <a:t>Strengths &amp; Difficulties Questionnaire (SDQ)</a:t>
            </a:r>
            <a:endParaRPr lang="en-GB" sz="1300" kern="1200" dirty="0"/>
          </a:p>
        </p:txBody>
      </p:sp>
      <p:sp>
        <p:nvSpPr>
          <p:cNvPr id="9" name="Freeform 8"/>
          <p:cNvSpPr/>
          <p:nvPr/>
        </p:nvSpPr>
        <p:spPr>
          <a:xfrm rot="5400000">
            <a:off x="2897527" y="4739164"/>
            <a:ext cx="601645" cy="43035"/>
          </a:xfrm>
          <a:custGeom>
            <a:avLst/>
            <a:gdLst>
              <a:gd name="connsiteX0" fmla="*/ 0 w 601645"/>
              <a:gd name="connsiteY0" fmla="*/ 21517 h 43035"/>
              <a:gd name="connsiteX1" fmla="*/ 601645 w 601645"/>
              <a:gd name="connsiteY1" fmla="*/ 21517 h 43035"/>
            </a:gdLst>
            <a:ahLst/>
            <a:cxnLst>
              <a:cxn ang="0">
                <a:pos x="connsiteX0" y="connsiteY0"/>
              </a:cxn>
              <a:cxn ang="0">
                <a:pos x="connsiteX1" y="connsiteY1"/>
              </a:cxn>
            </a:cxnLst>
            <a:rect l="l" t="t" r="r" b="b"/>
            <a:pathLst>
              <a:path w="601645" h="43035">
                <a:moveTo>
                  <a:pt x="0" y="21517"/>
                </a:moveTo>
                <a:lnTo>
                  <a:pt x="601645" y="2151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98481" tIns="6475" rIns="298481" bIns="6477"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10" name="Freeform 9"/>
          <p:cNvSpPr/>
          <p:nvPr/>
        </p:nvSpPr>
        <p:spPr>
          <a:xfrm>
            <a:off x="2474172" y="5061094"/>
            <a:ext cx="1417576" cy="1417576"/>
          </a:xfrm>
          <a:custGeom>
            <a:avLst/>
            <a:gdLst>
              <a:gd name="connsiteX0" fmla="*/ 0 w 1417576"/>
              <a:gd name="connsiteY0" fmla="*/ 708788 h 1417576"/>
              <a:gd name="connsiteX1" fmla="*/ 708788 w 1417576"/>
              <a:gd name="connsiteY1" fmla="*/ 0 h 1417576"/>
              <a:gd name="connsiteX2" fmla="*/ 1417576 w 1417576"/>
              <a:gd name="connsiteY2" fmla="*/ 708788 h 1417576"/>
              <a:gd name="connsiteX3" fmla="*/ 708788 w 1417576"/>
              <a:gd name="connsiteY3" fmla="*/ 1417576 h 1417576"/>
              <a:gd name="connsiteX4" fmla="*/ 0 w 1417576"/>
              <a:gd name="connsiteY4" fmla="*/ 708788 h 141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576" h="1417576">
                <a:moveTo>
                  <a:pt x="0" y="708788"/>
                </a:moveTo>
                <a:cubicBezTo>
                  <a:pt x="0" y="317335"/>
                  <a:pt x="317335" y="0"/>
                  <a:pt x="708788" y="0"/>
                </a:cubicBezTo>
                <a:cubicBezTo>
                  <a:pt x="1100241" y="0"/>
                  <a:pt x="1417576" y="317335"/>
                  <a:pt x="1417576" y="708788"/>
                </a:cubicBezTo>
                <a:cubicBezTo>
                  <a:pt x="1417576" y="1100241"/>
                  <a:pt x="1100241" y="1417576"/>
                  <a:pt x="708788" y="1417576"/>
                </a:cubicBezTo>
                <a:cubicBezTo>
                  <a:pt x="317335" y="1417576"/>
                  <a:pt x="0" y="1100241"/>
                  <a:pt x="0" y="70878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5854" tIns="215854" rIns="215854" bIns="215854" numCol="1" spcCol="1270" anchor="ctr" anchorCtr="0">
            <a:noAutofit/>
          </a:bodyPr>
          <a:lstStyle/>
          <a:p>
            <a:pPr lvl="0" algn="ctr" defTabSz="577850">
              <a:lnSpc>
                <a:spcPct val="90000"/>
              </a:lnSpc>
              <a:spcBef>
                <a:spcPct val="0"/>
              </a:spcBef>
              <a:spcAft>
                <a:spcPct val="35000"/>
              </a:spcAft>
            </a:pPr>
            <a:r>
              <a:rPr lang="en-GB" sz="1300" kern="1200" dirty="0" smtClean="0"/>
              <a:t>PEMS+</a:t>
            </a:r>
            <a:endParaRPr lang="en-GB" sz="1300" kern="1200" dirty="0"/>
          </a:p>
        </p:txBody>
      </p:sp>
      <p:sp>
        <p:nvSpPr>
          <p:cNvPr id="11" name="Freeform 10"/>
          <p:cNvSpPr/>
          <p:nvPr/>
        </p:nvSpPr>
        <p:spPr>
          <a:xfrm rot="10800000">
            <a:off x="1954529" y="3676014"/>
            <a:ext cx="519643" cy="43036"/>
          </a:xfrm>
          <a:custGeom>
            <a:avLst/>
            <a:gdLst>
              <a:gd name="connsiteX0" fmla="*/ 0 w 519642"/>
              <a:gd name="connsiteY0" fmla="*/ 21517 h 43035"/>
              <a:gd name="connsiteX1" fmla="*/ 519642 w 519642"/>
              <a:gd name="connsiteY1" fmla="*/ 21517 h 43035"/>
            </a:gdLst>
            <a:ahLst/>
            <a:cxnLst>
              <a:cxn ang="0">
                <a:pos x="connsiteX0" y="connsiteY0"/>
              </a:cxn>
              <a:cxn ang="0">
                <a:pos x="connsiteX1" y="connsiteY1"/>
              </a:cxn>
            </a:cxnLst>
            <a:rect l="l" t="t" r="r" b="b"/>
            <a:pathLst>
              <a:path w="519642" h="43035">
                <a:moveTo>
                  <a:pt x="519642" y="21518"/>
                </a:moveTo>
                <a:lnTo>
                  <a:pt x="0" y="21518"/>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9530" tIns="8527" rIns="259530" bIns="8526"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12" name="Freeform 11"/>
          <p:cNvSpPr/>
          <p:nvPr/>
        </p:nvSpPr>
        <p:spPr>
          <a:xfrm>
            <a:off x="560728" y="2974542"/>
            <a:ext cx="1417576" cy="1417576"/>
          </a:xfrm>
          <a:custGeom>
            <a:avLst/>
            <a:gdLst>
              <a:gd name="connsiteX0" fmla="*/ 0 w 1417576"/>
              <a:gd name="connsiteY0" fmla="*/ 708788 h 1417576"/>
              <a:gd name="connsiteX1" fmla="*/ 708788 w 1417576"/>
              <a:gd name="connsiteY1" fmla="*/ 0 h 1417576"/>
              <a:gd name="connsiteX2" fmla="*/ 1417576 w 1417576"/>
              <a:gd name="connsiteY2" fmla="*/ 708788 h 1417576"/>
              <a:gd name="connsiteX3" fmla="*/ 708788 w 1417576"/>
              <a:gd name="connsiteY3" fmla="*/ 1417576 h 1417576"/>
              <a:gd name="connsiteX4" fmla="*/ 0 w 1417576"/>
              <a:gd name="connsiteY4" fmla="*/ 708788 h 141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576" h="1417576">
                <a:moveTo>
                  <a:pt x="0" y="708788"/>
                </a:moveTo>
                <a:cubicBezTo>
                  <a:pt x="0" y="317335"/>
                  <a:pt x="317335" y="0"/>
                  <a:pt x="708788" y="0"/>
                </a:cubicBezTo>
                <a:cubicBezTo>
                  <a:pt x="1100241" y="0"/>
                  <a:pt x="1417576" y="317335"/>
                  <a:pt x="1417576" y="708788"/>
                </a:cubicBezTo>
                <a:cubicBezTo>
                  <a:pt x="1417576" y="1100241"/>
                  <a:pt x="1100241" y="1417576"/>
                  <a:pt x="708788" y="1417576"/>
                </a:cubicBezTo>
                <a:cubicBezTo>
                  <a:pt x="317335" y="1417576"/>
                  <a:pt x="0" y="1100241"/>
                  <a:pt x="0" y="708788"/>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5854" tIns="215854" rIns="215854" bIns="215854" numCol="1" spcCol="1270" anchor="ctr" anchorCtr="0">
            <a:noAutofit/>
          </a:bodyPr>
          <a:lstStyle/>
          <a:p>
            <a:pPr lvl="0" algn="ctr" defTabSz="577850">
              <a:lnSpc>
                <a:spcPct val="90000"/>
              </a:lnSpc>
              <a:spcBef>
                <a:spcPct val="0"/>
              </a:spcBef>
              <a:spcAft>
                <a:spcPct val="35000"/>
              </a:spcAft>
            </a:pPr>
            <a:r>
              <a:rPr lang="en-GB" sz="1300" dirty="0" smtClean="0"/>
              <a:t>Foreign Language Classroom Anxiety Scale (FLCAS)</a:t>
            </a:r>
            <a:endParaRPr lang="en-GB" sz="1300" kern="1200" dirty="0"/>
          </a:p>
        </p:txBody>
      </p:sp>
      <p:sp>
        <p:nvSpPr>
          <p:cNvPr id="13" name="Freeform 12"/>
          <p:cNvSpPr/>
          <p:nvPr/>
        </p:nvSpPr>
        <p:spPr>
          <a:xfrm rot="16252358">
            <a:off x="3045136" y="2869948"/>
            <a:ext cx="301834" cy="43035"/>
          </a:xfrm>
          <a:custGeom>
            <a:avLst/>
            <a:gdLst>
              <a:gd name="connsiteX0" fmla="*/ 0 w 301834"/>
              <a:gd name="connsiteY0" fmla="*/ 21517 h 43035"/>
              <a:gd name="connsiteX1" fmla="*/ 301834 w 301834"/>
              <a:gd name="connsiteY1" fmla="*/ 21517 h 43035"/>
            </a:gdLst>
            <a:ahLst/>
            <a:cxnLst>
              <a:cxn ang="0">
                <a:pos x="connsiteX0" y="connsiteY0"/>
              </a:cxn>
              <a:cxn ang="0">
                <a:pos x="connsiteX1" y="connsiteY1"/>
              </a:cxn>
            </a:cxnLst>
            <a:rect l="l" t="t" r="r" b="b"/>
            <a:pathLst>
              <a:path w="301834" h="43035">
                <a:moveTo>
                  <a:pt x="0" y="21517"/>
                </a:moveTo>
                <a:lnTo>
                  <a:pt x="301834" y="2151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6072" tIns="13971" rIns="156070" bIns="13972"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14" name="Freeform 13"/>
          <p:cNvSpPr/>
          <p:nvPr/>
        </p:nvSpPr>
        <p:spPr>
          <a:xfrm>
            <a:off x="2500358" y="1323071"/>
            <a:ext cx="1417576" cy="1417576"/>
          </a:xfrm>
          <a:custGeom>
            <a:avLst/>
            <a:gdLst>
              <a:gd name="connsiteX0" fmla="*/ 0 w 1417576"/>
              <a:gd name="connsiteY0" fmla="*/ 708788 h 1417576"/>
              <a:gd name="connsiteX1" fmla="*/ 708788 w 1417576"/>
              <a:gd name="connsiteY1" fmla="*/ 0 h 1417576"/>
              <a:gd name="connsiteX2" fmla="*/ 1417576 w 1417576"/>
              <a:gd name="connsiteY2" fmla="*/ 708788 h 1417576"/>
              <a:gd name="connsiteX3" fmla="*/ 708788 w 1417576"/>
              <a:gd name="connsiteY3" fmla="*/ 1417576 h 1417576"/>
              <a:gd name="connsiteX4" fmla="*/ 0 w 1417576"/>
              <a:gd name="connsiteY4" fmla="*/ 708788 h 141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576" h="1417576">
                <a:moveTo>
                  <a:pt x="0" y="708788"/>
                </a:moveTo>
                <a:cubicBezTo>
                  <a:pt x="0" y="317335"/>
                  <a:pt x="317335" y="0"/>
                  <a:pt x="708788" y="0"/>
                </a:cubicBezTo>
                <a:cubicBezTo>
                  <a:pt x="1100241" y="0"/>
                  <a:pt x="1417576" y="317335"/>
                  <a:pt x="1417576" y="708788"/>
                </a:cubicBezTo>
                <a:cubicBezTo>
                  <a:pt x="1417576" y="1100241"/>
                  <a:pt x="1100241" y="1417576"/>
                  <a:pt x="708788" y="1417576"/>
                </a:cubicBezTo>
                <a:cubicBezTo>
                  <a:pt x="317335" y="1417576"/>
                  <a:pt x="0" y="1100241"/>
                  <a:pt x="0" y="708788"/>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5854" tIns="215854" rIns="215854" bIns="215854" numCol="1" spcCol="1270" anchor="ctr" anchorCtr="0">
            <a:noAutofit/>
          </a:bodyPr>
          <a:lstStyle/>
          <a:p>
            <a:pPr lvl="0" algn="ctr" defTabSz="577850">
              <a:lnSpc>
                <a:spcPct val="90000"/>
              </a:lnSpc>
              <a:spcBef>
                <a:spcPct val="0"/>
              </a:spcBef>
              <a:spcAft>
                <a:spcPct val="35000"/>
              </a:spcAft>
            </a:pPr>
            <a:r>
              <a:rPr lang="en-GB" sz="1300" kern="1200" dirty="0" smtClean="0"/>
              <a:t>Bush Telegraph</a:t>
            </a:r>
            <a:endParaRPr lang="en-GB" sz="1300" kern="1200" dirty="0"/>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2105097"/>
              </p:ext>
            </p:extLst>
          </p:nvPr>
        </p:nvGraphicFramePr>
        <p:xfrm>
          <a:off x="6581253" y="2207272"/>
          <a:ext cx="4528024" cy="3302000"/>
        </p:xfrm>
        <a:graphic>
          <a:graphicData uri="http://schemas.openxmlformats.org/drawingml/2006/table">
            <a:tbl>
              <a:tblPr firstRow="1" bandRow="1">
                <a:tableStyleId>{5C22544A-7EE6-4342-B048-85BDC9FD1C3A}</a:tableStyleId>
              </a:tblPr>
              <a:tblGrid>
                <a:gridCol w="1106792">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0"/>
                    </a:ext>
                  </a:extLst>
                </a:gridCol>
                <a:gridCol w="1186957">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1"/>
                    </a:ext>
                  </a:extLst>
                </a:gridCol>
                <a:gridCol w="1237989">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2"/>
                    </a:ext>
                  </a:extLst>
                </a:gridCol>
                <a:gridCol w="996286">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3"/>
                    </a:ext>
                  </a:extLst>
                </a:gridCol>
              </a:tblGrid>
              <a:tr h="370840">
                <a:tc>
                  <a:txBody>
                    <a:bodyPr/>
                    <a:lstStyle/>
                    <a:p>
                      <a:r>
                        <a:rPr lang="en-GB" dirty="0" smtClean="0"/>
                        <a:t>Tool</a:t>
                      </a:r>
                      <a:endParaRPr lang="en-GB" dirty="0"/>
                    </a:p>
                  </a:txBody>
                  <a:tcPr/>
                </a:tc>
                <a:tc>
                  <a:txBody>
                    <a:bodyPr/>
                    <a:lstStyle/>
                    <a:p>
                      <a:r>
                        <a:rPr lang="en-GB" dirty="0" smtClean="0"/>
                        <a:t>Type</a:t>
                      </a:r>
                      <a:endParaRPr lang="en-GB" dirty="0"/>
                    </a:p>
                  </a:txBody>
                  <a:tcPr/>
                </a:tc>
                <a:tc>
                  <a:txBody>
                    <a:bodyPr/>
                    <a:lstStyle/>
                    <a:p>
                      <a:r>
                        <a:rPr lang="en-GB" dirty="0" smtClean="0"/>
                        <a:t>Who</a:t>
                      </a:r>
                      <a:endParaRPr lang="en-GB" dirty="0"/>
                    </a:p>
                  </a:txBody>
                  <a:tcPr/>
                </a:tc>
                <a:tc>
                  <a:txBody>
                    <a:bodyPr/>
                    <a:lstStyle/>
                    <a:p>
                      <a:r>
                        <a:rPr lang="en-GB" dirty="0" smtClean="0"/>
                        <a:t>When</a:t>
                      </a:r>
                      <a:endParaRPr lang="en-GB" dirty="0"/>
                    </a:p>
                  </a:txBody>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0"/>
                  </a:ext>
                </a:extLst>
              </a:tr>
              <a:tr h="370840">
                <a:tc>
                  <a:txBody>
                    <a:bodyPr/>
                    <a:lstStyle/>
                    <a:p>
                      <a:r>
                        <a:rPr lang="en-GB" dirty="0" smtClean="0"/>
                        <a:t>Well-Being</a:t>
                      </a:r>
                      <a:endParaRPr lang="en-GB" dirty="0"/>
                    </a:p>
                  </a:txBody>
                  <a:tcPr/>
                </a:tc>
                <a:tc>
                  <a:txBody>
                    <a:bodyPr/>
                    <a:lstStyle/>
                    <a:p>
                      <a:r>
                        <a:rPr lang="en-GB" dirty="0" smtClean="0"/>
                        <a:t>Qual &amp; Quan</a:t>
                      </a:r>
                      <a:endParaRPr lang="en-GB" dirty="0"/>
                    </a:p>
                  </a:txBody>
                  <a:tcPr/>
                </a:tc>
                <a:tc>
                  <a:txBody>
                    <a:bodyPr/>
                    <a:lstStyle/>
                    <a:p>
                      <a:r>
                        <a:rPr lang="en-GB" dirty="0" smtClean="0"/>
                        <a:t>Self</a:t>
                      </a:r>
                      <a:endParaRPr lang="en-GB" dirty="0"/>
                    </a:p>
                  </a:txBody>
                  <a:tcPr/>
                </a:tc>
                <a:tc>
                  <a:txBody>
                    <a:bodyPr/>
                    <a:lstStyle/>
                    <a:p>
                      <a:r>
                        <a:rPr lang="en-GB" dirty="0" smtClean="0"/>
                        <a:t>Start</a:t>
                      </a:r>
                    </a:p>
                    <a:p>
                      <a:r>
                        <a:rPr lang="en-GB" dirty="0" smtClean="0"/>
                        <a:t>End</a:t>
                      </a:r>
                      <a:endParaRPr lang="en-GB" dirty="0"/>
                    </a:p>
                  </a:txBody>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1"/>
                  </a:ext>
                </a:extLst>
              </a:tr>
              <a:tr h="370840">
                <a:tc>
                  <a:txBody>
                    <a:bodyPr/>
                    <a:lstStyle/>
                    <a:p>
                      <a:r>
                        <a:rPr lang="en-GB" dirty="0" smtClean="0"/>
                        <a:t>SDQ</a:t>
                      </a:r>
                      <a:endParaRPr lang="en-GB" dirty="0"/>
                    </a:p>
                  </a:txBody>
                  <a:tcPr/>
                </a:tc>
                <a:tc>
                  <a:txBody>
                    <a:bodyPr/>
                    <a:lstStyle/>
                    <a:p>
                      <a:r>
                        <a:rPr lang="en-GB" dirty="0" smtClean="0"/>
                        <a:t>Qual</a:t>
                      </a:r>
                      <a:r>
                        <a:rPr lang="en-GB" baseline="0" dirty="0" smtClean="0"/>
                        <a:t> &amp; </a:t>
                      </a:r>
                      <a:r>
                        <a:rPr lang="en-GB" dirty="0" smtClean="0"/>
                        <a:t>Quan</a:t>
                      </a:r>
                      <a:endParaRPr lang="en-GB" dirty="0"/>
                    </a:p>
                  </a:txBody>
                  <a:tcPr/>
                </a:tc>
                <a:tc>
                  <a:txBody>
                    <a:bodyPr/>
                    <a:lstStyle/>
                    <a:p>
                      <a:r>
                        <a:rPr lang="en-GB" dirty="0" smtClean="0"/>
                        <a:t>Self</a:t>
                      </a:r>
                      <a:endParaRPr lang="en-GB" dirty="0"/>
                    </a:p>
                  </a:txBody>
                  <a:tcPr/>
                </a:tc>
                <a:tc>
                  <a:txBody>
                    <a:bodyPr/>
                    <a:lstStyle/>
                    <a:p>
                      <a:r>
                        <a:rPr lang="en-GB" dirty="0" smtClean="0"/>
                        <a:t>Start</a:t>
                      </a:r>
                    </a:p>
                    <a:p>
                      <a:r>
                        <a:rPr lang="en-GB" dirty="0" smtClean="0"/>
                        <a:t>End</a:t>
                      </a:r>
                      <a:endParaRPr lang="en-GB" dirty="0"/>
                    </a:p>
                  </a:txBody>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2"/>
                  </a:ext>
                </a:extLst>
              </a:tr>
              <a:tr h="370840">
                <a:tc>
                  <a:txBody>
                    <a:bodyPr/>
                    <a:lstStyle/>
                    <a:p>
                      <a:r>
                        <a:rPr lang="en-GB" dirty="0" smtClean="0"/>
                        <a:t>PEMS+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Qual</a:t>
                      </a:r>
                      <a:r>
                        <a:rPr lang="en-GB" baseline="0" dirty="0" smtClean="0"/>
                        <a:t> &amp;</a:t>
                      </a:r>
                      <a:r>
                        <a:rPr lang="en-GB" dirty="0" smtClean="0"/>
                        <a:t>Quan</a:t>
                      </a:r>
                    </a:p>
                  </a:txBody>
                  <a:tcPr/>
                </a:tc>
                <a:tc>
                  <a:txBody>
                    <a:bodyPr/>
                    <a:lstStyle/>
                    <a:p>
                      <a:r>
                        <a:rPr lang="en-GB" dirty="0" smtClean="0"/>
                        <a:t>Researcher</a:t>
                      </a:r>
                      <a:endParaRPr lang="en-GB" dirty="0"/>
                    </a:p>
                  </a:txBody>
                  <a:tcPr/>
                </a:tc>
                <a:tc>
                  <a:txBody>
                    <a:bodyPr/>
                    <a:lstStyle/>
                    <a:p>
                      <a:r>
                        <a:rPr lang="en-GB" dirty="0" smtClean="0"/>
                        <a:t>Daily</a:t>
                      </a:r>
                      <a:endParaRPr lang="en-GB" dirty="0"/>
                    </a:p>
                  </a:txBody>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3"/>
                  </a:ext>
                </a:extLst>
              </a:tr>
              <a:tr h="370840">
                <a:tc>
                  <a:txBody>
                    <a:bodyPr/>
                    <a:lstStyle/>
                    <a:p>
                      <a:r>
                        <a:rPr lang="en-GB" dirty="0" smtClean="0"/>
                        <a:t>Bush Telegraph</a:t>
                      </a:r>
                      <a:endParaRPr lang="en-GB" dirty="0"/>
                    </a:p>
                  </a:txBody>
                  <a:tcPr/>
                </a:tc>
                <a:tc>
                  <a:txBody>
                    <a:bodyPr/>
                    <a:lstStyle/>
                    <a:p>
                      <a:r>
                        <a:rPr lang="en-GB" dirty="0" err="1" smtClean="0"/>
                        <a:t>Qual</a:t>
                      </a:r>
                      <a:endParaRPr lang="en-GB" dirty="0"/>
                    </a:p>
                  </a:txBody>
                  <a:tcPr/>
                </a:tc>
                <a:tc>
                  <a:txBody>
                    <a:bodyPr/>
                    <a:lstStyle/>
                    <a:p>
                      <a:r>
                        <a:rPr lang="en-GB" dirty="0" smtClean="0"/>
                        <a:t>Self</a:t>
                      </a:r>
                      <a:endParaRPr lang="en-GB" dirty="0"/>
                    </a:p>
                  </a:txBody>
                  <a:tcPr/>
                </a:tc>
                <a:tc>
                  <a:txBody>
                    <a:bodyPr/>
                    <a:lstStyle/>
                    <a:p>
                      <a:r>
                        <a:rPr lang="en-GB" dirty="0" smtClean="0"/>
                        <a:t>Daily</a:t>
                      </a:r>
                      <a:endParaRPr lang="en-GB" dirty="0"/>
                    </a:p>
                  </a:txBody>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4"/>
                  </a:ext>
                </a:extLst>
              </a:tr>
              <a:tr h="370840">
                <a:tc>
                  <a:txBody>
                    <a:bodyPr/>
                    <a:lstStyle/>
                    <a:p>
                      <a:r>
                        <a:rPr lang="en-GB" dirty="0" smtClean="0"/>
                        <a:t>FLCAS</a:t>
                      </a:r>
                      <a:endParaRPr lang="en-GB" dirty="0"/>
                    </a:p>
                  </a:txBody>
                  <a:tcPr/>
                </a:tc>
                <a:tc>
                  <a:txBody>
                    <a:bodyPr/>
                    <a:lstStyle/>
                    <a:p>
                      <a:r>
                        <a:rPr lang="en-GB" dirty="0" smtClean="0"/>
                        <a:t>Qual</a:t>
                      </a:r>
                      <a:endParaRPr lang="en-GB" dirty="0"/>
                    </a:p>
                  </a:txBody>
                  <a:tcPr/>
                </a:tc>
                <a:tc>
                  <a:txBody>
                    <a:bodyPr/>
                    <a:lstStyle/>
                    <a:p>
                      <a:r>
                        <a:rPr lang="en-GB" dirty="0" smtClean="0"/>
                        <a:t>Self</a:t>
                      </a:r>
                      <a:endParaRPr lang="en-GB" dirty="0"/>
                    </a:p>
                  </a:txBody>
                  <a:tcPr/>
                </a:tc>
                <a:tc>
                  <a:txBody>
                    <a:bodyPr/>
                    <a:lstStyle/>
                    <a:p>
                      <a:r>
                        <a:rPr lang="en-GB" dirty="0" smtClean="0"/>
                        <a:t>Weekly</a:t>
                      </a:r>
                      <a:endParaRPr lang="en-GB" dirty="0"/>
                    </a:p>
                  </a:txBody>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5"/>
                  </a:ext>
                </a:extLst>
              </a:tr>
            </a:tbl>
          </a:graphicData>
        </a:graphic>
      </p:graphicFrame>
      <p:sp>
        <p:nvSpPr>
          <p:cNvPr id="7" name="Title 1"/>
          <p:cNvSpPr txBox="1">
            <a:spLocks/>
          </p:cNvSpPr>
          <p:nvPr/>
        </p:nvSpPr>
        <p:spPr>
          <a:xfrm>
            <a:off x="4867421" y="521136"/>
            <a:ext cx="6330462" cy="970040"/>
          </a:xfrm>
          <a:prstGeom prst="rect">
            <a:avLst/>
          </a:prstGeom>
          <a:solidFill>
            <a:srgbClr val="92D050"/>
          </a:solidFill>
        </p:spPr>
        <p:txBody>
          <a:bodyPr vert="horz" lIns="91440" tIns="90000" rIns="91440" bIns="9000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b="1" dirty="0" smtClean="0">
                <a:latin typeface="Arial" panose="020B0604020202020204" pitchFamily="34" charset="0"/>
                <a:cs typeface="Arial" panose="020B0604020202020204" pitchFamily="34" charset="0"/>
              </a:rPr>
              <a:t>Overview of Evaluation Tools</a:t>
            </a:r>
            <a:endParaRPr lang="en-GB" sz="31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61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a:solidFill>
            <a:srgbClr val="92D050"/>
          </a:solidFill>
        </p:spPr>
        <p:txBody>
          <a:bodyPr tIns="90000" bIns="90000">
            <a:normAutofit/>
          </a:bodyPr>
          <a:lstStyle/>
          <a:p>
            <a:pPr algn="ctr"/>
            <a:r>
              <a:rPr lang="en-GB" sz="3600" b="1" dirty="0" smtClean="0">
                <a:latin typeface="Arial" panose="020B0604020202020204" pitchFamily="34" charset="0"/>
                <a:cs typeface="Arial" panose="020B0604020202020204" pitchFamily="34" charset="0"/>
              </a:rPr>
              <a:t>*S</a:t>
            </a:r>
            <a:r>
              <a:rPr lang="en-GB" sz="3600" dirty="0" smtClean="0">
                <a:latin typeface="Arial" panose="020B0604020202020204" pitchFamily="34" charset="0"/>
                <a:cs typeface="Arial" panose="020B0604020202020204" pitchFamily="34" charset="0"/>
              </a:rPr>
              <a:t>trengths &amp; </a:t>
            </a:r>
            <a:r>
              <a:rPr lang="en-GB" sz="3600" b="1" dirty="0" smtClean="0">
                <a:latin typeface="Arial" panose="020B0604020202020204" pitchFamily="34" charset="0"/>
                <a:cs typeface="Arial" panose="020B0604020202020204" pitchFamily="34" charset="0"/>
              </a:rPr>
              <a:t>D</a:t>
            </a:r>
            <a:r>
              <a:rPr lang="en-GB" sz="3600" dirty="0" smtClean="0">
                <a:latin typeface="Arial" panose="020B0604020202020204" pitchFamily="34" charset="0"/>
                <a:cs typeface="Arial" panose="020B0604020202020204" pitchFamily="34" charset="0"/>
              </a:rPr>
              <a:t>ifficulties </a:t>
            </a:r>
            <a:r>
              <a:rPr lang="en-GB" sz="3600" b="1" dirty="0" smtClean="0">
                <a:latin typeface="Arial" panose="020B0604020202020204" pitchFamily="34" charset="0"/>
                <a:cs typeface="Arial" panose="020B0604020202020204" pitchFamily="34" charset="0"/>
              </a:rPr>
              <a:t>Q</a:t>
            </a:r>
            <a:r>
              <a:rPr lang="en-GB" sz="3600" dirty="0" smtClean="0">
                <a:latin typeface="Arial" panose="020B0604020202020204" pitchFamily="34" charset="0"/>
                <a:cs typeface="Arial" panose="020B0604020202020204" pitchFamily="34" charset="0"/>
              </a:rPr>
              <a:t>uestionnaire (SDQ)</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10151" y="1929383"/>
            <a:ext cx="6143649" cy="1885127"/>
          </a:xfrm>
        </p:spPr>
        <p:txBody>
          <a:bodyPr>
            <a:noAutofit/>
          </a:bodyPr>
          <a:lstStyle/>
          <a:p>
            <a:r>
              <a:rPr lang="en-GB" sz="1800" dirty="0" smtClean="0">
                <a:latin typeface="Arial" panose="020B0604020202020204" pitchFamily="34" charset="0"/>
                <a:cs typeface="Arial" panose="020B0604020202020204" pitchFamily="34" charset="0"/>
              </a:rPr>
              <a:t>Can be completed by teachers, students and/or parents to show change in classroom and / or at home</a:t>
            </a:r>
          </a:p>
          <a:p>
            <a:r>
              <a:rPr lang="en-GB" sz="1800" dirty="0" smtClean="0">
                <a:latin typeface="Arial" panose="020B0604020202020204" pitchFamily="34" charset="0"/>
                <a:cs typeface="Arial" panose="020B0604020202020204" pitchFamily="34" charset="0"/>
              </a:rPr>
              <a:t>Paper survey, 25 questions</a:t>
            </a:r>
          </a:p>
          <a:p>
            <a:r>
              <a:rPr lang="en-GB" sz="1800" dirty="0" smtClean="0">
                <a:latin typeface="Arial" panose="020B0604020202020204" pitchFamily="34" charset="0"/>
                <a:cs typeface="Arial" panose="020B0604020202020204" pitchFamily="34" charset="0"/>
              </a:rPr>
              <a:t>Generates a score which is compared against a national average </a:t>
            </a:r>
          </a:p>
        </p:txBody>
      </p:sp>
      <p:sp>
        <p:nvSpPr>
          <p:cNvPr id="5" name="TextBox 4"/>
          <p:cNvSpPr txBox="1"/>
          <p:nvPr/>
        </p:nvSpPr>
        <p:spPr>
          <a:xfrm>
            <a:off x="838200" y="1881743"/>
            <a:ext cx="3530989" cy="2397749"/>
          </a:xfrm>
          <a:prstGeom prst="rect">
            <a:avLst/>
          </a:prstGeom>
          <a:solidFill>
            <a:schemeClr val="accent4">
              <a:lumMod val="40000"/>
              <a:lumOff val="60000"/>
            </a:schemeClr>
          </a:solidFill>
        </p:spPr>
        <p:txBody>
          <a:bodyPr wrap="square" tIns="90000" bIns="90000" rtlCol="0">
            <a:spAutoFit/>
          </a:bodyPr>
          <a:lstStyle/>
          <a:p>
            <a:pPr marL="342900" indent="-342900">
              <a:buFont typeface="+mj-lt"/>
              <a:buAutoNum type="arabicPeriod"/>
            </a:pPr>
            <a:r>
              <a:rPr lang="en-GB" sz="2400" dirty="0">
                <a:latin typeface="Arial" panose="020B0604020202020204" pitchFamily="34" charset="0"/>
                <a:cs typeface="Arial" panose="020B0604020202020204" pitchFamily="34" charset="0"/>
              </a:rPr>
              <a:t>emotional problems</a:t>
            </a:r>
          </a:p>
          <a:p>
            <a:pPr marL="342900" indent="-342900">
              <a:buFont typeface="+mj-lt"/>
              <a:buAutoNum type="arabicPeriod"/>
            </a:pPr>
            <a:r>
              <a:rPr lang="en-GB" sz="2400" dirty="0">
                <a:latin typeface="Arial" panose="020B0604020202020204" pitchFamily="34" charset="0"/>
                <a:cs typeface="Arial" panose="020B0604020202020204" pitchFamily="34" charset="0"/>
              </a:rPr>
              <a:t>conduct problems</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hyperactivity </a:t>
            </a:r>
            <a:r>
              <a:rPr lang="en-GB" sz="2400" dirty="0">
                <a:latin typeface="Arial" panose="020B0604020202020204" pitchFamily="34" charset="0"/>
                <a:cs typeface="Arial" panose="020B0604020202020204" pitchFamily="34" charset="0"/>
              </a:rPr>
              <a:t>problems</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peer </a:t>
            </a:r>
            <a:r>
              <a:rPr lang="en-GB" sz="2400" dirty="0">
                <a:latin typeface="Arial" panose="020B0604020202020204" pitchFamily="34" charset="0"/>
                <a:cs typeface="Arial" panose="020B0604020202020204" pitchFamily="34" charset="0"/>
              </a:rPr>
              <a:t>problems</a:t>
            </a:r>
          </a:p>
          <a:p>
            <a:pPr marL="342900" indent="-342900">
              <a:buFont typeface="+mj-lt"/>
              <a:buAutoNum type="arabicPeriod"/>
            </a:pPr>
            <a:r>
              <a:rPr lang="en-GB" sz="2400" dirty="0">
                <a:latin typeface="Arial" panose="020B0604020202020204" pitchFamily="34" charset="0"/>
                <a:cs typeface="Arial" panose="020B0604020202020204" pitchFamily="34" charset="0"/>
              </a:rPr>
              <a:t>prosocial </a:t>
            </a:r>
            <a:r>
              <a:rPr lang="en-GB" sz="2400" dirty="0" smtClean="0">
                <a:latin typeface="Arial" panose="020B0604020202020204" pitchFamily="34" charset="0"/>
                <a:cs typeface="Arial" panose="020B0604020202020204" pitchFamily="34" charset="0"/>
              </a:rPr>
              <a:t>difficulties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838200" y="4848232"/>
            <a:ext cx="6160645" cy="1200329"/>
          </a:xfrm>
          <a:prstGeom prst="rect">
            <a:avLst/>
          </a:prstGeom>
          <a:solidFill>
            <a:schemeClr val="accent6">
              <a:lumMod val="40000"/>
              <a:lumOff val="60000"/>
            </a:schemeClr>
          </a:solidFill>
        </p:spPr>
        <p:txBody>
          <a:bodyPr wrap="square" rtlCol="0">
            <a:spAutoFit/>
          </a:bodyPr>
          <a:lstStyle/>
          <a:p>
            <a:r>
              <a:rPr lang="en-GB" dirty="0" smtClean="0">
                <a:latin typeface="Arial" panose="020B0604020202020204" pitchFamily="34" charset="0"/>
                <a:cs typeface="Arial" panose="020B0604020202020204" pitchFamily="34" charset="0"/>
              </a:rPr>
              <a:t>Pros: flexible user group; used internationally; robust; </a:t>
            </a:r>
            <a:r>
              <a:rPr lang="en-GB" dirty="0">
                <a:latin typeface="Arial" panose="020B0604020202020204" pitchFamily="34" charset="0"/>
                <a:cs typeface="Arial" panose="020B0604020202020204" pitchFamily="34" charset="0"/>
              </a:rPr>
              <a:t>updated (in spite of 2005 date</a:t>
            </a:r>
            <a:r>
              <a:rPr lang="en-GB" dirty="0" smtClean="0">
                <a:latin typeface="Arial" panose="020B0604020202020204" pitchFamily="34" charset="0"/>
                <a:cs typeface="Arial" panose="020B0604020202020204" pitchFamily="34" charset="0"/>
              </a:rPr>
              <a:t>); free </a:t>
            </a:r>
          </a:p>
          <a:p>
            <a:r>
              <a:rPr lang="en-GB" dirty="0" smtClean="0">
                <a:latin typeface="Arial" panose="020B0604020202020204" pitchFamily="34" charset="0"/>
                <a:cs typeface="Arial" panose="020B0604020202020204" pitchFamily="34" charset="0"/>
              </a:rPr>
              <a:t>Cons: </a:t>
            </a:r>
            <a:r>
              <a:rPr lang="en-GB" dirty="0">
                <a:latin typeface="Arial" panose="020B0604020202020204" pitchFamily="34" charset="0"/>
                <a:cs typeface="Arial" panose="020B0604020202020204" pitchFamily="34" charset="0"/>
              </a:rPr>
              <a:t>needs explaining as easy to complete wrong way round; lots of questions; </a:t>
            </a:r>
            <a:r>
              <a:rPr lang="en-GB" dirty="0" smtClean="0">
                <a:latin typeface="Arial" panose="020B0604020202020204" pitchFamily="34" charset="0"/>
                <a:cs typeface="Arial" panose="020B0604020202020204" pitchFamily="34" charset="0"/>
              </a:rPr>
              <a:t>reasonable literacy level required </a:t>
            </a:r>
            <a:endParaRPr lang="en-GB" dirty="0">
              <a:latin typeface="Arial" panose="020B0604020202020204" pitchFamily="34" charset="0"/>
              <a:cs typeface="Arial" panose="020B0604020202020204" pitchFamily="34" charset="0"/>
            </a:endParaRPr>
          </a:p>
        </p:txBody>
      </p:sp>
      <p:sp>
        <p:nvSpPr>
          <p:cNvPr id="4" name="Rectangle 3">
            <a:hlinkClick r:id="rId2"/>
          </p:cNvPr>
          <p:cNvSpPr/>
          <p:nvPr/>
        </p:nvSpPr>
        <p:spPr>
          <a:xfrm>
            <a:off x="9107079" y="6165979"/>
            <a:ext cx="1757469" cy="369332"/>
          </a:xfrm>
          <a:prstGeom prst="rect">
            <a:avLst/>
          </a:prstGeom>
        </p:spPr>
        <p:txBody>
          <a:bodyPr wrap="none">
            <a:spAutoFit/>
          </a:bodyPr>
          <a:lstStyle/>
          <a:p>
            <a:r>
              <a:rPr lang="en-GB" dirty="0" smtClean="0"/>
              <a:t>www.sdqinfo.org</a:t>
            </a:r>
            <a:endParaRPr lang="en-GB" dirty="0"/>
          </a:p>
        </p:txBody>
      </p:sp>
      <p:pic>
        <p:nvPicPr>
          <p:cNvPr id="8" name="Grafik 7"/>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21515" y="3358115"/>
            <a:ext cx="3587261" cy="269044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0964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037788" cy="1858218"/>
          </a:xfrm>
        </p:spPr>
        <p:txBody>
          <a:bodyPr>
            <a:normAutofit/>
          </a:bodyPr>
          <a:lstStyle/>
          <a:p>
            <a:r>
              <a:rPr lang="en-GB" b="1" dirty="0" err="1" smtClean="0"/>
              <a:t>ACEWild</a:t>
            </a:r>
            <a:r>
              <a:rPr lang="en-GB" b="1" dirty="0" smtClean="0"/>
              <a:t> </a:t>
            </a:r>
            <a:br>
              <a:rPr lang="en-GB" b="1" dirty="0" smtClean="0"/>
            </a:br>
            <a:r>
              <a:rPr lang="en-GB" sz="3200" b="1" dirty="0" smtClean="0"/>
              <a:t>Alternative Curriculum – Education out of the Wild !</a:t>
            </a:r>
            <a:endParaRPr lang="en-GB" sz="3200" b="1" dirty="0"/>
          </a:p>
        </p:txBody>
      </p:sp>
      <p:sp>
        <p:nvSpPr>
          <p:cNvPr id="3" name="Content Placeholder 2"/>
          <p:cNvSpPr>
            <a:spLocks noGrp="1"/>
          </p:cNvSpPr>
          <p:nvPr>
            <p:ph idx="1"/>
          </p:nvPr>
        </p:nvSpPr>
        <p:spPr>
          <a:xfrm>
            <a:off x="590116" y="1847185"/>
            <a:ext cx="10763683" cy="4329777"/>
          </a:xfrm>
        </p:spPr>
        <p:txBody>
          <a:bodyPr/>
          <a:lstStyle/>
          <a:p>
            <a:pPr marL="0" indent="0">
              <a:buNone/>
            </a:pPr>
            <a:endParaRPr lang="en-GB" dirty="0" smtClean="0"/>
          </a:p>
          <a:p>
            <a:pPr marL="0" indent="0" algn="ctr">
              <a:buNone/>
            </a:pPr>
            <a:r>
              <a:rPr lang="en-GB" b="1" u="sng" dirty="0" smtClean="0"/>
              <a:t>EVALUATION METHODOLOGIES</a:t>
            </a:r>
          </a:p>
          <a:p>
            <a:pPr marL="0" indent="0" algn="ctr">
              <a:buNone/>
            </a:pPr>
            <a:endParaRPr lang="en-GB" dirty="0" smtClean="0"/>
          </a:p>
          <a:p>
            <a:pPr algn="ctr"/>
            <a:r>
              <a:rPr lang="en-GB" dirty="0" err="1" smtClean="0"/>
              <a:t>Detlev</a:t>
            </a:r>
            <a:r>
              <a:rPr lang="en-GB" dirty="0" smtClean="0"/>
              <a:t> </a:t>
            </a:r>
            <a:r>
              <a:rPr lang="en-GB" dirty="0" err="1" smtClean="0"/>
              <a:t>Lindau</a:t>
            </a:r>
            <a:r>
              <a:rPr lang="en-GB" dirty="0" smtClean="0"/>
              <a:t>-Bank; Lukas Scherak, (RCE OM </a:t>
            </a:r>
            <a:r>
              <a:rPr lang="en-GB" dirty="0" err="1" smtClean="0"/>
              <a:t>e.V</a:t>
            </a:r>
            <a:r>
              <a:rPr lang="en-GB" dirty="0" smtClean="0"/>
              <a:t>.)</a:t>
            </a:r>
          </a:p>
          <a:p>
            <a:pPr algn="ctr"/>
            <a:r>
              <a:rPr lang="en-GB" dirty="0" smtClean="0"/>
              <a:t>Bogdan </a:t>
            </a:r>
            <a:r>
              <a:rPr lang="en-GB" dirty="0" err="1" smtClean="0"/>
              <a:t>Bosoanca</a:t>
            </a:r>
            <a:r>
              <a:rPr lang="en-GB" dirty="0" smtClean="0"/>
              <a:t> and </a:t>
            </a:r>
            <a:r>
              <a:rPr lang="en-GB" dirty="0" err="1" smtClean="0"/>
              <a:t>Sina</a:t>
            </a:r>
            <a:r>
              <a:rPr lang="en-GB" dirty="0" smtClean="0"/>
              <a:t> </a:t>
            </a:r>
            <a:r>
              <a:rPr lang="en-GB" dirty="0" err="1" smtClean="0"/>
              <a:t>Wolter</a:t>
            </a:r>
            <a:r>
              <a:rPr lang="en-GB" dirty="0" smtClean="0"/>
              <a:t> (Christian-</a:t>
            </a:r>
            <a:r>
              <a:rPr lang="en-GB" dirty="0" err="1" smtClean="0"/>
              <a:t>Hülsmeyer</a:t>
            </a:r>
            <a:r>
              <a:rPr lang="en-GB" dirty="0" smtClean="0"/>
              <a:t> </a:t>
            </a:r>
            <a:r>
              <a:rPr lang="en-GB" dirty="0" err="1" smtClean="0"/>
              <a:t>Schule</a:t>
            </a:r>
            <a:r>
              <a:rPr lang="en-GB" dirty="0" smtClean="0"/>
              <a:t>)</a:t>
            </a:r>
          </a:p>
          <a:p>
            <a:endParaRPr lang="en-GB" dirty="0"/>
          </a:p>
        </p:txBody>
      </p:sp>
      <p:pic>
        <p:nvPicPr>
          <p:cNvPr id="1027" name="Picture 3" descr="C:\Users\tom\Desktop\Presentations Meeting 2\A LOGO EU flag-Erasmus+_vect_POS.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25733" y="4750904"/>
            <a:ext cx="5783171" cy="135240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Grafik 4"/>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827" y="4911969"/>
            <a:ext cx="2857500" cy="1676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6277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a:solidFill>
            <a:srgbClr val="92D050"/>
          </a:solidFill>
        </p:spPr>
        <p:txBody>
          <a:bodyPr/>
          <a:lstStyle/>
          <a:p>
            <a:pPr algn="ctr"/>
            <a:r>
              <a:rPr lang="en-GB" sz="2800" b="1" dirty="0" smtClean="0">
                <a:latin typeface="Arial" panose="020B0604020202020204" pitchFamily="34" charset="0"/>
                <a:cs typeface="Arial" panose="020B0604020202020204" pitchFamily="34" charset="0"/>
              </a:rPr>
              <a:t>*P</a:t>
            </a:r>
            <a:r>
              <a:rPr lang="en-GB" sz="2800" dirty="0" smtClean="0">
                <a:latin typeface="Arial" panose="020B0604020202020204" pitchFamily="34" charset="0"/>
                <a:cs typeface="Arial" panose="020B0604020202020204" pitchFamily="34" charset="0"/>
              </a:rPr>
              <a:t>ersonal, </a:t>
            </a:r>
            <a:r>
              <a:rPr lang="en-GB" sz="2800" b="1" dirty="0" smtClean="0">
                <a:latin typeface="Arial" panose="020B0604020202020204" pitchFamily="34" charset="0"/>
                <a:cs typeface="Arial" panose="020B0604020202020204" pitchFamily="34" charset="0"/>
              </a:rPr>
              <a:t>E</a:t>
            </a:r>
            <a:r>
              <a:rPr lang="en-GB" sz="2800" dirty="0" smtClean="0">
                <a:latin typeface="Arial" panose="020B0604020202020204" pitchFamily="34" charset="0"/>
                <a:cs typeface="Arial" panose="020B0604020202020204" pitchFamily="34" charset="0"/>
              </a:rPr>
              <a:t>nvironmental, </a:t>
            </a:r>
            <a:r>
              <a:rPr lang="en-GB" sz="2800" b="1" dirty="0" smtClean="0">
                <a:latin typeface="Arial" panose="020B0604020202020204" pitchFamily="34" charset="0"/>
                <a:cs typeface="Arial" panose="020B0604020202020204" pitchFamily="34" charset="0"/>
              </a:rPr>
              <a:t>M</a:t>
            </a:r>
            <a:r>
              <a:rPr lang="en-GB" sz="2800" dirty="0" smtClean="0">
                <a:latin typeface="Arial" panose="020B0604020202020204" pitchFamily="34" charset="0"/>
                <a:cs typeface="Arial" panose="020B0604020202020204" pitchFamily="34" charset="0"/>
              </a:rPr>
              <a:t>otivational, </a:t>
            </a:r>
            <a:r>
              <a:rPr lang="en-GB" sz="2800" b="1" dirty="0" smtClean="0">
                <a:latin typeface="Arial" panose="020B0604020202020204" pitchFamily="34" charset="0"/>
                <a:cs typeface="Arial" panose="020B0604020202020204" pitchFamily="34" charset="0"/>
              </a:rPr>
              <a:t>S</a:t>
            </a:r>
            <a:r>
              <a:rPr lang="en-GB" sz="2800" dirty="0" smtClean="0">
                <a:latin typeface="Arial" panose="020B0604020202020204" pitchFamily="34" charset="0"/>
                <a:cs typeface="Arial" panose="020B0604020202020204" pitchFamily="34" charset="0"/>
              </a:rPr>
              <a:t>ocial, Enterprise &amp; Initiative score (PEMS+)</a:t>
            </a:r>
            <a:endParaRPr lang="en-GB"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62381"/>
            <a:ext cx="4943622" cy="2683241"/>
          </a:xfrm>
        </p:spPr>
        <p:txBody>
          <a:bodyPr>
            <a:normAutofit fontScale="92500"/>
          </a:bodyPr>
          <a:lstStyle/>
          <a:p>
            <a:r>
              <a:rPr lang="en-GB" sz="2400" dirty="0" smtClean="0"/>
              <a:t>Developed by Jon Cree, specialist in working with young people who display challenging behaviour in a classroom. </a:t>
            </a:r>
          </a:p>
          <a:p>
            <a:r>
              <a:rPr lang="en-GB" sz="2400" dirty="0" smtClean="0"/>
              <a:t>Allocate a score 1 – 5 for each pupil based on their </a:t>
            </a:r>
            <a:r>
              <a:rPr lang="en-GB" sz="2400" b="1" dirty="0" smtClean="0"/>
              <a:t>Personal</a:t>
            </a:r>
            <a:r>
              <a:rPr lang="en-GB" sz="2400" b="1" dirty="0"/>
              <a:t>, Environmental, </a:t>
            </a:r>
            <a:r>
              <a:rPr lang="en-GB" sz="2400" b="1" dirty="0" smtClean="0"/>
              <a:t>Motivational, Social, Enterprise &amp; Initiative</a:t>
            </a:r>
            <a:r>
              <a:rPr lang="en-GB" sz="2400" dirty="0" smtClean="0"/>
              <a:t> (PEMS+) skills, plus practical skills, eg. use of tools</a:t>
            </a:r>
          </a:p>
        </p:txBody>
      </p:sp>
      <p:sp>
        <p:nvSpPr>
          <p:cNvPr id="7" name="TextBox 6"/>
          <p:cNvSpPr txBox="1"/>
          <p:nvPr/>
        </p:nvSpPr>
        <p:spPr>
          <a:xfrm>
            <a:off x="1097278" y="4951828"/>
            <a:ext cx="10411265" cy="1477328"/>
          </a:xfrm>
          <a:prstGeom prst="rect">
            <a:avLst/>
          </a:prstGeom>
          <a:solidFill>
            <a:schemeClr val="accent6">
              <a:lumMod val="40000"/>
              <a:lumOff val="60000"/>
            </a:schemeClr>
          </a:solidFill>
        </p:spPr>
        <p:txBody>
          <a:bodyPr wrap="square" rtlCol="0">
            <a:spAutoFit/>
          </a:bodyPr>
          <a:lstStyle/>
          <a:p>
            <a:r>
              <a:rPr lang="en-GB" dirty="0" smtClean="0"/>
              <a:t>Pros: Very </a:t>
            </a:r>
            <a:r>
              <a:rPr lang="en-GB" dirty="0"/>
              <a:t>flexible - on-going assessment tool to measure </a:t>
            </a:r>
            <a:r>
              <a:rPr lang="en-GB" b="1" dirty="0"/>
              <a:t>change over time</a:t>
            </a:r>
            <a:r>
              <a:rPr lang="en-GB" dirty="0"/>
              <a:t>, or evaluate behaviours and attitudes during </a:t>
            </a:r>
            <a:r>
              <a:rPr lang="en-GB" b="1" dirty="0"/>
              <a:t>certain </a:t>
            </a:r>
            <a:r>
              <a:rPr lang="en-GB" b="1" dirty="0" smtClean="0"/>
              <a:t>activities</a:t>
            </a:r>
            <a:r>
              <a:rPr lang="en-GB" dirty="0" smtClean="0"/>
              <a:t>; provides </a:t>
            </a:r>
            <a:r>
              <a:rPr lang="en-GB" b="1" dirty="0" smtClean="0"/>
              <a:t>degree of reflection</a:t>
            </a:r>
            <a:r>
              <a:rPr lang="en-GB" dirty="0" smtClean="0"/>
              <a:t>, allowing you to identify </a:t>
            </a:r>
            <a:r>
              <a:rPr lang="en-GB" b="1" dirty="0" smtClean="0"/>
              <a:t>trends</a:t>
            </a:r>
            <a:r>
              <a:rPr lang="en-GB" dirty="0" smtClean="0"/>
              <a:t> or behaviours that may otherwise go unnoticed; easy to use; skills element designed to match own qualification</a:t>
            </a:r>
            <a:endParaRPr lang="en-GB" dirty="0"/>
          </a:p>
          <a:p>
            <a:r>
              <a:rPr lang="en-GB" dirty="0" smtClean="0"/>
              <a:t>Cons: extra half-day each week needed to input and interpret scores; not validated elsewhere (Jon + forest school leaders)</a:t>
            </a:r>
          </a:p>
        </p:txBody>
      </p:sp>
      <p:graphicFrame>
        <p:nvGraphicFramePr>
          <p:cNvPr id="6" name="Chart 1"/>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2473206"/>
              </p:ext>
            </p:extLst>
          </p:nvPr>
        </p:nvGraphicFramePr>
        <p:xfrm>
          <a:off x="6096000" y="1252026"/>
          <a:ext cx="5234880" cy="3657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42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51"/>
            <a:ext cx="10789919" cy="1097915"/>
          </a:xfrm>
          <a:solidFill>
            <a:srgbClr val="92D050"/>
          </a:solidFill>
        </p:spPr>
        <p:txBody>
          <a:bodyPr tIns="90000" bIns="90000">
            <a:normAutofit fontScale="90000"/>
          </a:bodyPr>
          <a:lstStyle/>
          <a:p>
            <a:pPr algn="ctr"/>
            <a:r>
              <a:rPr lang="en-GB" dirty="0" smtClean="0">
                <a:latin typeface="Arial" panose="020B0604020202020204" pitchFamily="34" charset="0"/>
                <a:cs typeface="Arial" panose="020B0604020202020204" pitchFamily="34" charset="0"/>
              </a:rPr>
              <a:t>Foreign Language Classroom Anxiety Scale (FLCAS)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77566" y="1927724"/>
            <a:ext cx="3430812" cy="3793807"/>
          </a:xfrm>
          <a:solidFill>
            <a:schemeClr val="accent6">
              <a:lumMod val="40000"/>
              <a:lumOff val="60000"/>
            </a:schemeClr>
          </a:solidFill>
        </p:spPr>
        <p:txBody>
          <a:bodyPr>
            <a:normAutofit/>
          </a:bodyPr>
          <a:lstStyle/>
          <a:p>
            <a:r>
              <a:rPr lang="en-US" sz="2000" dirty="0"/>
              <a:t>The Foreign Language Classroom Anxiety Scale (FLCAS</a:t>
            </a:r>
            <a:r>
              <a:rPr lang="en-US" sz="2000" dirty="0" smtClean="0"/>
              <a:t>) </a:t>
            </a:r>
            <a:r>
              <a:rPr lang="en-US" sz="2000" dirty="0"/>
              <a:t>is a 33 question, 5 point Likert scale survey which is widely used in research studies. The measure investigates participants' communication apprehension, test-anxiety and fear of negative evaluation; and focuses on speaking in a classroom context. </a:t>
            </a:r>
            <a:endParaRPr lang="en-GB" sz="2000" dirty="0"/>
          </a:p>
        </p:txBody>
      </p:sp>
      <p:pic>
        <p:nvPicPr>
          <p:cNvPr id="4" name="Grafik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7383" y="1573572"/>
            <a:ext cx="7688589" cy="502051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359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04313" y="604119"/>
            <a:ext cx="3875650" cy="951938"/>
          </a:xfrm>
          <a:solidFill>
            <a:srgbClr val="92D050"/>
          </a:solidFill>
        </p:spPr>
        <p:txBody>
          <a:bodyPr>
            <a:normAutofit/>
          </a:bodyPr>
          <a:lstStyle/>
          <a:p>
            <a:pPr algn="ctr"/>
            <a:r>
              <a:rPr lang="en-GB" sz="3600" dirty="0" smtClean="0">
                <a:latin typeface="Arial" panose="020B0604020202020204" pitchFamily="34" charset="0"/>
                <a:cs typeface="Arial" panose="020B0604020202020204" pitchFamily="34" charset="0"/>
              </a:rPr>
              <a:t>Bush Telegraph</a:t>
            </a:r>
            <a:endParaRPr lang="en-GB" sz="3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4534833" y="1964350"/>
            <a:ext cx="7169487" cy="4736896"/>
          </a:xfrm>
          <a:prstGeom prst="rect">
            <a:avLst/>
          </a:prstGeom>
        </p:spPr>
      </p:pic>
      <p:sp>
        <p:nvSpPr>
          <p:cNvPr id="21" name="Content Placeholder 2"/>
          <p:cNvSpPr>
            <a:spLocks noGrp="1"/>
          </p:cNvSpPr>
          <p:nvPr>
            <p:ph idx="1"/>
          </p:nvPr>
        </p:nvSpPr>
        <p:spPr>
          <a:xfrm>
            <a:off x="788492" y="2306547"/>
            <a:ext cx="3430812" cy="3793807"/>
          </a:xfrm>
          <a:solidFill>
            <a:schemeClr val="accent6">
              <a:lumMod val="40000"/>
              <a:lumOff val="60000"/>
            </a:schemeClr>
          </a:solidFill>
        </p:spPr>
        <p:txBody>
          <a:bodyPr>
            <a:normAutofit/>
          </a:bodyPr>
          <a:lstStyle/>
          <a:p>
            <a:r>
              <a:rPr lang="en-US" sz="2000" dirty="0" smtClean="0"/>
              <a:t>Self-reflective videos taken by the students themselves, where they can open up their hearts and speak freely. This was guaranteed to the students that these videos are solely for their own purposes and shall not be shared with the public. </a:t>
            </a:r>
            <a:endParaRPr lang="en-GB"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43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Were some activities “better” than others?</a:t>
            </a:r>
            <a:endParaRPr lang="en-GB" sz="4000" dirty="0"/>
          </a:p>
        </p:txBody>
      </p:sp>
      <p:sp>
        <p:nvSpPr>
          <p:cNvPr id="3" name="Content Placeholder 2"/>
          <p:cNvSpPr>
            <a:spLocks noGrp="1"/>
          </p:cNvSpPr>
          <p:nvPr>
            <p:ph idx="1"/>
          </p:nvPr>
        </p:nvSpPr>
        <p:spPr>
          <a:xfrm>
            <a:off x="838200" y="1536867"/>
            <a:ext cx="10515600" cy="3355975"/>
          </a:xfrm>
        </p:spPr>
        <p:txBody>
          <a:bodyPr>
            <a:normAutofit fontScale="92500" lnSpcReduction="20000"/>
          </a:bodyPr>
          <a:lstStyle/>
          <a:p>
            <a:pPr marL="0" indent="0">
              <a:buNone/>
            </a:pPr>
            <a:r>
              <a:rPr lang="en-GB" dirty="0" smtClean="0"/>
              <a:t>Mix of on-site and off-site activities, with local partners worked well to broaden opportunity and ensure everyone felt successful. It also introduced new activities to students and brought them into contact with expert practitioners working in the outdoor sector :</a:t>
            </a:r>
          </a:p>
          <a:p>
            <a:r>
              <a:rPr lang="en-GB" dirty="0" smtClean="0"/>
              <a:t>Bushcraft (fire, shelter building, campfire cooking, knife craft)</a:t>
            </a:r>
          </a:p>
          <a:p>
            <a:r>
              <a:rPr lang="en-GB" dirty="0" smtClean="0"/>
              <a:t>Outdoor sport (archery, karate, camping craft)</a:t>
            </a:r>
          </a:p>
          <a:p>
            <a:r>
              <a:rPr lang="en-GB" dirty="0" smtClean="0"/>
              <a:t>Group challenges (orienteering, team-building)</a:t>
            </a:r>
          </a:p>
          <a:p>
            <a:r>
              <a:rPr lang="en-GB" dirty="0" smtClean="0"/>
              <a:t> Environmental &amp; field studies (Norfolk Coast Experience, science in the outdoors)</a:t>
            </a:r>
          </a:p>
        </p:txBody>
      </p:sp>
      <p:sp>
        <p:nvSpPr>
          <p:cNvPr id="4" name="TextBox 3"/>
          <p:cNvSpPr txBox="1"/>
          <p:nvPr/>
        </p:nvSpPr>
        <p:spPr>
          <a:xfrm>
            <a:off x="838200" y="5149516"/>
            <a:ext cx="10515600" cy="923330"/>
          </a:xfrm>
          <a:prstGeom prst="rect">
            <a:avLst/>
          </a:prstGeom>
          <a:solidFill>
            <a:schemeClr val="accent6">
              <a:lumMod val="40000"/>
              <a:lumOff val="60000"/>
            </a:schemeClr>
          </a:solidFill>
        </p:spPr>
        <p:txBody>
          <a:bodyPr wrap="square" rtlCol="0">
            <a:spAutoFit/>
          </a:bodyPr>
          <a:lstStyle/>
          <a:p>
            <a:r>
              <a:rPr lang="en-GB" dirty="0"/>
              <a:t>Providing a broad mix of opportunities </a:t>
            </a:r>
            <a:r>
              <a:rPr lang="en-GB" dirty="0" smtClean="0"/>
              <a:t>enabled </a:t>
            </a:r>
            <a:r>
              <a:rPr lang="en-GB" dirty="0"/>
              <a:t>all students to </a:t>
            </a:r>
            <a:r>
              <a:rPr lang="en-GB" dirty="0" smtClean="0"/>
              <a:t>develop BUT further investigation required - no notable correlation between needs of students, PEMS+ scores and activities but very small sample size (number of opportunities per activity type)</a:t>
            </a: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5672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evaluation tools:</a:t>
            </a:r>
            <a:endParaRPr lang="en-GB" dirty="0"/>
          </a:p>
        </p:txBody>
      </p:sp>
      <p:sp>
        <p:nvSpPr>
          <p:cNvPr id="3" name="Content Placeholder 2"/>
          <p:cNvSpPr>
            <a:spLocks noGrp="1"/>
          </p:cNvSpPr>
          <p:nvPr>
            <p:ph idx="1"/>
          </p:nvPr>
        </p:nvSpPr>
        <p:spPr>
          <a:xfrm>
            <a:off x="838200" y="1472699"/>
            <a:ext cx="10515600" cy="4351338"/>
          </a:xfrm>
        </p:spPr>
        <p:txBody>
          <a:bodyPr>
            <a:normAutofit lnSpcReduction="10000"/>
          </a:bodyPr>
          <a:lstStyle/>
          <a:p>
            <a:r>
              <a:rPr lang="en-GB" dirty="0" smtClean="0"/>
              <a:t>To measure </a:t>
            </a:r>
            <a:r>
              <a:rPr lang="en-GB" b="1" dirty="0" smtClean="0"/>
              <a:t>long-term change </a:t>
            </a:r>
            <a:r>
              <a:rPr lang="en-GB" dirty="0" smtClean="0"/>
              <a:t>and impact use of a “before and after” tool is reasonable that is: proven, robust for your purposes and can be understood by all level of participants</a:t>
            </a:r>
            <a:r>
              <a:rPr lang="en-GB" b="1" dirty="0" smtClean="0"/>
              <a:t>, </a:t>
            </a:r>
            <a:r>
              <a:rPr lang="en-GB" dirty="0" smtClean="0"/>
              <a:t>eg</a:t>
            </a:r>
            <a:r>
              <a:rPr lang="en-GB" b="1" dirty="0" smtClean="0"/>
              <a:t> SDQ </a:t>
            </a:r>
            <a:r>
              <a:rPr lang="en-GB" dirty="0" smtClean="0"/>
              <a:t>or another tool </a:t>
            </a:r>
          </a:p>
          <a:p>
            <a:r>
              <a:rPr lang="en-GB" dirty="0" smtClean="0"/>
              <a:t>Undertake </a:t>
            </a:r>
            <a:r>
              <a:rPr lang="en-GB" b="1" dirty="0" smtClean="0"/>
              <a:t>self</a:t>
            </a:r>
            <a:r>
              <a:rPr lang="en-GB" dirty="0" smtClean="0"/>
              <a:t>-evaluation (student) eg. SDQ, diamond ranking or bush telegraph. </a:t>
            </a:r>
            <a:r>
              <a:rPr lang="en-GB" b="1" dirty="0"/>
              <a:t>T</a:t>
            </a:r>
            <a:r>
              <a:rPr lang="en-GB" b="1" dirty="0" smtClean="0"/>
              <a:t>eacher / parent </a:t>
            </a:r>
            <a:r>
              <a:rPr lang="en-GB" dirty="0" smtClean="0"/>
              <a:t>evaluation to gain </a:t>
            </a:r>
            <a:r>
              <a:rPr lang="en-GB" b="1" dirty="0" smtClean="0"/>
              <a:t>broader picture </a:t>
            </a:r>
            <a:r>
              <a:rPr lang="en-GB" dirty="0" smtClean="0"/>
              <a:t>of impacts  </a:t>
            </a:r>
          </a:p>
          <a:p>
            <a:r>
              <a:rPr lang="en-GB" dirty="0" smtClean="0"/>
              <a:t>To inform </a:t>
            </a:r>
            <a:r>
              <a:rPr lang="en-GB" b="1" dirty="0" smtClean="0"/>
              <a:t>short-term planning </a:t>
            </a:r>
            <a:r>
              <a:rPr lang="en-GB" dirty="0" smtClean="0"/>
              <a:t>and </a:t>
            </a:r>
            <a:r>
              <a:rPr lang="en-GB" b="1" dirty="0" smtClean="0"/>
              <a:t>teaching strategies</a:t>
            </a:r>
            <a:r>
              <a:rPr lang="en-GB" dirty="0" smtClean="0"/>
              <a:t>, PEMS+ highlights immediate needs of vulnerable young people that should be addressed; also allows you to view long term change to corroborate “before and after”; and allows you to assess the impact of different interventions / activities. </a:t>
            </a: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82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2"/>
          <p:cNvSpPr txBox="1">
            <a:spLocks/>
          </p:cNvSpPr>
          <p:nvPr/>
        </p:nvSpPr>
        <p:spPr>
          <a:xfrm>
            <a:off x="302955" y="1728575"/>
            <a:ext cx="11554242" cy="47268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latin typeface="Arial" panose="020B0604020202020204" pitchFamily="34" charset="0"/>
                <a:cs typeface="Arial" panose="020B0604020202020204" pitchFamily="34" charset="0"/>
              </a:rPr>
              <a:t>1) Have the evaluation tools allowed to show that the outdoor learning course has had an impact on the  </a:t>
            </a:r>
            <a:r>
              <a:rPr lang="en-GB" b="1" dirty="0" smtClean="0">
                <a:latin typeface="Arial" panose="020B0604020202020204" pitchFamily="34" charset="0"/>
                <a:cs typeface="Arial" panose="020B0604020202020204" pitchFamily="34" charset="0"/>
              </a:rPr>
              <a:t>well-being, attitudes</a:t>
            </a:r>
            <a:r>
              <a:rPr lang="en-GB" dirty="0" smtClean="0">
                <a:latin typeface="Arial" panose="020B0604020202020204" pitchFamily="34" charset="0"/>
                <a:cs typeface="Arial" panose="020B0604020202020204" pitchFamily="34" charset="0"/>
              </a:rPr>
              <a:t> and </a:t>
            </a:r>
            <a:r>
              <a:rPr lang="en-GB" b="1" dirty="0" smtClean="0">
                <a:latin typeface="Arial" panose="020B0604020202020204" pitchFamily="34" charset="0"/>
                <a:cs typeface="Arial" panose="020B0604020202020204" pitchFamily="34" charset="0"/>
              </a:rPr>
              <a:t>behaviours, </a:t>
            </a:r>
            <a:r>
              <a:rPr lang="en-GB" dirty="0" smtClean="0">
                <a:latin typeface="Arial" panose="020B0604020202020204" pitchFamily="34" charset="0"/>
                <a:cs typeface="Arial" panose="020B0604020202020204" pitchFamily="34" charset="0"/>
              </a:rPr>
              <a:t>and</a:t>
            </a:r>
            <a:r>
              <a:rPr lang="en-GB" b="1" dirty="0" smtClean="0">
                <a:latin typeface="Arial" panose="020B0604020202020204" pitchFamily="34" charset="0"/>
                <a:cs typeface="Arial" panose="020B0604020202020204" pitchFamily="34" charset="0"/>
              </a:rPr>
              <a:t> mindset </a:t>
            </a:r>
            <a:r>
              <a:rPr lang="en-GB" dirty="0" smtClean="0">
                <a:latin typeface="Arial" panose="020B0604020202020204" pitchFamily="34" charset="0"/>
                <a:cs typeface="Arial" panose="020B0604020202020204" pitchFamily="34" charset="0"/>
              </a:rPr>
              <a:t>of the pupils?</a:t>
            </a:r>
          </a:p>
          <a:p>
            <a:pPr marL="0" indent="0">
              <a:buNone/>
            </a:pPr>
            <a:r>
              <a:rPr lang="en-GB" b="1" dirty="0" smtClean="0">
                <a:solidFill>
                  <a:srgbClr val="FF0000"/>
                </a:solidFill>
                <a:latin typeface="Arial" panose="020B0604020202020204" pitchFamily="34" charset="0"/>
                <a:cs typeface="Arial" panose="020B0604020202020204" pitchFamily="34" charset="0"/>
              </a:rPr>
              <a:t>                                     Yes, yes, don’t know</a:t>
            </a: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2) Has evaluating the programme helped inform the </a:t>
            </a:r>
            <a:r>
              <a:rPr lang="en-GB" b="1" dirty="0" smtClean="0">
                <a:latin typeface="Arial" panose="020B0604020202020204" pitchFamily="34" charset="0"/>
                <a:cs typeface="Arial" panose="020B0604020202020204" pitchFamily="34" charset="0"/>
              </a:rPr>
              <a:t>planning </a:t>
            </a:r>
            <a:r>
              <a:rPr lang="en-GB" dirty="0" smtClean="0">
                <a:latin typeface="Arial" panose="020B0604020202020204" pitchFamily="34" charset="0"/>
                <a:cs typeface="Arial" panose="020B0604020202020204" pitchFamily="34" charset="0"/>
              </a:rPr>
              <a:t>and</a:t>
            </a:r>
            <a:r>
              <a:rPr lang="en-GB" b="1" dirty="0" smtClean="0">
                <a:latin typeface="Arial" panose="020B0604020202020204" pitchFamily="34" charset="0"/>
                <a:cs typeface="Arial" panose="020B0604020202020204" pitchFamily="34" charset="0"/>
              </a:rPr>
              <a:t> design </a:t>
            </a:r>
            <a:r>
              <a:rPr lang="en-GB" dirty="0" smtClean="0">
                <a:latin typeface="Arial" panose="020B0604020202020204" pitchFamily="34" charset="0"/>
                <a:cs typeface="Arial" panose="020B0604020202020204" pitchFamily="34" charset="0"/>
              </a:rPr>
              <a:t>of the future programme? </a:t>
            </a:r>
          </a:p>
          <a:p>
            <a:pPr marL="0" indent="0">
              <a:buNone/>
            </a:pPr>
            <a:r>
              <a:rPr lang="en-GB" b="1" dirty="0" smtClean="0">
                <a:solidFill>
                  <a:srgbClr val="FF0000"/>
                </a:solidFill>
                <a:latin typeface="Arial" panose="020B0604020202020204" pitchFamily="34" charset="0"/>
                <a:cs typeface="Arial" panose="020B0604020202020204" pitchFamily="34" charset="0"/>
              </a:rPr>
              <a:t>                                      Yes</a:t>
            </a:r>
          </a:p>
          <a:p>
            <a:pPr marL="0" indent="0">
              <a:buNone/>
            </a:pPr>
            <a:r>
              <a:rPr lang="en-GB" dirty="0" smtClean="0">
                <a:latin typeface="Arial" panose="020B0604020202020204" pitchFamily="34" charset="0"/>
                <a:cs typeface="Arial" panose="020B0604020202020204" pitchFamily="34" charset="0"/>
              </a:rPr>
              <a:t>3) Has evaluating the programme  provided </a:t>
            </a:r>
            <a:r>
              <a:rPr lang="en-GB" b="1" dirty="0" smtClean="0">
                <a:latin typeface="Arial" panose="020B0604020202020204" pitchFamily="34" charset="0"/>
                <a:cs typeface="Arial" panose="020B0604020202020204" pitchFamily="34" charset="0"/>
              </a:rPr>
              <a:t>evidence</a:t>
            </a:r>
            <a:r>
              <a:rPr lang="en-GB" dirty="0" smtClean="0">
                <a:latin typeface="Arial" panose="020B0604020202020204" pitchFamily="34" charset="0"/>
                <a:cs typeface="Arial" panose="020B0604020202020204" pitchFamily="34" charset="0"/>
              </a:rPr>
              <a:t> that the programme works for young people with challenging behaviour?</a:t>
            </a:r>
          </a:p>
          <a:p>
            <a:pPr marL="0" indent="0">
              <a:buNone/>
            </a:pPr>
            <a:r>
              <a:rPr lang="en-GB" b="1" dirty="0" smtClean="0">
                <a:solidFill>
                  <a:srgbClr val="FF0000"/>
                </a:solidFill>
                <a:latin typeface="Arial" panose="020B0604020202020204" pitchFamily="34" charset="0"/>
                <a:cs typeface="Arial" panose="020B0604020202020204" pitchFamily="34" charset="0"/>
              </a:rPr>
              <a:t>                                       Yes!</a:t>
            </a: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sp>
        <p:nvSpPr>
          <p:cNvPr id="6" name="Title 1"/>
          <p:cNvSpPr txBox="1">
            <a:spLocks/>
          </p:cNvSpPr>
          <p:nvPr/>
        </p:nvSpPr>
        <p:spPr>
          <a:xfrm>
            <a:off x="4967784" y="295561"/>
            <a:ext cx="2224585" cy="1228298"/>
          </a:xfrm>
          <a:prstGeom prst="rect">
            <a:avLst/>
          </a:prstGeom>
          <a:solidFill>
            <a:srgbClr val="92D050"/>
          </a:solidFill>
        </p:spPr>
        <p:txBody>
          <a:bodyPr vert="horz" lIns="91440" tIns="90000" rIns="91440" bIns="900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b="1" dirty="0" smtClean="0">
                <a:latin typeface="Arial" panose="020B0604020202020204" pitchFamily="34" charset="0"/>
                <a:cs typeface="Arial" panose="020B0604020202020204" pitchFamily="34" charset="0"/>
              </a:rPr>
              <a:t>Summary</a:t>
            </a:r>
            <a:endParaRPr lang="en-GB" sz="3100" dirty="0">
              <a:latin typeface="Arial" panose="020B0604020202020204" pitchFamily="34" charset="0"/>
              <a:cs typeface="Arial" panose="020B0604020202020204" pitchFamily="34" charset="0"/>
            </a:endParaRPr>
          </a:p>
        </p:txBody>
      </p:sp>
      <p:sp>
        <p:nvSpPr>
          <p:cNvPr id="5" name="Sonne 4"/>
          <p:cNvSpPr/>
          <p:nvPr/>
        </p:nvSpPr>
        <p:spPr>
          <a:xfrm>
            <a:off x="8287289" y="256554"/>
            <a:ext cx="3643328" cy="1449528"/>
          </a:xfrm>
          <a:prstGeom prst="sun">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dirty="0" smtClean="0">
                <a:solidFill>
                  <a:srgbClr val="000000"/>
                </a:solidFill>
              </a:rPr>
              <a:t>To </a:t>
            </a:r>
            <a:r>
              <a:rPr lang="de-DE" sz="2000" b="1" dirty="0" err="1" smtClean="0">
                <a:solidFill>
                  <a:srgbClr val="000000"/>
                </a:solidFill>
              </a:rPr>
              <a:t>be</a:t>
            </a:r>
            <a:r>
              <a:rPr lang="de-DE" sz="2000" b="1" dirty="0" smtClean="0">
                <a:solidFill>
                  <a:srgbClr val="000000"/>
                </a:solidFill>
              </a:rPr>
              <a:t> </a:t>
            </a:r>
            <a:r>
              <a:rPr lang="de-DE" sz="2000" b="1" dirty="0" err="1" smtClean="0">
                <a:solidFill>
                  <a:srgbClr val="000000"/>
                </a:solidFill>
              </a:rPr>
              <a:t>continued</a:t>
            </a:r>
            <a:endParaRPr lang="de-DE" sz="2000" b="1" dirty="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70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B20F0EAC-A165-5840-9708-466FC012A354}" type="slidenum">
              <a:rPr lang="en-GB"/>
              <a:pPr/>
              <a:t>26</a:t>
            </a:fld>
            <a:endParaRPr lang="en-GB"/>
          </a:p>
        </p:txBody>
      </p:sp>
      <p:sp>
        <p:nvSpPr>
          <p:cNvPr id="15363" name="Rectangle 3"/>
          <p:cNvSpPr>
            <a:spLocks noGrp="1" noChangeArrowheads="1"/>
          </p:cNvSpPr>
          <p:nvPr>
            <p:ph type="body" idx="1"/>
          </p:nvPr>
        </p:nvSpPr>
        <p:spPr>
          <a:xfrm>
            <a:off x="609600" y="319089"/>
            <a:ext cx="10972800" cy="5622925"/>
          </a:xfrm>
        </p:spPr>
        <p:txBody>
          <a:bodyPr/>
          <a:lstStyle/>
          <a:p>
            <a:pPr algn="ctr" eaLnBrk="1" hangingPunct="1">
              <a:lnSpc>
                <a:spcPct val="80000"/>
              </a:lnSpc>
              <a:buFontTx/>
              <a:buNone/>
            </a:pPr>
            <a:r>
              <a:rPr lang="en-GB"/>
              <a:t>Conclusion</a:t>
            </a:r>
          </a:p>
          <a:p>
            <a:pPr eaLnBrk="1" hangingPunct="1">
              <a:lnSpc>
                <a:spcPct val="80000"/>
              </a:lnSpc>
              <a:buFontTx/>
              <a:buNone/>
            </a:pPr>
            <a:endParaRPr lang="en-GB" sz="1300"/>
          </a:p>
          <a:p>
            <a:pPr eaLnBrk="1" hangingPunct="1">
              <a:lnSpc>
                <a:spcPct val="80000"/>
              </a:lnSpc>
              <a:buFontTx/>
              <a:buNone/>
            </a:pPr>
            <a:r>
              <a:rPr lang="en-GB" sz="1400"/>
              <a:t>The aims of this pilot were:</a:t>
            </a:r>
          </a:p>
          <a:p>
            <a:pPr eaLnBrk="1" hangingPunct="1">
              <a:lnSpc>
                <a:spcPct val="80000"/>
              </a:lnSpc>
              <a:buFontTx/>
              <a:buNone/>
            </a:pPr>
            <a:endParaRPr lang="en-GB" sz="1400"/>
          </a:p>
          <a:p>
            <a:pPr eaLnBrk="1" hangingPunct="1">
              <a:lnSpc>
                <a:spcPct val="80000"/>
              </a:lnSpc>
            </a:pPr>
            <a:r>
              <a:rPr lang="en-GB" sz="1400"/>
              <a:t>To improve emotional wellbeing and increase confidence of learners.</a:t>
            </a:r>
          </a:p>
          <a:p>
            <a:pPr eaLnBrk="1" hangingPunct="1">
              <a:lnSpc>
                <a:spcPct val="80000"/>
              </a:lnSpc>
            </a:pPr>
            <a:r>
              <a:rPr lang="en-GB" sz="1400"/>
              <a:t>To develop inter-personal and intra-personal skills of learners.</a:t>
            </a:r>
          </a:p>
          <a:p>
            <a:pPr eaLnBrk="1" hangingPunct="1">
              <a:lnSpc>
                <a:spcPct val="80000"/>
              </a:lnSpc>
              <a:buFontTx/>
              <a:buNone/>
            </a:pPr>
            <a:endParaRPr lang="en-GB" sz="1400"/>
          </a:p>
          <a:p>
            <a:pPr eaLnBrk="1" hangingPunct="1">
              <a:lnSpc>
                <a:spcPct val="80000"/>
              </a:lnSpc>
              <a:buFontTx/>
              <a:buNone/>
            </a:pPr>
            <a:r>
              <a:rPr lang="en-GB" sz="1400"/>
              <a:t>The results of this pilot seem positive and definitely worth further evaluation over a longer period of time. </a:t>
            </a:r>
          </a:p>
          <a:p>
            <a:pPr eaLnBrk="1" hangingPunct="1">
              <a:lnSpc>
                <a:spcPct val="80000"/>
              </a:lnSpc>
              <a:buFontTx/>
              <a:buNone/>
            </a:pPr>
            <a:endParaRPr lang="en-GB" sz="1400"/>
          </a:p>
          <a:p>
            <a:pPr eaLnBrk="1" hangingPunct="1">
              <a:lnSpc>
                <a:spcPct val="80000"/>
              </a:lnSpc>
              <a:buFontTx/>
              <a:buNone/>
            </a:pPr>
            <a:r>
              <a:rPr lang="en-GB" sz="1400"/>
              <a:t>Observational evidence collected suggested that learners did improve in confidence. Emotional wellbeing is hard to measure, however the fact that attendance was good from the boys and that no physical management was required could indicate that emotional wellbeing was good. Observational evidence also suggested that boys were developing their behavioural coping strategies, by using the space and time within a Forest School to help them. Leaders also recorded improved speaking and listening skills and cooperative working.</a:t>
            </a:r>
          </a:p>
          <a:p>
            <a:pPr eaLnBrk="1" hangingPunct="1">
              <a:lnSpc>
                <a:spcPct val="80000"/>
              </a:lnSpc>
              <a:buFontTx/>
              <a:buNone/>
            </a:pPr>
            <a:endParaRPr lang="en-US" sz="1400"/>
          </a:p>
          <a:p>
            <a:pPr eaLnBrk="1" hangingPunct="1">
              <a:lnSpc>
                <a:spcPct val="80000"/>
              </a:lnSpc>
              <a:buFontTx/>
              <a:buNone/>
            </a:pPr>
            <a:r>
              <a:rPr lang="en-US" sz="1400"/>
              <a:t>The limitations to this pilot were:</a:t>
            </a:r>
          </a:p>
          <a:p>
            <a:pPr eaLnBrk="1" hangingPunct="1">
              <a:lnSpc>
                <a:spcPct val="80000"/>
              </a:lnSpc>
            </a:pPr>
            <a:r>
              <a:rPr lang="en-US" sz="1400"/>
              <a:t>Session length too short</a:t>
            </a:r>
          </a:p>
          <a:p>
            <a:pPr eaLnBrk="1" hangingPunct="1">
              <a:lnSpc>
                <a:spcPct val="80000"/>
              </a:lnSpc>
            </a:pPr>
            <a:r>
              <a:rPr lang="en-US" sz="1400"/>
              <a:t>Programme length too short (due to funding)</a:t>
            </a:r>
          </a:p>
          <a:p>
            <a:pPr eaLnBrk="1" hangingPunct="1">
              <a:lnSpc>
                <a:spcPct val="80000"/>
              </a:lnSpc>
            </a:pPr>
            <a:r>
              <a:rPr lang="en-US" sz="1400"/>
              <a:t>A site open to the public – dogs and associated mess, an extra hazard to be aware of. However a public site does offer additional learning opportunities.</a:t>
            </a:r>
          </a:p>
          <a:p>
            <a:pPr eaLnBrk="1" hangingPunct="1">
              <a:lnSpc>
                <a:spcPct val="80000"/>
              </a:lnSpc>
            </a:pPr>
            <a:r>
              <a:rPr lang="en-US" sz="1400"/>
              <a:t>‘Soft skills’ hard to measure, however the qualitative evidence provides a starting point for further research. </a:t>
            </a:r>
          </a:p>
          <a:p>
            <a:pPr eaLnBrk="1" hangingPunct="1">
              <a:lnSpc>
                <a:spcPct val="80000"/>
              </a:lnSpc>
              <a:buFontTx/>
              <a:buNone/>
            </a:pPr>
            <a:endParaRPr 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5" name="Picture 1" descr="image1.jpg"/>
          <p:cNvPicPr>
            <a:picLocks noChangeAspect="1"/>
          </p:cNvPicPr>
          <p:nvPr/>
        </p:nvPicPr>
        <p:blipFill>
          <a:blip r:embed="rId2"/>
          <a:srcRect/>
          <a:stretch>
            <a:fillRect/>
          </a:stretch>
        </p:blipFill>
        <p:spPr bwMode="auto">
          <a:xfrm>
            <a:off x="0" y="0"/>
            <a:ext cx="12192000" cy="6858000"/>
          </a:xfrm>
          <a:prstGeom prst="rect">
            <a:avLst/>
          </a:prstGeom>
          <a:noFill/>
          <a:ln w="12700" cap="flat" cmpd="sng">
            <a:noFill/>
            <a:prstDash val="solid"/>
            <a:miter lim="0"/>
            <a:headEnd type="none" w="med" len="med"/>
            <a:tailEnd type="none" w="med" len="med"/>
          </a:ln>
          <a:effectLst/>
        </p:spPr>
      </p:pic>
      <p:sp>
        <p:nvSpPr>
          <p:cNvPr id="6146" name="Rectangle 2"/>
          <p:cNvSpPr>
            <a:spLocks noGrp="1" noChangeArrowheads="1"/>
          </p:cNvSpPr>
          <p:nvPr>
            <p:ph type="title"/>
          </p:nvPr>
        </p:nvSpPr>
        <p:spPr>
          <a:xfrm>
            <a:off x="1295401" y="331788"/>
            <a:ext cx="9613900" cy="1143000"/>
          </a:xfrm>
          <a:solidFill>
            <a:srgbClr val="EEECE1"/>
          </a:solidFill>
          <a:ln>
            <a:solidFill>
              <a:srgbClr val="00FF00"/>
            </a:solidFill>
            <a:round/>
          </a:ln>
        </p:spPr>
        <p:txBody>
          <a:bodyPr/>
          <a:lstStyle/>
          <a:p>
            <a:pPr algn="ctr" defTabSz="914400"/>
            <a:r>
              <a:rPr lang="de-DE" sz="3200">
                <a:solidFill>
                  <a:srgbClr val="663300"/>
                </a:solidFill>
              </a:rPr>
              <a:t>What is the history behind the initiative? </a:t>
            </a:r>
            <a:endParaRPr lang="de-DE"/>
          </a:p>
        </p:txBody>
      </p:sp>
      <p:sp>
        <p:nvSpPr>
          <p:cNvPr id="6147" name="Rectangle 3"/>
          <p:cNvSpPr>
            <a:spLocks noGrp="1"/>
          </p:cNvSpPr>
          <p:nvPr>
            <p:ph type="body" idx="1"/>
          </p:nvPr>
        </p:nvSpPr>
        <p:spPr bwMode="auto">
          <a:xfrm>
            <a:off x="814918" y="4219576"/>
            <a:ext cx="6432549" cy="1584325"/>
          </a:xfrm>
          <a:solidFill>
            <a:srgbClr val="EEECE1"/>
          </a:solidFill>
          <a:ln w="12700" cap="flat">
            <a:solidFill>
              <a:srgbClr val="00FF00"/>
            </a:solidFill>
            <a:round/>
            <a:headEnd/>
            <a:tailEnd/>
          </a:ln>
        </p:spPr>
        <p:txBody>
          <a:bodyPr wrap="square" lIns="50800" tIns="50800" rIns="50800" bIns="50800" numCol="1" anchor="t" anchorCtr="0" compatLnSpc="1">
            <a:prstTxWarp prst="textNoShape">
              <a:avLst/>
            </a:prstTxWarp>
          </a:bodyPr>
          <a:lstStyle/>
          <a:p>
            <a:pPr>
              <a:spcBef>
                <a:spcPts val="400"/>
              </a:spcBef>
              <a:buFont typeface="ArialMT" charset="0"/>
              <a:buNone/>
            </a:pPr>
            <a:r>
              <a:rPr lang="de-DE" sz="2000" b="0"/>
              <a:t>1994: Introduced to the UK by Bridgwater</a:t>
            </a:r>
          </a:p>
          <a:p>
            <a:pPr>
              <a:spcBef>
                <a:spcPts val="400"/>
              </a:spcBef>
              <a:buFont typeface="ArialMT" charset="0"/>
              <a:buNone/>
            </a:pPr>
            <a:r>
              <a:rPr lang="de-DE" sz="2000" b="0"/>
              <a:t>College in Somerset and has seen</a:t>
            </a:r>
          </a:p>
          <a:p>
            <a:pPr>
              <a:spcBef>
                <a:spcPts val="400"/>
              </a:spcBef>
              <a:buFont typeface="ArialMT" charset="0"/>
              <a:buNone/>
            </a:pPr>
            <a:r>
              <a:rPr lang="de-DE" sz="2000" b="0"/>
              <a:t>unprecedented growth throughout the UK</a:t>
            </a:r>
          </a:p>
          <a:p>
            <a:pPr>
              <a:spcBef>
                <a:spcPts val="400"/>
              </a:spcBef>
              <a:buFont typeface="ArialMT" charset="0"/>
              <a:buNone/>
            </a:pPr>
            <a:r>
              <a:rPr lang="de-DE" sz="2000" b="0"/>
              <a:t>since. </a:t>
            </a:r>
            <a:endParaRPr lang="de-DE"/>
          </a:p>
        </p:txBody>
      </p:sp>
      <p:sp>
        <p:nvSpPr>
          <p:cNvPr id="6148" name="AutoShape 4"/>
          <p:cNvSpPr>
            <a:spLocks/>
          </p:cNvSpPr>
          <p:nvPr/>
        </p:nvSpPr>
        <p:spPr bwMode="auto">
          <a:xfrm rot="20538135">
            <a:off x="563033" y="2117725"/>
            <a:ext cx="3244851" cy="1028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EECE1"/>
          </a:solidFill>
          <a:ln w="12700" cap="flat" cmpd="sng">
            <a:solidFill>
              <a:srgbClr val="00FF00"/>
            </a:solidFill>
            <a:prstDash val="solid"/>
            <a:round/>
            <a:headEnd/>
            <a:tailEnd/>
          </a:ln>
          <a:effectLst/>
        </p:spPr>
        <p:txBody>
          <a:bodyPr lIns="50800" tIns="50800" rIns="50800" bIns="50800">
            <a:prstTxWarp prst="textNoShape">
              <a:avLst/>
            </a:prstTxWarp>
          </a:bodyPr>
          <a:lstStyle/>
          <a:p>
            <a:pPr defTabSz="914400"/>
            <a:r>
              <a:rPr lang="de-DE" sz="2000"/>
              <a:t>Originally a concept developed in Wisconsin in 1927. </a:t>
            </a:r>
            <a:endParaRPr lang="de-DE"/>
          </a:p>
        </p:txBody>
      </p:sp>
      <p:sp>
        <p:nvSpPr>
          <p:cNvPr id="6149" name="AutoShape 5"/>
          <p:cNvSpPr>
            <a:spLocks/>
          </p:cNvSpPr>
          <p:nvPr/>
        </p:nvSpPr>
        <p:spPr bwMode="auto">
          <a:xfrm>
            <a:off x="4271434" y="2132013"/>
            <a:ext cx="3934884"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EECE1"/>
          </a:solidFill>
          <a:ln w="12700" cap="flat" cmpd="sng">
            <a:solidFill>
              <a:srgbClr val="00FF00"/>
            </a:solidFill>
            <a:prstDash val="solid"/>
            <a:round/>
            <a:headEnd/>
            <a:tailEnd/>
          </a:ln>
          <a:effectLst/>
        </p:spPr>
        <p:txBody>
          <a:bodyPr lIns="50800" tIns="50800" rIns="50800" bIns="50800">
            <a:prstTxWarp prst="textNoShape">
              <a:avLst/>
            </a:prstTxWarp>
          </a:bodyPr>
          <a:lstStyle/>
          <a:p>
            <a:pPr defTabSz="914400"/>
            <a:r>
              <a:rPr lang="de-DE" sz="2000"/>
              <a:t>1950s: Introduced in Sweden and Denmark. </a:t>
            </a:r>
            <a:endParaRPr lang="de-DE"/>
          </a:p>
        </p:txBody>
      </p:sp>
      <p:sp>
        <p:nvSpPr>
          <p:cNvPr id="6150" name="AutoShape 6"/>
          <p:cNvSpPr>
            <a:spLocks/>
          </p:cNvSpPr>
          <p:nvPr/>
        </p:nvSpPr>
        <p:spPr bwMode="auto">
          <a:xfrm rot="775017">
            <a:off x="8591551" y="2500313"/>
            <a:ext cx="28321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EECE1"/>
          </a:solidFill>
          <a:ln w="12700" cap="flat" cmpd="sng">
            <a:solidFill>
              <a:srgbClr val="00FF00"/>
            </a:solidFill>
            <a:prstDash val="solid"/>
            <a:round/>
            <a:headEnd/>
            <a:tailEnd/>
          </a:ln>
          <a:effectLst/>
        </p:spPr>
        <p:txBody>
          <a:bodyPr lIns="50800" tIns="50800" rIns="50800" bIns="50800">
            <a:prstTxWarp prst="textNoShape">
              <a:avLst/>
            </a:prstTxWarp>
          </a:bodyPr>
          <a:lstStyle/>
          <a:p>
            <a:pPr defTabSz="914400">
              <a:spcBef>
                <a:spcPts val="700"/>
              </a:spcBef>
            </a:pPr>
            <a:r>
              <a:rPr lang="de-DE" sz="2000"/>
              <a:t>International curriculums:</a:t>
            </a:r>
            <a:endParaRPr lang="de-DE" sz="1800"/>
          </a:p>
          <a:p>
            <a:pPr defTabSz="914400">
              <a:spcBef>
                <a:spcPts val="700"/>
              </a:spcBef>
            </a:pPr>
            <a:r>
              <a:rPr lang="de-DE" sz="2000"/>
              <a:t>- Reggio Emilia,  N. Tuscany</a:t>
            </a:r>
            <a:endParaRPr lang="de-DE" sz="1800"/>
          </a:p>
          <a:p>
            <a:pPr defTabSz="914400">
              <a:spcBef>
                <a:spcPts val="700"/>
              </a:spcBef>
            </a:pPr>
            <a:r>
              <a:rPr lang="de-DE" sz="2000"/>
              <a:t>- Hi-Scope, USA</a:t>
            </a:r>
            <a:endParaRPr lang="de-DE" sz="1800"/>
          </a:p>
          <a:p>
            <a:pPr defTabSz="914400">
              <a:spcBef>
                <a:spcPts val="700"/>
              </a:spcBef>
            </a:pPr>
            <a:r>
              <a:rPr lang="de-DE" sz="2000"/>
              <a:t>- Te Whariki, New Zealand </a:t>
            </a:r>
            <a:endParaRPr lang="de-DE" sz="1800"/>
          </a:p>
          <a:p>
            <a:pPr defTabSz="914400">
              <a:spcBef>
                <a:spcPts val="700"/>
              </a:spcBef>
            </a:pPr>
            <a:r>
              <a:rPr lang="de-DE" sz="1800">
                <a:latin typeface="Arial" pitchFamily="-107" charset="0"/>
                <a:ea typeface="Arial" pitchFamily="-107" charset="0"/>
                <a:cs typeface="Arial" pitchFamily="-107" charset="0"/>
                <a:sym typeface="Arial" pitchFamily="-107" charset="0"/>
              </a:rPr>
              <a:t>       </a:t>
            </a:r>
            <a:endParaRPr lang="de-DE"/>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t>History</a:t>
            </a:r>
          </a:p>
        </p:txBody>
      </p:sp>
      <p:sp>
        <p:nvSpPr>
          <p:cNvPr id="5123" name="Rectangle 3"/>
          <p:cNvSpPr>
            <a:spLocks noGrp="1" noRot="1" noChangeArrowheads="1"/>
          </p:cNvSpPr>
          <p:nvPr>
            <p:ph type="body" idx="1"/>
          </p:nvPr>
        </p:nvSpPr>
        <p:spPr/>
        <p:txBody>
          <a:bodyPr/>
          <a:lstStyle/>
          <a:p>
            <a:pPr>
              <a:lnSpc>
                <a:spcPct val="80000"/>
              </a:lnSpc>
            </a:pPr>
            <a:r>
              <a:rPr lang="en-US" sz="2800"/>
              <a:t>Ancient Greek Civilization – adventurous pursuits such as horse riding to train soldiers</a:t>
            </a:r>
          </a:p>
          <a:p>
            <a:pPr>
              <a:lnSpc>
                <a:spcPct val="80000"/>
              </a:lnSpc>
            </a:pPr>
            <a:r>
              <a:rPr lang="en-US" sz="2800"/>
              <a:t>Scouting Movement – 1907 Robert Baden-Powell.  Employed non-formal education with an emphasis on practical outdoor activities.</a:t>
            </a:r>
          </a:p>
          <a:p>
            <a:pPr>
              <a:lnSpc>
                <a:spcPct val="80000"/>
              </a:lnSpc>
            </a:pPr>
            <a:r>
              <a:rPr lang="en-US" sz="2800"/>
              <a:t>Outward Bound Movement – A movement in the UK often cited as the beginning of the modern outdoor education phenomenon.  Later spread to the USA in the 1960s.</a:t>
            </a:r>
          </a:p>
          <a:p>
            <a:pPr>
              <a:lnSpc>
                <a:spcPct val="80000"/>
              </a:lnSpc>
            </a:pPr>
            <a:r>
              <a:rPr lang="en-US" sz="2800"/>
              <a:t>Kurt Hahn – A German educator who is credited as the founder of adventure education.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a:t>What is Outdoor Education?</a:t>
            </a:r>
          </a:p>
        </p:txBody>
      </p:sp>
      <p:sp>
        <p:nvSpPr>
          <p:cNvPr id="3075" name="Rectangle 3"/>
          <p:cNvSpPr>
            <a:spLocks noGrp="1" noRot="1" noChangeArrowheads="1"/>
          </p:cNvSpPr>
          <p:nvPr>
            <p:ph type="body" idx="1"/>
          </p:nvPr>
        </p:nvSpPr>
        <p:spPr/>
        <p:txBody>
          <a:bodyPr/>
          <a:lstStyle/>
          <a:p>
            <a:pPr>
              <a:lnSpc>
                <a:spcPct val="80000"/>
              </a:lnSpc>
            </a:pPr>
            <a:r>
              <a:rPr lang="en-US" sz="2400"/>
              <a:t>Outdoor Education is an experiential method with the use of all senses in which most of the learning takes place in the outdoors.  Outdoor education programs often involve residential or journey based experiences in which students participate in a variety of adventurous challenges.</a:t>
            </a:r>
          </a:p>
          <a:p>
            <a:pPr>
              <a:lnSpc>
                <a:spcPct val="80000"/>
              </a:lnSpc>
            </a:pPr>
            <a:r>
              <a:rPr lang="en-US" sz="2400"/>
              <a:t>Outdoor Education is education in, about, and for the out of doors.</a:t>
            </a:r>
          </a:p>
          <a:p>
            <a:pPr lvl="1">
              <a:lnSpc>
                <a:spcPct val="80000"/>
              </a:lnSpc>
            </a:pPr>
            <a:r>
              <a:rPr lang="en-US" sz="2000"/>
              <a:t>In – tells us that outdoor education can occur in any outdoor setting from a school yard to a remote wilderness setting.</a:t>
            </a:r>
          </a:p>
          <a:p>
            <a:pPr lvl="1">
              <a:lnSpc>
                <a:spcPct val="80000"/>
              </a:lnSpc>
            </a:pPr>
            <a:r>
              <a:rPr lang="en-US" sz="2000"/>
              <a:t>About – explains that the topic is the outdoors itself and the cultural aspects related to the natural environment.</a:t>
            </a:r>
          </a:p>
          <a:p>
            <a:pPr lvl="1">
              <a:lnSpc>
                <a:spcPct val="80000"/>
              </a:lnSpc>
            </a:pPr>
            <a:r>
              <a:rPr lang="en-US" sz="2000"/>
              <a:t>For – tells us that the purpose of outdoor education is related to implementing the cognitive, psychomotor, and affective domains of learning for the sake of the ecosystem itself.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1" descr="image1.jpg"/>
          <p:cNvPicPr>
            <a:picLocks noChangeAspect="1"/>
          </p:cNvPicPr>
          <p:nvPr/>
        </p:nvPicPr>
        <p:blipFill>
          <a:blip r:embed="rId2"/>
          <a:srcRect/>
          <a:stretch>
            <a:fillRect/>
          </a:stretch>
        </p:blipFill>
        <p:spPr bwMode="auto">
          <a:xfrm>
            <a:off x="0" y="0"/>
            <a:ext cx="12192000" cy="6858000"/>
          </a:xfrm>
          <a:prstGeom prst="rect">
            <a:avLst/>
          </a:prstGeom>
          <a:noFill/>
          <a:ln w="12700" cap="flat" cmpd="sng">
            <a:noFill/>
            <a:prstDash val="solid"/>
            <a:miter lim="0"/>
            <a:headEnd type="none" w="med" len="med"/>
            <a:tailEnd type="none" w="med" len="med"/>
          </a:ln>
          <a:effectLst/>
        </p:spPr>
      </p:pic>
      <p:sp>
        <p:nvSpPr>
          <p:cNvPr id="7170" name="Rectangle 2"/>
          <p:cNvSpPr>
            <a:spLocks noGrp="1" noChangeArrowheads="1"/>
          </p:cNvSpPr>
          <p:nvPr>
            <p:ph type="title"/>
          </p:nvPr>
        </p:nvSpPr>
        <p:spPr>
          <a:xfrm>
            <a:off x="378885" y="260351"/>
            <a:ext cx="11432116" cy="854075"/>
          </a:xfrm>
          <a:solidFill>
            <a:srgbClr val="EEECE1"/>
          </a:solidFill>
          <a:ln>
            <a:solidFill>
              <a:srgbClr val="00FF00"/>
            </a:solidFill>
            <a:round/>
          </a:ln>
        </p:spPr>
        <p:txBody>
          <a:bodyPr/>
          <a:lstStyle/>
          <a:p>
            <a:pPr algn="ctr" defTabSz="914400"/>
            <a:r>
              <a:rPr lang="de-DE" sz="3400">
                <a:solidFill>
                  <a:srgbClr val="663300"/>
                </a:solidFill>
              </a:rPr>
              <a:t>Research on benefits of Outdoor Education</a:t>
            </a:r>
            <a:endParaRPr lang="de-DE"/>
          </a:p>
        </p:txBody>
      </p:sp>
      <p:sp>
        <p:nvSpPr>
          <p:cNvPr id="7171" name="Rectangle 3"/>
          <p:cNvSpPr>
            <a:spLocks noGrp="1"/>
          </p:cNvSpPr>
          <p:nvPr>
            <p:ph type="body" idx="1"/>
          </p:nvPr>
        </p:nvSpPr>
        <p:spPr bwMode="auto">
          <a:xfrm>
            <a:off x="384859" y="1334078"/>
            <a:ext cx="11430299" cy="5523921"/>
          </a:xfrm>
          <a:solidFill>
            <a:srgbClr val="EEECE1"/>
          </a:solidFill>
          <a:ln w="12700" cap="flat">
            <a:solidFill>
              <a:srgbClr val="00FF00"/>
            </a:solidFill>
            <a:round/>
            <a:headEnd/>
            <a:tailEnd/>
          </a:ln>
        </p:spPr>
        <p:txBody>
          <a:bodyPr wrap="square" lIns="50800" tIns="50800" rIns="50800" bIns="50800" numCol="2" anchor="t" anchorCtr="0" compatLnSpc="1">
            <a:prstTxWarp prst="textNoShape">
              <a:avLst/>
            </a:prstTxWarp>
            <a:noAutofit/>
          </a:bodyPr>
          <a:lstStyle/>
          <a:p>
            <a:pPr marL="161925" indent="-161925">
              <a:lnSpc>
                <a:spcPct val="80000"/>
              </a:lnSpc>
              <a:spcBef>
                <a:spcPts val="600"/>
              </a:spcBef>
              <a:buClr>
                <a:srgbClr val="3333CC"/>
              </a:buClr>
              <a:buSzPct val="60000"/>
              <a:buNone/>
            </a:pPr>
            <a:r>
              <a:rPr lang="de-DE" sz="2400" b="1" u="sng" dirty="0" err="1"/>
              <a:t>Educational</a:t>
            </a:r>
            <a:r>
              <a:rPr lang="de-DE" sz="2400" b="1" u="sng" dirty="0"/>
              <a:t> </a:t>
            </a:r>
            <a:r>
              <a:rPr lang="de-DE" sz="2400" b="1" u="sng" dirty="0" err="1" smtClean="0"/>
              <a:t>Philosophies</a:t>
            </a:r>
            <a:endParaRPr lang="de-DE" sz="2400" b="1" u="sng" dirty="0" smtClean="0"/>
          </a:p>
          <a:p>
            <a:pPr marL="161925" indent="-161925">
              <a:lnSpc>
                <a:spcPct val="80000"/>
              </a:lnSpc>
              <a:spcBef>
                <a:spcPts val="600"/>
              </a:spcBef>
              <a:buClr>
                <a:srgbClr val="3333CC"/>
              </a:buClr>
              <a:buSzPct val="60000"/>
              <a:buNone/>
            </a:pPr>
            <a:endParaRPr lang="de-DE" sz="2400" b="1" dirty="0" smtClean="0"/>
          </a:p>
          <a:p>
            <a:pPr marL="161925" indent="-161925">
              <a:lnSpc>
                <a:spcPct val="80000"/>
              </a:lnSpc>
              <a:spcBef>
                <a:spcPts val="600"/>
              </a:spcBef>
              <a:buClr>
                <a:srgbClr val="3333CC"/>
              </a:buClr>
              <a:buSzPct val="60000"/>
              <a:buFont typeface="ArialMT" charset="0"/>
              <a:buChar char="•"/>
            </a:pPr>
            <a:r>
              <a:rPr lang="de-DE" sz="2400" b="0" dirty="0" err="1"/>
              <a:t>Child-centred</a:t>
            </a:r>
            <a:r>
              <a:rPr lang="de-DE" sz="2400" b="0" dirty="0"/>
              <a:t> </a:t>
            </a:r>
            <a:r>
              <a:rPr lang="de-DE" sz="2400" b="0" dirty="0" err="1"/>
              <a:t>education</a:t>
            </a:r>
            <a:r>
              <a:rPr lang="de-DE" sz="2400" b="0" dirty="0"/>
              <a:t> (</a:t>
            </a:r>
            <a:r>
              <a:rPr lang="de-DE" sz="2400" b="0" dirty="0" err="1"/>
              <a:t>Froebel</a:t>
            </a:r>
            <a:r>
              <a:rPr lang="de-DE" sz="2400" b="0" dirty="0" smtClean="0"/>
              <a:t>)</a:t>
            </a:r>
          </a:p>
          <a:p>
            <a:pPr marL="161925" indent="-161925">
              <a:lnSpc>
                <a:spcPct val="80000"/>
              </a:lnSpc>
              <a:spcBef>
                <a:spcPts val="600"/>
              </a:spcBef>
              <a:buClr>
                <a:srgbClr val="3333CC"/>
              </a:buClr>
              <a:buSzPct val="60000"/>
              <a:buFont typeface="ArialMT" charset="0"/>
              <a:buChar char="•"/>
            </a:pPr>
            <a:endParaRPr lang="de-DE" sz="2400" b="0" dirty="0" smtClean="0"/>
          </a:p>
          <a:p>
            <a:pPr marL="161925" indent="-161925">
              <a:lnSpc>
                <a:spcPct val="80000"/>
              </a:lnSpc>
              <a:spcBef>
                <a:spcPts val="600"/>
              </a:spcBef>
              <a:buClr>
                <a:srgbClr val="3333CC"/>
              </a:buClr>
              <a:buSzPct val="60000"/>
              <a:buFont typeface="ArialMT" charset="0"/>
              <a:buChar char="•"/>
            </a:pPr>
            <a:r>
              <a:rPr lang="de-DE" sz="2400" b="0" dirty="0" err="1"/>
              <a:t>Learn</a:t>
            </a:r>
            <a:r>
              <a:rPr lang="de-DE" sz="2400" b="0" dirty="0"/>
              <a:t> </a:t>
            </a:r>
            <a:r>
              <a:rPr lang="de-DE" sz="2400" b="0" dirty="0" err="1"/>
              <a:t>by</a:t>
            </a:r>
            <a:r>
              <a:rPr lang="de-DE" sz="2400" b="0" dirty="0"/>
              <a:t> </a:t>
            </a:r>
            <a:r>
              <a:rPr lang="de-DE" sz="2400" b="0" dirty="0" err="1"/>
              <a:t>doing</a:t>
            </a:r>
            <a:r>
              <a:rPr lang="de-DE" sz="2400" b="0" dirty="0"/>
              <a:t> </a:t>
            </a:r>
            <a:r>
              <a:rPr lang="de-DE" sz="2400" b="0" dirty="0" err="1"/>
              <a:t>linked</a:t>
            </a:r>
            <a:r>
              <a:rPr lang="de-DE" sz="2400" b="0" dirty="0"/>
              <a:t> to real life (Dewey)</a:t>
            </a:r>
            <a:r>
              <a:rPr lang="de-DE" sz="2400" b="0" dirty="0" smtClean="0"/>
              <a:t> </a:t>
            </a:r>
          </a:p>
          <a:p>
            <a:pPr marL="161925" indent="-161925">
              <a:lnSpc>
                <a:spcPct val="80000"/>
              </a:lnSpc>
              <a:spcBef>
                <a:spcPts val="600"/>
              </a:spcBef>
              <a:buClr>
                <a:srgbClr val="3333CC"/>
              </a:buClr>
              <a:buSzPct val="60000"/>
              <a:buFont typeface="ArialMT" charset="0"/>
              <a:buChar char="•"/>
            </a:pPr>
            <a:endParaRPr lang="de-DE" sz="2400" b="0" dirty="0" smtClean="0"/>
          </a:p>
          <a:p>
            <a:pPr marL="161925" indent="-161925">
              <a:lnSpc>
                <a:spcPct val="80000"/>
              </a:lnSpc>
              <a:spcBef>
                <a:spcPts val="600"/>
              </a:spcBef>
              <a:buClr>
                <a:srgbClr val="3333CC"/>
              </a:buClr>
              <a:buSzPct val="60000"/>
              <a:buFont typeface="ArialMT" charset="0"/>
              <a:buChar char="•"/>
            </a:pPr>
            <a:r>
              <a:rPr lang="de-DE" sz="2400" b="0" dirty="0" err="1"/>
              <a:t>Natural</a:t>
            </a:r>
            <a:r>
              <a:rPr lang="de-DE" sz="2400" b="0" dirty="0"/>
              <a:t> </a:t>
            </a:r>
            <a:r>
              <a:rPr lang="de-DE" sz="2400" b="0" dirty="0" err="1"/>
              <a:t>environment</a:t>
            </a:r>
            <a:r>
              <a:rPr lang="de-DE" sz="2400" b="0" dirty="0"/>
              <a:t> </a:t>
            </a:r>
            <a:r>
              <a:rPr lang="de-DE" sz="2400" b="0" dirty="0" err="1"/>
              <a:t>feeds</a:t>
            </a:r>
            <a:r>
              <a:rPr lang="de-DE" sz="2400" b="0" dirty="0"/>
              <a:t> </a:t>
            </a:r>
            <a:r>
              <a:rPr lang="de-DE" sz="2400" b="0" dirty="0" err="1"/>
              <a:t>creativity</a:t>
            </a:r>
            <a:r>
              <a:rPr lang="de-DE" sz="2400" b="0" dirty="0"/>
              <a:t> (Steiner</a:t>
            </a:r>
            <a:r>
              <a:rPr lang="de-DE" sz="2400" b="0" dirty="0" smtClean="0"/>
              <a:t>)</a:t>
            </a:r>
          </a:p>
          <a:p>
            <a:pPr marL="161925" indent="-161925">
              <a:lnSpc>
                <a:spcPct val="80000"/>
              </a:lnSpc>
              <a:spcBef>
                <a:spcPts val="600"/>
              </a:spcBef>
              <a:buClr>
                <a:srgbClr val="3333CC"/>
              </a:buClr>
              <a:buSzPct val="60000"/>
              <a:buFont typeface="ArialMT" charset="0"/>
              <a:buChar char="•"/>
            </a:pPr>
            <a:endParaRPr lang="de-DE" sz="2400" b="0" dirty="0" smtClean="0"/>
          </a:p>
          <a:p>
            <a:pPr marL="161925" indent="-161925">
              <a:lnSpc>
                <a:spcPct val="80000"/>
              </a:lnSpc>
              <a:spcBef>
                <a:spcPts val="600"/>
              </a:spcBef>
              <a:buClr>
                <a:srgbClr val="3333CC"/>
              </a:buClr>
              <a:buSzPct val="60000"/>
              <a:buFont typeface="ArialMT" charset="0"/>
              <a:buChar char="•"/>
            </a:pPr>
            <a:r>
              <a:rPr lang="de-DE" sz="2400" b="0" dirty="0" err="1"/>
              <a:t>Importance</a:t>
            </a:r>
            <a:r>
              <a:rPr lang="de-DE" sz="2400" b="0" dirty="0"/>
              <a:t> of </a:t>
            </a:r>
            <a:r>
              <a:rPr lang="de-DE" sz="2400" b="0" dirty="0" err="1"/>
              <a:t>space</a:t>
            </a:r>
            <a:r>
              <a:rPr lang="de-DE" sz="2400" b="0" dirty="0"/>
              <a:t> to </a:t>
            </a:r>
            <a:r>
              <a:rPr lang="de-DE" sz="2400" b="0" dirty="0" err="1"/>
              <a:t>move</a:t>
            </a:r>
            <a:r>
              <a:rPr lang="de-DE" sz="2400" b="0" dirty="0"/>
              <a:t> (McMillan)</a:t>
            </a:r>
            <a:endParaRPr lang="de-DE" sz="2400" b="0" dirty="0" smtClean="0"/>
          </a:p>
          <a:p>
            <a:pPr marL="161925" indent="-161925">
              <a:lnSpc>
                <a:spcPct val="80000"/>
              </a:lnSpc>
              <a:spcBef>
                <a:spcPts val="600"/>
              </a:spcBef>
              <a:buClr>
                <a:srgbClr val="3333CC"/>
              </a:buClr>
              <a:buSzPct val="60000"/>
              <a:buNone/>
            </a:pPr>
            <a:endParaRPr lang="de-DE" sz="2400" b="0" u="sng" dirty="0" smtClean="0"/>
          </a:p>
          <a:p>
            <a:pPr marL="161925" indent="-161925">
              <a:lnSpc>
                <a:spcPct val="80000"/>
              </a:lnSpc>
              <a:spcBef>
                <a:spcPts val="600"/>
              </a:spcBef>
              <a:buClr>
                <a:srgbClr val="3333CC"/>
              </a:buClr>
              <a:buSzPct val="60000"/>
              <a:buFont typeface="ArialMT" charset="0"/>
              <a:buChar char="•"/>
            </a:pPr>
            <a:endParaRPr lang="de-DE" sz="2400" u="sng" dirty="0" smtClean="0"/>
          </a:p>
          <a:p>
            <a:pPr marL="161925" indent="-161925">
              <a:lnSpc>
                <a:spcPct val="80000"/>
              </a:lnSpc>
              <a:spcBef>
                <a:spcPts val="600"/>
              </a:spcBef>
              <a:buClr>
                <a:srgbClr val="3333CC"/>
              </a:buClr>
              <a:buSzPct val="60000"/>
              <a:buFont typeface="ArialMT" charset="0"/>
              <a:buChar char="•"/>
            </a:pPr>
            <a:endParaRPr lang="de-DE" sz="2400" b="0" u="sng" dirty="0" smtClean="0"/>
          </a:p>
          <a:p>
            <a:pPr marL="161925" indent="-161925">
              <a:lnSpc>
                <a:spcPct val="80000"/>
              </a:lnSpc>
              <a:spcBef>
                <a:spcPts val="600"/>
              </a:spcBef>
              <a:buClr>
                <a:srgbClr val="3333CC"/>
              </a:buClr>
              <a:buSzPct val="60000"/>
              <a:buFont typeface="ArialMT" charset="0"/>
              <a:buChar char="•"/>
            </a:pPr>
            <a:endParaRPr lang="de-DE" sz="2400" b="0" u="sng" dirty="0" smtClean="0"/>
          </a:p>
          <a:p>
            <a:pPr marL="161925" indent="-161925">
              <a:lnSpc>
                <a:spcPct val="80000"/>
              </a:lnSpc>
              <a:spcBef>
                <a:spcPts val="600"/>
              </a:spcBef>
              <a:buClr>
                <a:srgbClr val="3333CC"/>
              </a:buClr>
              <a:buSzPct val="60000"/>
              <a:buNone/>
            </a:pPr>
            <a:endParaRPr lang="de-DE" sz="2400" b="1" u="sng" dirty="0" smtClean="0"/>
          </a:p>
          <a:p>
            <a:pPr marL="161925" indent="-161925">
              <a:lnSpc>
                <a:spcPct val="80000"/>
              </a:lnSpc>
              <a:spcBef>
                <a:spcPts val="600"/>
              </a:spcBef>
              <a:buClr>
                <a:srgbClr val="3333CC"/>
              </a:buClr>
              <a:buSzPct val="60000"/>
              <a:buNone/>
            </a:pPr>
            <a:r>
              <a:rPr lang="de-DE" sz="2400" b="1" u="sng" dirty="0" err="1" smtClean="0"/>
              <a:t>Educational</a:t>
            </a:r>
            <a:r>
              <a:rPr lang="de-DE" sz="2400" b="1" u="sng" dirty="0" smtClean="0"/>
              <a:t> </a:t>
            </a:r>
            <a:r>
              <a:rPr lang="de-DE" sz="2400" b="1" u="sng" dirty="0"/>
              <a:t>Research</a:t>
            </a:r>
            <a:endParaRPr lang="de-DE" sz="2400" b="1" dirty="0"/>
          </a:p>
          <a:p>
            <a:pPr marL="161925" indent="-161925">
              <a:lnSpc>
                <a:spcPct val="80000"/>
              </a:lnSpc>
              <a:spcBef>
                <a:spcPts val="600"/>
              </a:spcBef>
              <a:buClr>
                <a:srgbClr val="3333CC"/>
              </a:buClr>
              <a:buSzPct val="60000"/>
              <a:buFont typeface="ArialMT" charset="0"/>
              <a:buChar char="•"/>
            </a:pPr>
            <a:r>
              <a:rPr lang="de-DE" sz="2400" b="0" dirty="0" err="1"/>
              <a:t>Development</a:t>
            </a:r>
            <a:r>
              <a:rPr lang="de-DE" sz="2400" b="0" dirty="0"/>
              <a:t> of </a:t>
            </a:r>
            <a:r>
              <a:rPr lang="de-DE" sz="2400" b="0" dirty="0" err="1"/>
              <a:t>Physical</a:t>
            </a:r>
            <a:r>
              <a:rPr lang="de-DE" sz="2400" b="0" dirty="0"/>
              <a:t> </a:t>
            </a:r>
            <a:r>
              <a:rPr lang="de-DE" sz="2400" b="0" dirty="0" err="1"/>
              <a:t>Literacy</a:t>
            </a:r>
            <a:r>
              <a:rPr lang="de-DE" sz="2400" b="0" dirty="0"/>
              <a:t> (</a:t>
            </a:r>
            <a:r>
              <a:rPr lang="de-DE" sz="2400" b="0" dirty="0" err="1"/>
              <a:t>Whitehead</a:t>
            </a:r>
            <a:r>
              <a:rPr lang="de-DE" sz="2400" b="0" dirty="0"/>
              <a:t> 2010)</a:t>
            </a:r>
          </a:p>
          <a:p>
            <a:pPr marL="161925" indent="-161925">
              <a:lnSpc>
                <a:spcPct val="80000"/>
              </a:lnSpc>
              <a:spcBef>
                <a:spcPts val="600"/>
              </a:spcBef>
              <a:buClr>
                <a:srgbClr val="3333CC"/>
              </a:buClr>
              <a:buSzPct val="60000"/>
              <a:buFont typeface="ArialMT" charset="0"/>
              <a:buChar char="•"/>
            </a:pPr>
            <a:r>
              <a:rPr lang="de-DE" sz="2400" b="0" dirty="0" err="1"/>
              <a:t>Increased</a:t>
            </a:r>
            <a:r>
              <a:rPr lang="de-DE" sz="2400" b="0" dirty="0"/>
              <a:t> </a:t>
            </a:r>
            <a:r>
              <a:rPr lang="de-DE" sz="2400" b="0" dirty="0" err="1"/>
              <a:t>physical</a:t>
            </a:r>
            <a:r>
              <a:rPr lang="de-DE" sz="2400" b="0" dirty="0"/>
              <a:t> </a:t>
            </a:r>
            <a:r>
              <a:rPr lang="de-DE" sz="2400" b="0" dirty="0" err="1"/>
              <a:t>activity</a:t>
            </a:r>
            <a:r>
              <a:rPr lang="de-DE" sz="2400" b="0" dirty="0"/>
              <a:t> (</a:t>
            </a:r>
            <a:r>
              <a:rPr lang="de-DE" sz="2400" b="0" dirty="0" err="1"/>
              <a:t>Mygind</a:t>
            </a:r>
            <a:r>
              <a:rPr lang="de-DE" sz="2400" b="0" dirty="0"/>
              <a:t> 2007)</a:t>
            </a:r>
          </a:p>
          <a:p>
            <a:pPr marL="161925" indent="-161925">
              <a:lnSpc>
                <a:spcPct val="80000"/>
              </a:lnSpc>
              <a:spcBef>
                <a:spcPts val="600"/>
              </a:spcBef>
              <a:buClr>
                <a:srgbClr val="3333CC"/>
              </a:buClr>
              <a:buSzPct val="60000"/>
              <a:buFont typeface="ArialMT" charset="0"/>
              <a:buChar char="•"/>
            </a:pPr>
            <a:r>
              <a:rPr lang="de-DE" sz="2400" b="0" dirty="0" err="1"/>
              <a:t>Increased</a:t>
            </a:r>
            <a:r>
              <a:rPr lang="de-DE" sz="2400" b="0" dirty="0"/>
              <a:t> </a:t>
            </a:r>
            <a:r>
              <a:rPr lang="de-DE" sz="2400" b="0" dirty="0" err="1"/>
              <a:t>motor</a:t>
            </a:r>
            <a:r>
              <a:rPr lang="de-DE" sz="2400" b="0" dirty="0"/>
              <a:t> </a:t>
            </a:r>
            <a:r>
              <a:rPr lang="de-DE" sz="2400" b="0" dirty="0" err="1"/>
              <a:t>development</a:t>
            </a:r>
            <a:r>
              <a:rPr lang="de-DE" sz="2400" b="0" dirty="0"/>
              <a:t> (</a:t>
            </a:r>
            <a:r>
              <a:rPr lang="de-DE" sz="2400" b="0" dirty="0" err="1"/>
              <a:t>Fjortoft</a:t>
            </a:r>
            <a:r>
              <a:rPr lang="de-DE" sz="2400" b="0" dirty="0"/>
              <a:t> 2004)</a:t>
            </a:r>
          </a:p>
          <a:p>
            <a:pPr marL="161925" indent="-161925">
              <a:lnSpc>
                <a:spcPct val="80000"/>
              </a:lnSpc>
              <a:spcBef>
                <a:spcPts val="600"/>
              </a:spcBef>
              <a:buClr>
                <a:srgbClr val="3333CC"/>
              </a:buClr>
              <a:buSzPct val="60000"/>
              <a:buFont typeface="ArialMT" charset="0"/>
              <a:buChar char="•"/>
            </a:pPr>
            <a:r>
              <a:rPr lang="de-DE" sz="2400" b="0" dirty="0" err="1"/>
              <a:t>Better</a:t>
            </a:r>
            <a:r>
              <a:rPr lang="de-DE" sz="2400" b="0" dirty="0"/>
              <a:t> </a:t>
            </a:r>
            <a:r>
              <a:rPr lang="de-DE" sz="2400" b="0" dirty="0" err="1"/>
              <a:t>understanding</a:t>
            </a:r>
            <a:r>
              <a:rPr lang="de-DE" sz="2400" b="0" dirty="0"/>
              <a:t> of </a:t>
            </a:r>
            <a:r>
              <a:rPr lang="de-DE" sz="2400" b="0" dirty="0" err="1"/>
              <a:t>risk</a:t>
            </a:r>
            <a:r>
              <a:rPr lang="de-DE" sz="2400" b="0" dirty="0"/>
              <a:t> (</a:t>
            </a:r>
            <a:r>
              <a:rPr lang="de-DE" sz="2400" b="0" dirty="0" err="1"/>
              <a:t>Gill</a:t>
            </a:r>
            <a:r>
              <a:rPr lang="de-DE" sz="2400" b="0" dirty="0"/>
              <a:t> 2007)</a:t>
            </a:r>
          </a:p>
          <a:p>
            <a:pPr marL="161925" indent="-161925">
              <a:lnSpc>
                <a:spcPct val="80000"/>
              </a:lnSpc>
              <a:spcBef>
                <a:spcPts val="600"/>
              </a:spcBef>
              <a:buClr>
                <a:srgbClr val="3333CC"/>
              </a:buClr>
              <a:buSzPct val="60000"/>
              <a:buFont typeface="ArialMT" charset="0"/>
              <a:buChar char="•"/>
            </a:pPr>
            <a:r>
              <a:rPr lang="de-DE" sz="2400" b="0" dirty="0" err="1"/>
              <a:t>Improved</a:t>
            </a:r>
            <a:r>
              <a:rPr lang="de-DE" sz="2400" b="0" dirty="0"/>
              <a:t> well </a:t>
            </a:r>
            <a:r>
              <a:rPr lang="de-DE" sz="2400" b="0" dirty="0" err="1"/>
              <a:t>being</a:t>
            </a:r>
            <a:r>
              <a:rPr lang="de-DE" sz="2400" b="0" dirty="0"/>
              <a:t> and mental </a:t>
            </a:r>
            <a:r>
              <a:rPr lang="de-DE" sz="2400" b="0" dirty="0" err="1"/>
              <a:t>health</a:t>
            </a:r>
            <a:r>
              <a:rPr lang="de-DE" sz="2400" b="0" dirty="0"/>
              <a:t> (</a:t>
            </a:r>
            <a:r>
              <a:rPr lang="de-DE" sz="2400" b="0" dirty="0" err="1"/>
              <a:t>Louv</a:t>
            </a:r>
            <a:r>
              <a:rPr lang="de-DE" sz="2400" b="0" dirty="0"/>
              <a:t> 2005)</a:t>
            </a:r>
          </a:p>
          <a:p>
            <a:pPr marL="161925" indent="-161925">
              <a:lnSpc>
                <a:spcPct val="80000"/>
              </a:lnSpc>
              <a:spcBef>
                <a:spcPts val="600"/>
              </a:spcBef>
              <a:buClr>
                <a:srgbClr val="3333CC"/>
              </a:buClr>
              <a:buSzPct val="60000"/>
              <a:buFont typeface="ArialMT" charset="0"/>
              <a:buChar char="•"/>
            </a:pPr>
            <a:r>
              <a:rPr lang="de-DE" sz="2400" b="0" dirty="0" err="1"/>
              <a:t>Counteract</a:t>
            </a:r>
            <a:r>
              <a:rPr lang="de-DE" sz="2400" b="0" dirty="0"/>
              <a:t> ‘</a:t>
            </a:r>
            <a:r>
              <a:rPr lang="de-DE" sz="2400" b="0" dirty="0" err="1"/>
              <a:t>toxic</a:t>
            </a:r>
            <a:r>
              <a:rPr lang="de-DE" sz="2400" b="0" dirty="0"/>
              <a:t> </a:t>
            </a:r>
            <a:r>
              <a:rPr lang="de-DE" sz="2400" b="0" dirty="0" err="1"/>
              <a:t>childhood</a:t>
            </a:r>
            <a:r>
              <a:rPr lang="de-DE" sz="2400" b="0" dirty="0"/>
              <a:t>’ (Palmer 2006)</a:t>
            </a:r>
          </a:p>
          <a:p>
            <a:pPr marL="161925" indent="-161925">
              <a:lnSpc>
                <a:spcPct val="80000"/>
              </a:lnSpc>
              <a:spcBef>
                <a:spcPts val="600"/>
              </a:spcBef>
              <a:buClr>
                <a:srgbClr val="3333CC"/>
              </a:buClr>
              <a:buSzPct val="60000"/>
              <a:buFont typeface="ArialMT" charset="0"/>
              <a:buChar char="•"/>
            </a:pPr>
            <a:r>
              <a:rPr lang="de-DE" sz="2400" b="0" dirty="0" err="1"/>
              <a:t>Children</a:t>
            </a:r>
            <a:r>
              <a:rPr lang="de-DE" sz="2400" b="0" dirty="0"/>
              <a:t> </a:t>
            </a:r>
            <a:r>
              <a:rPr lang="de-DE" sz="2400" b="0" dirty="0" err="1"/>
              <a:t>need</a:t>
            </a:r>
            <a:r>
              <a:rPr lang="de-DE" sz="2400" b="0" dirty="0"/>
              <a:t> to </a:t>
            </a:r>
            <a:r>
              <a:rPr lang="de-DE" sz="2400" b="0" dirty="0" err="1"/>
              <a:t>move</a:t>
            </a:r>
            <a:r>
              <a:rPr lang="de-DE" sz="2400" b="0" dirty="0"/>
              <a:t> to </a:t>
            </a:r>
            <a:r>
              <a:rPr lang="de-DE" sz="2400" b="0" dirty="0" err="1"/>
              <a:t>learn</a:t>
            </a:r>
            <a:r>
              <a:rPr lang="de-DE" sz="2400" b="0" dirty="0"/>
              <a:t> (</a:t>
            </a:r>
            <a:r>
              <a:rPr lang="de-DE" sz="2400" b="0" dirty="0" err="1"/>
              <a:t>Ouvry</a:t>
            </a:r>
            <a:r>
              <a:rPr lang="de-DE" sz="2400" b="0" dirty="0"/>
              <a:t> 2003 )</a:t>
            </a:r>
          </a:p>
          <a:p>
            <a:pPr marL="161925" indent="-161925">
              <a:lnSpc>
                <a:spcPct val="80000"/>
              </a:lnSpc>
              <a:spcBef>
                <a:spcPts val="600"/>
              </a:spcBef>
              <a:buClr>
                <a:srgbClr val="3333CC"/>
              </a:buClr>
              <a:buSzPct val="60000"/>
              <a:buFont typeface="ArialMT" charset="0"/>
              <a:buChar char="•"/>
            </a:pPr>
            <a:r>
              <a:rPr lang="de-DE" sz="2400" b="0" dirty="0" err="1"/>
              <a:t>Sensory</a:t>
            </a:r>
            <a:r>
              <a:rPr lang="de-DE" sz="2400" b="0" dirty="0"/>
              <a:t> </a:t>
            </a:r>
            <a:r>
              <a:rPr lang="de-DE" sz="2400" b="0" dirty="0" err="1"/>
              <a:t>integration</a:t>
            </a:r>
            <a:r>
              <a:rPr lang="de-DE" sz="2400" b="0" dirty="0"/>
              <a:t> – </a:t>
            </a:r>
            <a:r>
              <a:rPr lang="de-DE" sz="2400" b="0" dirty="0" err="1"/>
              <a:t>food</a:t>
            </a:r>
            <a:r>
              <a:rPr lang="de-DE" sz="2400" b="0" dirty="0"/>
              <a:t> </a:t>
            </a:r>
            <a:r>
              <a:rPr lang="de-DE" sz="2400" b="0" dirty="0" err="1"/>
              <a:t>for</a:t>
            </a:r>
            <a:r>
              <a:rPr lang="de-DE" sz="2400" b="0" dirty="0"/>
              <a:t> </a:t>
            </a:r>
            <a:r>
              <a:rPr lang="de-DE" sz="2400" b="0" dirty="0" err="1"/>
              <a:t>the</a:t>
            </a:r>
            <a:r>
              <a:rPr lang="de-DE" sz="2400" b="0" dirty="0"/>
              <a:t> </a:t>
            </a:r>
            <a:r>
              <a:rPr lang="de-DE" sz="2400" b="0" dirty="0" err="1"/>
              <a:t>brain</a:t>
            </a:r>
            <a:r>
              <a:rPr lang="de-DE" sz="2400" b="0" dirty="0"/>
              <a:t> (</a:t>
            </a:r>
            <a:r>
              <a:rPr lang="de-DE" sz="2400" b="0" dirty="0" err="1"/>
              <a:t>Ayres</a:t>
            </a:r>
            <a:r>
              <a:rPr lang="de-DE" sz="2400" b="0" dirty="0"/>
              <a:t> 2005)</a:t>
            </a:r>
          </a:p>
          <a:p>
            <a:pPr marL="161925" indent="-161925">
              <a:lnSpc>
                <a:spcPct val="80000"/>
              </a:lnSpc>
              <a:spcBef>
                <a:spcPts val="600"/>
              </a:spcBef>
              <a:buClr>
                <a:srgbClr val="3333CC"/>
              </a:buClr>
              <a:buSzPct val="60000"/>
              <a:buFont typeface="ArialMT" charset="0"/>
              <a:buChar char="•"/>
            </a:pPr>
            <a:r>
              <a:rPr lang="de-DE" sz="2400" b="0" dirty="0"/>
              <a:t>All </a:t>
            </a:r>
            <a:r>
              <a:rPr lang="de-DE" sz="2400" b="0" dirty="0" err="1"/>
              <a:t>postural</a:t>
            </a:r>
            <a:r>
              <a:rPr lang="de-DE" sz="2400" b="0" dirty="0"/>
              <a:t> </a:t>
            </a:r>
            <a:r>
              <a:rPr lang="de-DE" sz="2400" b="0" dirty="0" err="1"/>
              <a:t>behaviour</a:t>
            </a:r>
            <a:r>
              <a:rPr lang="de-DE" sz="2400" b="0" dirty="0"/>
              <a:t> </a:t>
            </a:r>
            <a:r>
              <a:rPr lang="de-DE" sz="2400" b="0" dirty="0" err="1"/>
              <a:t>comes</a:t>
            </a:r>
            <a:r>
              <a:rPr lang="de-DE" sz="2400" b="0" dirty="0"/>
              <a:t> </a:t>
            </a:r>
            <a:r>
              <a:rPr lang="de-DE" sz="2400" b="0" dirty="0" err="1"/>
              <a:t>from</a:t>
            </a:r>
            <a:r>
              <a:rPr lang="de-DE" sz="2400" b="0" dirty="0"/>
              <a:t> </a:t>
            </a:r>
            <a:r>
              <a:rPr lang="de-DE" sz="2400" b="0" dirty="0" err="1"/>
              <a:t>balance</a:t>
            </a:r>
            <a:r>
              <a:rPr lang="de-DE" sz="2400" b="0" dirty="0"/>
              <a:t> (Goddard </a:t>
            </a:r>
            <a:r>
              <a:rPr lang="de-DE" sz="2400" b="0" dirty="0" err="1"/>
              <a:t>Blythe</a:t>
            </a:r>
            <a:r>
              <a:rPr lang="de-DE" sz="2400" b="0" dirty="0"/>
              <a:t> 2005)</a:t>
            </a:r>
            <a:endParaRPr lang="de-DE" sz="24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3" name="Picture 1" descr="image1.jpg"/>
          <p:cNvPicPr>
            <a:picLocks noChangeAspect="1"/>
          </p:cNvPicPr>
          <p:nvPr/>
        </p:nvPicPr>
        <p:blipFill>
          <a:blip r:embed="rId2"/>
          <a:srcRect/>
          <a:stretch>
            <a:fillRect/>
          </a:stretch>
        </p:blipFill>
        <p:spPr bwMode="auto">
          <a:xfrm>
            <a:off x="0" y="0"/>
            <a:ext cx="12192000" cy="6858000"/>
          </a:xfrm>
          <a:prstGeom prst="rect">
            <a:avLst/>
          </a:prstGeom>
          <a:noFill/>
          <a:ln w="12700" cap="flat" cmpd="sng">
            <a:noFill/>
            <a:prstDash val="solid"/>
            <a:miter lim="0"/>
            <a:headEnd type="none" w="med" len="med"/>
            <a:tailEnd type="none" w="med" len="med"/>
          </a:ln>
          <a:effectLst/>
        </p:spPr>
      </p:pic>
      <p:sp>
        <p:nvSpPr>
          <p:cNvPr id="8194" name="Rectangle 2"/>
          <p:cNvSpPr>
            <a:spLocks noGrp="1" noChangeArrowheads="1"/>
          </p:cNvSpPr>
          <p:nvPr>
            <p:ph type="title"/>
          </p:nvPr>
        </p:nvSpPr>
        <p:spPr>
          <a:xfrm>
            <a:off x="1198034" y="260350"/>
            <a:ext cx="9806517" cy="1143000"/>
          </a:xfrm>
          <a:solidFill>
            <a:srgbClr val="EEECE1"/>
          </a:solidFill>
          <a:ln>
            <a:solidFill>
              <a:srgbClr val="00FF00"/>
            </a:solidFill>
            <a:round/>
          </a:ln>
        </p:spPr>
        <p:txBody>
          <a:bodyPr/>
          <a:lstStyle/>
          <a:p>
            <a:pPr algn="ctr" defTabSz="914400"/>
            <a:r>
              <a:rPr lang="de-DE" sz="3200" dirty="0" err="1">
                <a:solidFill>
                  <a:srgbClr val="663300"/>
                </a:solidFill>
              </a:rPr>
              <a:t>Why</a:t>
            </a:r>
            <a:r>
              <a:rPr lang="de-DE" sz="3200" dirty="0" smtClean="0">
                <a:solidFill>
                  <a:srgbClr val="663300"/>
                </a:solidFill>
              </a:rPr>
              <a:t> </a:t>
            </a:r>
            <a:r>
              <a:rPr lang="de-DE" sz="3200" dirty="0" err="1" smtClean="0">
                <a:solidFill>
                  <a:srgbClr val="663300"/>
                </a:solidFill>
              </a:rPr>
              <a:t>Outdoor</a:t>
            </a:r>
            <a:r>
              <a:rPr lang="de-DE" sz="3200" dirty="0" smtClean="0">
                <a:solidFill>
                  <a:srgbClr val="663300"/>
                </a:solidFill>
              </a:rPr>
              <a:t> </a:t>
            </a:r>
            <a:r>
              <a:rPr lang="de-DE" sz="3200" dirty="0" err="1" smtClean="0">
                <a:solidFill>
                  <a:srgbClr val="663300"/>
                </a:solidFill>
              </a:rPr>
              <a:t>learning</a:t>
            </a:r>
            <a:r>
              <a:rPr lang="de-DE" sz="3200" dirty="0" smtClean="0">
                <a:solidFill>
                  <a:srgbClr val="663300"/>
                </a:solidFill>
              </a:rPr>
              <a:t>?</a:t>
            </a:r>
            <a:endParaRPr lang="de-DE" dirty="0"/>
          </a:p>
        </p:txBody>
      </p:sp>
      <p:sp>
        <p:nvSpPr>
          <p:cNvPr id="8195" name="Rectangle 3"/>
          <p:cNvSpPr>
            <a:spLocks noGrp="1"/>
          </p:cNvSpPr>
          <p:nvPr>
            <p:ph type="body" idx="1"/>
          </p:nvPr>
        </p:nvSpPr>
        <p:spPr bwMode="auto">
          <a:xfrm>
            <a:off x="1583267" y="2708275"/>
            <a:ext cx="9518651" cy="2808288"/>
          </a:xfrm>
          <a:solidFill>
            <a:srgbClr val="EEECE1"/>
          </a:solidFill>
          <a:ln w="12700" cap="flat">
            <a:solidFill>
              <a:srgbClr val="00FF00"/>
            </a:solidFill>
            <a:round/>
            <a:headEnd/>
            <a:tailEnd/>
          </a:ln>
        </p:spPr>
        <p:txBody>
          <a:bodyPr wrap="square" lIns="50800" tIns="50800" rIns="50800" bIns="50800" numCol="1" anchor="t" anchorCtr="0" compatLnSpc="1">
            <a:prstTxWarp prst="textNoShape">
              <a:avLst/>
            </a:prstTxWarp>
          </a:bodyPr>
          <a:lstStyle/>
          <a:p>
            <a:pPr>
              <a:spcBef>
                <a:spcPts val="400"/>
              </a:spcBef>
              <a:buFont typeface="ArialMT" charset="0"/>
              <a:buNone/>
            </a:pPr>
            <a:r>
              <a:rPr lang="de-DE" sz="2000" b="0"/>
              <a:t>* Builds independence  		* Increased self esteem</a:t>
            </a:r>
          </a:p>
          <a:p>
            <a:pPr>
              <a:spcBef>
                <a:spcPts val="400"/>
              </a:spcBef>
              <a:buFont typeface="ArialMT" charset="0"/>
              <a:buNone/>
            </a:pPr>
            <a:r>
              <a:rPr lang="de-DE" sz="2000" b="0"/>
              <a:t>* Curiosity			* Exploration of senses</a:t>
            </a:r>
          </a:p>
          <a:p>
            <a:pPr>
              <a:spcBef>
                <a:spcPts val="400"/>
              </a:spcBef>
              <a:buFont typeface="ArialMT" charset="0"/>
              <a:buNone/>
            </a:pPr>
            <a:r>
              <a:rPr lang="de-DE" sz="2000" b="0"/>
              <a:t>* Spatial awareness		* Motor development</a:t>
            </a:r>
          </a:p>
          <a:p>
            <a:pPr>
              <a:spcBef>
                <a:spcPts val="400"/>
              </a:spcBef>
              <a:buFont typeface="ArialMT" charset="0"/>
              <a:buNone/>
            </a:pPr>
            <a:r>
              <a:rPr lang="de-DE" sz="2000" b="0"/>
              <a:t>* Social skills			* Team building</a:t>
            </a:r>
          </a:p>
          <a:p>
            <a:pPr>
              <a:spcBef>
                <a:spcPts val="400"/>
              </a:spcBef>
              <a:buFont typeface="ArialMT" charset="0"/>
              <a:buNone/>
            </a:pPr>
            <a:r>
              <a:rPr lang="de-DE" sz="2000" b="0"/>
              <a:t>* Risk management		* Cross- curricular skills</a:t>
            </a:r>
          </a:p>
          <a:p>
            <a:pPr>
              <a:spcBef>
                <a:spcPts val="400"/>
              </a:spcBef>
              <a:buFont typeface="ArialMT" charset="0"/>
              <a:buNone/>
            </a:pPr>
            <a:r>
              <a:rPr lang="de-DE" sz="2000" b="0"/>
              <a:t>* Problem solving 		* Creativity</a:t>
            </a:r>
          </a:p>
          <a:p>
            <a:pPr>
              <a:spcBef>
                <a:spcPts val="400"/>
              </a:spcBef>
              <a:buFont typeface="ArialMT" charset="0"/>
              <a:buNone/>
            </a:pPr>
            <a:r>
              <a:rPr lang="de-DE" sz="2000" b="0"/>
              <a:t>* Self-discovery            		* Imagination</a:t>
            </a:r>
            <a:endParaRPr lang="de-DE"/>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a:t>Topics Covered</a:t>
            </a:r>
          </a:p>
        </p:txBody>
      </p:sp>
      <p:sp>
        <p:nvSpPr>
          <p:cNvPr id="9219" name="Rectangle 3"/>
          <p:cNvSpPr>
            <a:spLocks noGrp="1" noRot="1" noChangeArrowheads="1"/>
          </p:cNvSpPr>
          <p:nvPr>
            <p:ph type="body" idx="1"/>
          </p:nvPr>
        </p:nvSpPr>
        <p:spPr/>
        <p:txBody>
          <a:bodyPr>
            <a:normAutofit fontScale="92500" lnSpcReduction="10000"/>
          </a:bodyPr>
          <a:lstStyle/>
          <a:p>
            <a:pPr>
              <a:lnSpc>
                <a:spcPct val="80000"/>
              </a:lnSpc>
            </a:pPr>
            <a:r>
              <a:rPr lang="en-US" sz="2400"/>
              <a:t>Adventure and Leadership Training</a:t>
            </a:r>
          </a:p>
          <a:p>
            <a:pPr>
              <a:lnSpc>
                <a:spcPct val="80000"/>
              </a:lnSpc>
            </a:pPr>
            <a:r>
              <a:rPr lang="en-US" sz="2400"/>
              <a:t>Decision making</a:t>
            </a:r>
          </a:p>
          <a:p>
            <a:pPr>
              <a:lnSpc>
                <a:spcPct val="80000"/>
              </a:lnSpc>
            </a:pPr>
            <a:r>
              <a:rPr lang="en-US" sz="2400"/>
              <a:t>Emotional Intelligence</a:t>
            </a:r>
          </a:p>
          <a:p>
            <a:pPr>
              <a:lnSpc>
                <a:spcPct val="80000"/>
              </a:lnSpc>
            </a:pPr>
            <a:r>
              <a:rPr lang="en-US" sz="2400"/>
              <a:t>Environment Studies</a:t>
            </a:r>
          </a:p>
          <a:p>
            <a:pPr>
              <a:lnSpc>
                <a:spcPct val="80000"/>
              </a:lnSpc>
            </a:pPr>
            <a:r>
              <a:rPr lang="en-US" sz="2400"/>
              <a:t>Geography Studies</a:t>
            </a:r>
          </a:p>
          <a:p>
            <a:pPr>
              <a:lnSpc>
                <a:spcPct val="80000"/>
              </a:lnSpc>
            </a:pPr>
            <a:r>
              <a:rPr lang="en-US" sz="2400"/>
              <a:t>History</a:t>
            </a:r>
          </a:p>
          <a:p>
            <a:pPr>
              <a:lnSpc>
                <a:spcPct val="80000"/>
              </a:lnSpc>
            </a:pPr>
            <a:r>
              <a:rPr lang="en-US" sz="2400"/>
              <a:t>Leadership</a:t>
            </a:r>
          </a:p>
          <a:p>
            <a:pPr>
              <a:lnSpc>
                <a:spcPct val="80000"/>
              </a:lnSpc>
            </a:pPr>
            <a:r>
              <a:rPr lang="en-US" sz="2400"/>
              <a:t>Respect</a:t>
            </a:r>
          </a:p>
          <a:p>
            <a:pPr>
              <a:lnSpc>
                <a:spcPct val="80000"/>
              </a:lnSpc>
            </a:pPr>
            <a:r>
              <a:rPr lang="en-US" sz="2400"/>
              <a:t>Responsibility</a:t>
            </a:r>
          </a:p>
          <a:p>
            <a:pPr>
              <a:lnSpc>
                <a:spcPct val="80000"/>
              </a:lnSpc>
            </a:pPr>
            <a:r>
              <a:rPr lang="en-US" sz="2400"/>
              <a:t>Resilience</a:t>
            </a:r>
          </a:p>
          <a:p>
            <a:pPr>
              <a:lnSpc>
                <a:spcPct val="80000"/>
              </a:lnSpc>
            </a:pPr>
            <a:r>
              <a:rPr lang="en-US" sz="2400"/>
              <a:t>Self Reliance</a:t>
            </a:r>
          </a:p>
          <a:p>
            <a:pPr>
              <a:lnSpc>
                <a:spcPct val="80000"/>
              </a:lnSpc>
            </a:pPr>
            <a:r>
              <a:rPr lang="en-US" sz="2400"/>
              <a:t>Inter/Intrapersonal Understanding</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t>Teacher Responsibilities</a:t>
            </a:r>
          </a:p>
        </p:txBody>
      </p:sp>
      <p:sp>
        <p:nvSpPr>
          <p:cNvPr id="25603" name="Rectangle 3"/>
          <p:cNvSpPr>
            <a:spLocks noGrp="1" noRot="1" noChangeArrowheads="1"/>
          </p:cNvSpPr>
          <p:nvPr>
            <p:ph type="body" idx="1"/>
          </p:nvPr>
        </p:nvSpPr>
        <p:spPr/>
        <p:txBody>
          <a:bodyPr>
            <a:normAutofit lnSpcReduction="10000"/>
          </a:bodyPr>
          <a:lstStyle/>
          <a:p>
            <a:pPr>
              <a:lnSpc>
                <a:spcPct val="80000"/>
              </a:lnSpc>
            </a:pPr>
            <a:r>
              <a:rPr lang="en-US" sz="2800"/>
              <a:t>Technical Skills</a:t>
            </a:r>
          </a:p>
          <a:p>
            <a:pPr>
              <a:lnSpc>
                <a:spcPct val="80000"/>
              </a:lnSpc>
            </a:pPr>
            <a:r>
              <a:rPr lang="en-US" sz="2800"/>
              <a:t>Outdoor living</a:t>
            </a:r>
          </a:p>
          <a:p>
            <a:pPr>
              <a:lnSpc>
                <a:spcPct val="80000"/>
              </a:lnSpc>
            </a:pPr>
            <a:r>
              <a:rPr lang="en-US" sz="2800"/>
              <a:t>Safety</a:t>
            </a:r>
          </a:p>
          <a:p>
            <a:pPr>
              <a:lnSpc>
                <a:spcPct val="80000"/>
              </a:lnSpc>
            </a:pPr>
            <a:r>
              <a:rPr lang="en-US" sz="2800"/>
              <a:t>Environmental skills</a:t>
            </a:r>
          </a:p>
          <a:p>
            <a:pPr>
              <a:lnSpc>
                <a:spcPct val="80000"/>
              </a:lnSpc>
            </a:pPr>
            <a:r>
              <a:rPr lang="en-US" sz="2800"/>
              <a:t>Organization</a:t>
            </a:r>
          </a:p>
          <a:p>
            <a:pPr>
              <a:lnSpc>
                <a:spcPct val="80000"/>
              </a:lnSpc>
            </a:pPr>
            <a:r>
              <a:rPr lang="en-US" sz="2800"/>
              <a:t>Instruction</a:t>
            </a:r>
          </a:p>
          <a:p>
            <a:pPr>
              <a:lnSpc>
                <a:spcPct val="80000"/>
              </a:lnSpc>
            </a:pPr>
            <a:r>
              <a:rPr lang="en-US" sz="2800"/>
              <a:t>Facilitation</a:t>
            </a:r>
          </a:p>
          <a:p>
            <a:pPr>
              <a:lnSpc>
                <a:spcPct val="80000"/>
              </a:lnSpc>
            </a:pPr>
            <a:r>
              <a:rPr lang="en-US" sz="2800"/>
              <a:t>Leadership</a:t>
            </a:r>
          </a:p>
          <a:p>
            <a:pPr>
              <a:lnSpc>
                <a:spcPct val="80000"/>
              </a:lnSpc>
            </a:pPr>
            <a:r>
              <a:rPr lang="en-US" sz="2800"/>
              <a:t>Environmental ethics</a:t>
            </a:r>
          </a:p>
          <a:p>
            <a:pPr>
              <a:lnSpc>
                <a:spcPct val="80000"/>
              </a:lnSpc>
            </a:pPr>
            <a:r>
              <a:rPr lang="en-US" sz="2800"/>
              <a:t>Knowledge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t>Other Assessments</a:t>
            </a:r>
          </a:p>
        </p:txBody>
      </p:sp>
      <p:sp>
        <p:nvSpPr>
          <p:cNvPr id="30723" name="Rectangle 3"/>
          <p:cNvSpPr>
            <a:spLocks noGrp="1" noRot="1" noChangeArrowheads="1"/>
          </p:cNvSpPr>
          <p:nvPr>
            <p:ph type="body" idx="1"/>
          </p:nvPr>
        </p:nvSpPr>
        <p:spPr/>
        <p:txBody>
          <a:bodyPr>
            <a:normAutofit fontScale="92500" lnSpcReduction="10000"/>
          </a:bodyPr>
          <a:lstStyle/>
          <a:p>
            <a:pPr>
              <a:lnSpc>
                <a:spcPct val="90000"/>
              </a:lnSpc>
            </a:pPr>
            <a:r>
              <a:rPr lang="en-US" sz="2400"/>
              <a:t>Scenarios</a:t>
            </a:r>
          </a:p>
          <a:p>
            <a:pPr>
              <a:lnSpc>
                <a:spcPct val="90000"/>
              </a:lnSpc>
            </a:pPr>
            <a:r>
              <a:rPr lang="en-US" sz="2400"/>
              <a:t>Journaling</a:t>
            </a:r>
          </a:p>
          <a:p>
            <a:pPr>
              <a:lnSpc>
                <a:spcPct val="90000"/>
              </a:lnSpc>
            </a:pPr>
            <a:r>
              <a:rPr lang="en-US" sz="2400"/>
              <a:t>Written tests</a:t>
            </a:r>
          </a:p>
          <a:p>
            <a:pPr>
              <a:lnSpc>
                <a:spcPct val="90000"/>
              </a:lnSpc>
            </a:pPr>
            <a:r>
              <a:rPr lang="en-US" sz="2400"/>
              <a:t>Application Essays</a:t>
            </a:r>
          </a:p>
          <a:p>
            <a:pPr>
              <a:lnSpc>
                <a:spcPct val="90000"/>
              </a:lnSpc>
            </a:pPr>
            <a:r>
              <a:rPr lang="en-US" sz="2400"/>
              <a:t>Interdisciplinary Techniques</a:t>
            </a:r>
          </a:p>
          <a:p>
            <a:pPr>
              <a:lnSpc>
                <a:spcPct val="90000"/>
              </a:lnSpc>
            </a:pPr>
            <a:r>
              <a:rPr lang="en-US" sz="2400"/>
              <a:t>Self Analysis</a:t>
            </a:r>
          </a:p>
          <a:p>
            <a:pPr>
              <a:lnSpc>
                <a:spcPct val="90000"/>
              </a:lnSpc>
            </a:pPr>
            <a:r>
              <a:rPr lang="en-US" sz="2400"/>
              <a:t>Group Feedback/Interaction</a:t>
            </a:r>
          </a:p>
          <a:p>
            <a:pPr>
              <a:lnSpc>
                <a:spcPct val="90000"/>
              </a:lnSpc>
            </a:pPr>
            <a:r>
              <a:rPr lang="en-US" sz="2400"/>
              <a:t>Teach Backs</a:t>
            </a:r>
          </a:p>
          <a:p>
            <a:pPr>
              <a:lnSpc>
                <a:spcPct val="90000"/>
              </a:lnSpc>
            </a:pPr>
            <a:r>
              <a:rPr lang="en-US" sz="2400"/>
              <a:t>Fitness Tests</a:t>
            </a:r>
          </a:p>
          <a:p>
            <a:pPr>
              <a:lnSpc>
                <a:spcPct val="90000"/>
              </a:lnSpc>
            </a:pPr>
            <a:r>
              <a:rPr lang="en-US" sz="2400"/>
              <a:t>Group Process</a:t>
            </a:r>
          </a:p>
          <a:p>
            <a:pPr>
              <a:lnSpc>
                <a:spcPct val="90000"/>
              </a:lnSpc>
            </a:pPr>
            <a:r>
              <a:rPr lang="en-US" sz="2400"/>
              <a:t>Research</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a:t>Activities included</a:t>
            </a:r>
          </a:p>
        </p:txBody>
      </p:sp>
      <p:sp>
        <p:nvSpPr>
          <p:cNvPr id="8195" name="Rectangle 3"/>
          <p:cNvSpPr>
            <a:spLocks noGrp="1" noRot="1" noChangeArrowheads="1"/>
          </p:cNvSpPr>
          <p:nvPr>
            <p:ph type="body" idx="1"/>
          </p:nvPr>
        </p:nvSpPr>
        <p:spPr/>
        <p:txBody>
          <a:bodyPr>
            <a:normAutofit fontScale="85000" lnSpcReduction="20000"/>
          </a:bodyPr>
          <a:lstStyle/>
          <a:p>
            <a:pPr>
              <a:lnSpc>
                <a:spcPct val="80000"/>
              </a:lnSpc>
              <a:buFont typeface="Arial" pitchFamily="-107" charset="0"/>
              <a:buNone/>
            </a:pPr>
            <a:endParaRPr lang="en-US" sz="1400"/>
          </a:p>
          <a:p>
            <a:pPr>
              <a:lnSpc>
                <a:spcPct val="80000"/>
              </a:lnSpc>
            </a:pPr>
            <a:r>
              <a:rPr lang="en-US" sz="1400"/>
              <a:t>Archery</a:t>
            </a:r>
          </a:p>
          <a:p>
            <a:pPr>
              <a:lnSpc>
                <a:spcPct val="80000"/>
              </a:lnSpc>
            </a:pPr>
            <a:r>
              <a:rPr lang="en-US" sz="1400"/>
              <a:t>Abseiling</a:t>
            </a:r>
          </a:p>
          <a:p>
            <a:pPr>
              <a:lnSpc>
                <a:spcPct val="80000"/>
              </a:lnSpc>
            </a:pPr>
            <a:r>
              <a:rPr lang="en-US" sz="1400"/>
              <a:t>Art and Photography Campcraft (cooking)</a:t>
            </a:r>
          </a:p>
          <a:p>
            <a:pPr>
              <a:lnSpc>
                <a:spcPct val="80000"/>
              </a:lnSpc>
            </a:pPr>
            <a:r>
              <a:rPr lang="en-US" sz="1400"/>
              <a:t>Backpacking</a:t>
            </a:r>
          </a:p>
          <a:p>
            <a:pPr>
              <a:lnSpc>
                <a:spcPct val="80000"/>
              </a:lnSpc>
            </a:pPr>
            <a:r>
              <a:rPr lang="en-US" sz="1400"/>
              <a:t>Bellboating</a:t>
            </a:r>
          </a:p>
          <a:p>
            <a:pPr>
              <a:lnSpc>
                <a:spcPct val="80000"/>
              </a:lnSpc>
            </a:pPr>
            <a:r>
              <a:rPr lang="en-US" sz="1400"/>
              <a:t>Biking</a:t>
            </a:r>
          </a:p>
          <a:p>
            <a:pPr>
              <a:lnSpc>
                <a:spcPct val="80000"/>
              </a:lnSpc>
            </a:pPr>
            <a:r>
              <a:rPr lang="en-US" sz="1400"/>
              <a:t>Bushwalking</a:t>
            </a:r>
          </a:p>
          <a:p>
            <a:pPr>
              <a:lnSpc>
                <a:spcPct val="80000"/>
              </a:lnSpc>
            </a:pPr>
            <a:r>
              <a:rPr lang="en-US" sz="1400"/>
              <a:t>Camping</a:t>
            </a:r>
          </a:p>
          <a:p>
            <a:pPr>
              <a:lnSpc>
                <a:spcPct val="80000"/>
              </a:lnSpc>
            </a:pPr>
            <a:r>
              <a:rPr lang="en-US" sz="1400"/>
              <a:t>Canoeing</a:t>
            </a:r>
          </a:p>
          <a:p>
            <a:pPr>
              <a:lnSpc>
                <a:spcPct val="80000"/>
              </a:lnSpc>
            </a:pPr>
            <a:r>
              <a:rPr lang="en-US" sz="1400"/>
              <a:t>Expeditions</a:t>
            </a:r>
          </a:p>
          <a:p>
            <a:pPr>
              <a:lnSpc>
                <a:spcPct val="80000"/>
              </a:lnSpc>
            </a:pPr>
            <a:r>
              <a:rPr lang="en-US" sz="1400"/>
              <a:t>Kayaking</a:t>
            </a:r>
          </a:p>
          <a:p>
            <a:pPr>
              <a:lnSpc>
                <a:spcPct val="80000"/>
              </a:lnSpc>
            </a:pPr>
            <a:r>
              <a:rPr lang="en-US" sz="1400"/>
              <a:t>Navigation activities (orienteering)</a:t>
            </a:r>
          </a:p>
          <a:p>
            <a:pPr>
              <a:lnSpc>
                <a:spcPct val="80000"/>
              </a:lnSpc>
            </a:pPr>
            <a:r>
              <a:rPr lang="en-US" sz="1400"/>
              <a:t>Rafting</a:t>
            </a:r>
          </a:p>
          <a:p>
            <a:pPr>
              <a:lnSpc>
                <a:spcPct val="80000"/>
              </a:lnSpc>
            </a:pPr>
            <a:r>
              <a:rPr lang="en-US" sz="1400"/>
              <a:t>Rock climbing</a:t>
            </a:r>
          </a:p>
          <a:p>
            <a:pPr>
              <a:lnSpc>
                <a:spcPct val="80000"/>
              </a:lnSpc>
            </a:pPr>
            <a:r>
              <a:rPr lang="en-US" sz="1400"/>
              <a:t>Rope courses</a:t>
            </a:r>
          </a:p>
          <a:p>
            <a:pPr>
              <a:lnSpc>
                <a:spcPct val="80000"/>
              </a:lnSpc>
            </a:pPr>
            <a:r>
              <a:rPr lang="en-US" sz="1400"/>
              <a:t>Swimming</a:t>
            </a:r>
          </a:p>
          <a:p>
            <a:pPr>
              <a:lnSpc>
                <a:spcPct val="80000"/>
              </a:lnSpc>
            </a:pPr>
            <a:r>
              <a:rPr lang="en-US" sz="1400"/>
              <a:t>Winter sports (ice fishing, snowshoeing, cross country skiing, snowboarding, building snow caves, etc.) </a:t>
            </a:r>
          </a:p>
          <a:p>
            <a:pPr>
              <a:lnSpc>
                <a:spcPct val="80000"/>
              </a:lnSpc>
            </a:pPr>
            <a:endParaRPr lang="en-US" sz="1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Equipment Needed</a:t>
            </a:r>
          </a:p>
        </p:txBody>
      </p:sp>
      <p:sp>
        <p:nvSpPr>
          <p:cNvPr id="23555" name="Rectangle 3"/>
          <p:cNvSpPr>
            <a:spLocks noGrp="1" noRot="1" noChangeArrowheads="1"/>
          </p:cNvSpPr>
          <p:nvPr>
            <p:ph type="body" idx="1"/>
          </p:nvPr>
        </p:nvSpPr>
        <p:spPr/>
        <p:txBody>
          <a:bodyPr>
            <a:normAutofit fontScale="77500" lnSpcReduction="20000"/>
          </a:bodyPr>
          <a:lstStyle/>
          <a:p>
            <a:pPr>
              <a:lnSpc>
                <a:spcPct val="80000"/>
              </a:lnSpc>
            </a:pPr>
            <a:r>
              <a:rPr lang="en-US" sz="1600"/>
              <a:t>Water bottles</a:t>
            </a:r>
          </a:p>
          <a:p>
            <a:pPr>
              <a:lnSpc>
                <a:spcPct val="80000"/>
              </a:lnSpc>
            </a:pPr>
            <a:r>
              <a:rPr lang="en-US" sz="1600"/>
              <a:t>Sunscreen</a:t>
            </a:r>
          </a:p>
          <a:p>
            <a:pPr>
              <a:lnSpc>
                <a:spcPct val="80000"/>
              </a:lnSpc>
            </a:pPr>
            <a:r>
              <a:rPr lang="en-US" sz="1600"/>
              <a:t>Hat/cap</a:t>
            </a:r>
          </a:p>
          <a:p>
            <a:pPr>
              <a:lnSpc>
                <a:spcPct val="80000"/>
              </a:lnSpc>
            </a:pPr>
            <a:r>
              <a:rPr lang="en-US" sz="1600"/>
              <a:t>Waterproof jacket</a:t>
            </a:r>
          </a:p>
          <a:p>
            <a:pPr>
              <a:lnSpc>
                <a:spcPct val="80000"/>
              </a:lnSpc>
            </a:pPr>
            <a:r>
              <a:rPr lang="en-US" sz="1600"/>
              <a:t>Insect repellent</a:t>
            </a:r>
          </a:p>
          <a:p>
            <a:pPr>
              <a:lnSpc>
                <a:spcPct val="80000"/>
              </a:lnSpc>
            </a:pPr>
            <a:r>
              <a:rPr lang="en-US" sz="1600"/>
              <a:t>Cooking utensils </a:t>
            </a:r>
          </a:p>
          <a:p>
            <a:pPr>
              <a:lnSpc>
                <a:spcPct val="80000"/>
              </a:lnSpc>
            </a:pPr>
            <a:r>
              <a:rPr lang="en-US" sz="1600"/>
              <a:t>Extra clothes</a:t>
            </a:r>
          </a:p>
          <a:p>
            <a:pPr>
              <a:lnSpc>
                <a:spcPct val="80000"/>
              </a:lnSpc>
            </a:pPr>
            <a:r>
              <a:rPr lang="en-US" sz="1600"/>
              <a:t>Shoes/boots</a:t>
            </a:r>
          </a:p>
          <a:p>
            <a:pPr>
              <a:lnSpc>
                <a:spcPct val="80000"/>
              </a:lnSpc>
            </a:pPr>
            <a:r>
              <a:rPr lang="en-US" sz="1600"/>
              <a:t>Swim suits</a:t>
            </a:r>
          </a:p>
          <a:p>
            <a:pPr>
              <a:lnSpc>
                <a:spcPct val="80000"/>
              </a:lnSpc>
            </a:pPr>
            <a:r>
              <a:rPr lang="en-US" sz="1600"/>
              <a:t>Towel</a:t>
            </a:r>
          </a:p>
          <a:p>
            <a:pPr>
              <a:lnSpc>
                <a:spcPct val="80000"/>
              </a:lnSpc>
            </a:pPr>
            <a:r>
              <a:rPr lang="en-US" sz="1600"/>
              <a:t>Toiletries</a:t>
            </a:r>
          </a:p>
          <a:p>
            <a:pPr>
              <a:lnSpc>
                <a:spcPct val="80000"/>
              </a:lnSpc>
            </a:pPr>
            <a:r>
              <a:rPr lang="en-US" sz="1600"/>
              <a:t>Camera</a:t>
            </a:r>
          </a:p>
          <a:p>
            <a:pPr>
              <a:lnSpc>
                <a:spcPct val="80000"/>
              </a:lnSpc>
            </a:pPr>
            <a:r>
              <a:rPr lang="en-US" sz="1600"/>
              <a:t>Pillow and sleeping bag</a:t>
            </a:r>
          </a:p>
          <a:p>
            <a:pPr>
              <a:lnSpc>
                <a:spcPct val="80000"/>
              </a:lnSpc>
            </a:pPr>
            <a:r>
              <a:rPr lang="en-US" sz="1600"/>
              <a:t>Bike</a:t>
            </a:r>
          </a:p>
          <a:p>
            <a:pPr>
              <a:lnSpc>
                <a:spcPct val="80000"/>
              </a:lnSpc>
            </a:pPr>
            <a:r>
              <a:rPr lang="en-US" sz="1600"/>
              <a:t>Rope supplies (ropes, harness, etc.)</a:t>
            </a:r>
          </a:p>
          <a:p>
            <a:pPr>
              <a:lnSpc>
                <a:spcPct val="80000"/>
              </a:lnSpc>
            </a:pPr>
            <a:r>
              <a:rPr lang="en-US" sz="1600"/>
              <a:t>Water supplies (canoe, kayak, etc.)</a:t>
            </a:r>
          </a:p>
          <a:p>
            <a:pPr>
              <a:lnSpc>
                <a:spcPct val="80000"/>
              </a:lnSpc>
            </a:pPr>
            <a:r>
              <a:rPr lang="en-US" sz="1600"/>
              <a:t>First Aid kit</a:t>
            </a:r>
          </a:p>
          <a:p>
            <a:pPr>
              <a:lnSpc>
                <a:spcPct val="80000"/>
              </a:lnSpc>
            </a:pPr>
            <a:r>
              <a:rPr lang="en-US" sz="1600"/>
              <a:t>Back pack that everything should fit in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t>Benefits</a:t>
            </a:r>
          </a:p>
        </p:txBody>
      </p:sp>
      <p:sp>
        <p:nvSpPr>
          <p:cNvPr id="11267" name="Rectangle 3"/>
          <p:cNvSpPr>
            <a:spLocks noGrp="1" noRot="1" noChangeArrowheads="1"/>
          </p:cNvSpPr>
          <p:nvPr>
            <p:ph type="body" idx="1"/>
          </p:nvPr>
        </p:nvSpPr>
        <p:spPr/>
        <p:txBody>
          <a:bodyPr>
            <a:normAutofit fontScale="92500" lnSpcReduction="20000"/>
          </a:bodyPr>
          <a:lstStyle/>
          <a:p>
            <a:pPr>
              <a:lnSpc>
                <a:spcPct val="80000"/>
              </a:lnSpc>
            </a:pPr>
            <a:r>
              <a:rPr lang="en-US" sz="2000"/>
              <a:t>Different outdoor components and models can be easily blended together through the use of camping/adventure trips.</a:t>
            </a:r>
          </a:p>
          <a:p>
            <a:pPr>
              <a:lnSpc>
                <a:spcPct val="80000"/>
              </a:lnSpc>
            </a:pPr>
            <a:r>
              <a:rPr lang="en-US" sz="2000"/>
              <a:t>Improved relationships between students and teachers after trips.</a:t>
            </a:r>
          </a:p>
          <a:p>
            <a:pPr>
              <a:lnSpc>
                <a:spcPct val="80000"/>
              </a:lnSpc>
            </a:pPr>
            <a:r>
              <a:rPr lang="en-US" sz="2000"/>
              <a:t>Cultural Connections</a:t>
            </a:r>
          </a:p>
          <a:p>
            <a:pPr>
              <a:lnSpc>
                <a:spcPct val="80000"/>
              </a:lnSpc>
            </a:pPr>
            <a:r>
              <a:rPr lang="en-US" sz="2000"/>
              <a:t>Health benefits </a:t>
            </a:r>
          </a:p>
          <a:p>
            <a:pPr>
              <a:lnSpc>
                <a:spcPct val="80000"/>
              </a:lnSpc>
            </a:pPr>
            <a:r>
              <a:rPr lang="en-US" sz="2000"/>
              <a:t>Positive role models </a:t>
            </a:r>
          </a:p>
          <a:p>
            <a:pPr>
              <a:lnSpc>
                <a:spcPct val="80000"/>
              </a:lnSpc>
            </a:pPr>
            <a:r>
              <a:rPr lang="en-US" sz="2000"/>
              <a:t>Leadership opportunities</a:t>
            </a:r>
          </a:p>
          <a:p>
            <a:pPr>
              <a:lnSpc>
                <a:spcPct val="80000"/>
              </a:lnSpc>
            </a:pPr>
            <a:r>
              <a:rPr lang="en-US" sz="2000"/>
              <a:t>Personal Growth</a:t>
            </a:r>
          </a:p>
          <a:p>
            <a:pPr>
              <a:lnSpc>
                <a:spcPct val="80000"/>
              </a:lnSpc>
            </a:pPr>
            <a:r>
              <a:rPr lang="en-US" sz="2000"/>
              <a:t>Opportunity to make friendships</a:t>
            </a:r>
          </a:p>
          <a:p>
            <a:pPr>
              <a:lnSpc>
                <a:spcPct val="80000"/>
              </a:lnSpc>
            </a:pPr>
            <a:r>
              <a:rPr lang="en-US" sz="2000"/>
              <a:t>Learning accountability and independence</a:t>
            </a:r>
          </a:p>
          <a:p>
            <a:pPr>
              <a:lnSpc>
                <a:spcPct val="80000"/>
              </a:lnSpc>
            </a:pPr>
            <a:r>
              <a:rPr lang="en-US" sz="2000"/>
              <a:t>Increased inter/intrapersonal skills</a:t>
            </a:r>
          </a:p>
          <a:p>
            <a:pPr>
              <a:lnSpc>
                <a:spcPct val="80000"/>
              </a:lnSpc>
            </a:pPr>
            <a:r>
              <a:rPr lang="en-US" sz="2000"/>
              <a:t>Active participation</a:t>
            </a:r>
          </a:p>
          <a:p>
            <a:pPr>
              <a:lnSpc>
                <a:spcPct val="80000"/>
              </a:lnSpc>
            </a:pPr>
            <a:r>
              <a:rPr lang="en-US" sz="2000"/>
              <a:t>Decision making skills</a:t>
            </a:r>
          </a:p>
          <a:p>
            <a:pPr>
              <a:lnSpc>
                <a:spcPct val="80000"/>
              </a:lnSpc>
            </a:pPr>
            <a:r>
              <a:rPr lang="en-US" sz="2000"/>
              <a:t>Problem solving skills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02167" y="228600"/>
            <a:ext cx="11387667" cy="990600"/>
          </a:xfrm>
        </p:spPr>
        <p:txBody>
          <a:bodyPr/>
          <a:lstStyle/>
          <a:p>
            <a:r>
              <a:rPr lang="en-US"/>
              <a:t>Limitations</a:t>
            </a:r>
          </a:p>
        </p:txBody>
      </p:sp>
      <p:sp>
        <p:nvSpPr>
          <p:cNvPr id="12291" name="Rectangle 3"/>
          <p:cNvSpPr>
            <a:spLocks noGrp="1" noRot="1" noChangeArrowheads="1"/>
          </p:cNvSpPr>
          <p:nvPr>
            <p:ph type="body" idx="1"/>
          </p:nvPr>
        </p:nvSpPr>
        <p:spPr/>
        <p:txBody>
          <a:bodyPr/>
          <a:lstStyle/>
          <a:p>
            <a:pPr>
              <a:lnSpc>
                <a:spcPct val="80000"/>
              </a:lnSpc>
            </a:pPr>
            <a:r>
              <a:rPr lang="en-US" sz="2000"/>
              <a:t>Trips</a:t>
            </a:r>
          </a:p>
          <a:p>
            <a:pPr>
              <a:lnSpc>
                <a:spcPct val="80000"/>
              </a:lnSpc>
            </a:pPr>
            <a:r>
              <a:rPr lang="en-US" sz="2000"/>
              <a:t>Equipment</a:t>
            </a:r>
          </a:p>
          <a:p>
            <a:pPr>
              <a:lnSpc>
                <a:spcPct val="80000"/>
              </a:lnSpc>
            </a:pPr>
            <a:r>
              <a:rPr lang="en-US" sz="2000"/>
              <a:t>Space requirements</a:t>
            </a:r>
          </a:p>
          <a:p>
            <a:pPr>
              <a:lnSpc>
                <a:spcPct val="80000"/>
              </a:lnSpc>
            </a:pPr>
            <a:r>
              <a:rPr lang="en-US" sz="2000"/>
              <a:t>Planning</a:t>
            </a:r>
          </a:p>
          <a:p>
            <a:pPr>
              <a:lnSpc>
                <a:spcPct val="80000"/>
              </a:lnSpc>
            </a:pPr>
            <a:r>
              <a:rPr lang="en-US" sz="2000"/>
              <a:t>Complexity </a:t>
            </a:r>
          </a:p>
          <a:p>
            <a:pPr>
              <a:lnSpc>
                <a:spcPct val="80000"/>
              </a:lnSpc>
            </a:pPr>
            <a:r>
              <a:rPr lang="en-US" sz="2000"/>
              <a:t>Waviers/Risks</a:t>
            </a:r>
          </a:p>
          <a:p>
            <a:pPr>
              <a:lnSpc>
                <a:spcPct val="80000"/>
              </a:lnSpc>
            </a:pPr>
            <a:r>
              <a:rPr lang="en-US" sz="2000"/>
              <a:t>Cost</a:t>
            </a:r>
          </a:p>
          <a:p>
            <a:pPr>
              <a:lnSpc>
                <a:spcPct val="80000"/>
              </a:lnSpc>
            </a:pPr>
            <a:r>
              <a:rPr lang="en-US" sz="2000"/>
              <a:t>Experience needed to teach it effectively</a:t>
            </a:r>
          </a:p>
          <a:p>
            <a:pPr>
              <a:lnSpc>
                <a:spcPct val="80000"/>
              </a:lnSpc>
            </a:pPr>
            <a:r>
              <a:rPr lang="en-US" sz="2000"/>
              <a:t>Participatory Nature – when one person organizes, plans, and conducts the trips.</a:t>
            </a:r>
          </a:p>
          <a:p>
            <a:pPr>
              <a:lnSpc>
                <a:spcPct val="80000"/>
              </a:lnSpc>
            </a:pPr>
            <a:r>
              <a:rPr lang="en-US" sz="2000"/>
              <a:t>Autocratic Leadership – autocratic and the group members do not participate in decisions.</a:t>
            </a:r>
          </a:p>
          <a:p>
            <a:pPr>
              <a:lnSpc>
                <a:spcPct val="80000"/>
              </a:lnSpc>
            </a:pPr>
            <a:r>
              <a:rPr lang="en-US" sz="2000"/>
              <a:t>Pecuniary – when a sponsoring institution or club makes money off the trip.</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Evidence it works</a:t>
            </a:r>
          </a:p>
        </p:txBody>
      </p:sp>
      <p:sp>
        <p:nvSpPr>
          <p:cNvPr id="13315" name="Rectangle 3"/>
          <p:cNvSpPr>
            <a:spLocks noGrp="1" noRot="1" noChangeArrowheads="1"/>
          </p:cNvSpPr>
          <p:nvPr>
            <p:ph type="body" idx="1"/>
          </p:nvPr>
        </p:nvSpPr>
        <p:spPr/>
        <p:txBody>
          <a:bodyPr/>
          <a:lstStyle/>
          <a:p>
            <a:pPr>
              <a:lnSpc>
                <a:spcPct val="80000"/>
              </a:lnSpc>
            </a:pPr>
            <a:r>
              <a:rPr lang="en-US" sz="2800"/>
              <a:t>Student surveys conducted found that it improves self confidence, self knowledge, team work, thoughtfulness, and caring for others.</a:t>
            </a:r>
          </a:p>
          <a:p>
            <a:pPr>
              <a:lnSpc>
                <a:spcPct val="80000"/>
              </a:lnSpc>
            </a:pPr>
            <a:r>
              <a:rPr lang="en-US" sz="2800"/>
              <a:t>65% of those who participate in adventure programs are better off than those who do not participate.</a:t>
            </a:r>
          </a:p>
          <a:p>
            <a:pPr>
              <a:lnSpc>
                <a:spcPct val="80000"/>
              </a:lnSpc>
            </a:pPr>
            <a:r>
              <a:rPr lang="en-US" sz="2800"/>
              <a:t>Outdoor education participants experience additional growth on returning to their home environments.</a:t>
            </a:r>
          </a:p>
          <a:p>
            <a:pPr>
              <a:lnSpc>
                <a:spcPct val="80000"/>
              </a:lnSpc>
            </a:pPr>
            <a:r>
              <a:rPr lang="en-US" sz="2800"/>
              <a:t>Since it has only been around since the 1960’s research is still being conducted to find out how effective outdoor education is and can be.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sz="4000"/>
              <a:t>Philosophy/Aims of Outdoor Education</a:t>
            </a:r>
          </a:p>
        </p:txBody>
      </p:sp>
      <p:sp>
        <p:nvSpPr>
          <p:cNvPr id="4099" name="Rectangle 3"/>
          <p:cNvSpPr>
            <a:spLocks noGrp="1" noRot="1" noChangeArrowheads="1"/>
          </p:cNvSpPr>
          <p:nvPr>
            <p:ph type="body" idx="1"/>
          </p:nvPr>
        </p:nvSpPr>
        <p:spPr/>
        <p:txBody>
          <a:bodyPr/>
          <a:lstStyle/>
          <a:p>
            <a:pPr>
              <a:lnSpc>
                <a:spcPct val="80000"/>
              </a:lnSpc>
            </a:pPr>
            <a:r>
              <a:rPr lang="en-US" sz="2400"/>
              <a:t>The aim of outdoor education is usually not the activity per se, but rather to learn how to overcome adversity, work alongside others, and to develop a deeper relationship with nature.  The three domains of self, others, and the natural world are commonly understood as the main aims in outdoor education.</a:t>
            </a:r>
          </a:p>
          <a:p>
            <a:pPr>
              <a:lnSpc>
                <a:spcPct val="80000"/>
              </a:lnSpc>
            </a:pPr>
            <a:r>
              <a:rPr lang="en-US" sz="2400"/>
              <a:t>Some specific outdoor education programs aims are to:</a:t>
            </a:r>
          </a:p>
          <a:p>
            <a:pPr lvl="1">
              <a:lnSpc>
                <a:spcPct val="80000"/>
              </a:lnSpc>
            </a:pPr>
            <a:r>
              <a:rPr lang="en-US" sz="2000"/>
              <a:t>Reduce recidivism (crime)</a:t>
            </a:r>
          </a:p>
          <a:p>
            <a:pPr lvl="1">
              <a:lnSpc>
                <a:spcPct val="80000"/>
              </a:lnSpc>
            </a:pPr>
            <a:r>
              <a:rPr lang="en-US" sz="2000"/>
              <a:t>Enhance teamwork</a:t>
            </a:r>
          </a:p>
          <a:p>
            <a:pPr lvl="1">
              <a:lnSpc>
                <a:spcPct val="80000"/>
              </a:lnSpc>
            </a:pPr>
            <a:r>
              <a:rPr lang="en-US" sz="2000"/>
              <a:t>Teach outdoor survival skills</a:t>
            </a:r>
          </a:p>
          <a:p>
            <a:pPr lvl="1">
              <a:lnSpc>
                <a:spcPct val="80000"/>
              </a:lnSpc>
            </a:pPr>
            <a:r>
              <a:rPr lang="en-US" sz="2000"/>
              <a:t>Promote spirituality</a:t>
            </a:r>
          </a:p>
          <a:p>
            <a:pPr lvl="1">
              <a:lnSpc>
                <a:spcPct val="80000"/>
              </a:lnSpc>
            </a:pPr>
            <a:r>
              <a:rPr lang="en-US" sz="2000"/>
              <a:t>Understand natural environments</a:t>
            </a:r>
          </a:p>
          <a:p>
            <a:pPr lvl="1">
              <a:lnSpc>
                <a:spcPct val="80000"/>
              </a:lnSpc>
            </a:pPr>
            <a:r>
              <a:rPr lang="en-US" sz="2000"/>
              <a:t>Develop leadership skills</a:t>
            </a:r>
          </a:p>
          <a:p>
            <a:pPr lvl="1">
              <a:lnSpc>
                <a:spcPct val="80000"/>
              </a:lnSpc>
            </a:pPr>
            <a:r>
              <a:rPr lang="en-US" sz="2000"/>
              <a:t>Improve problem solving skills</a:t>
            </a:r>
          </a:p>
          <a:p>
            <a:pPr lvl="1">
              <a:lnSpc>
                <a:spcPct val="80000"/>
              </a:lnSpc>
            </a:pPr>
            <a:endParaRPr lang="en-US" sz="2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References</a:t>
            </a:r>
          </a:p>
        </p:txBody>
      </p:sp>
      <p:sp>
        <p:nvSpPr>
          <p:cNvPr id="14339" name="Rectangle 3"/>
          <p:cNvSpPr>
            <a:spLocks noGrp="1" noRot="1" noChangeArrowheads="1"/>
          </p:cNvSpPr>
          <p:nvPr>
            <p:ph type="body" idx="1"/>
          </p:nvPr>
        </p:nvSpPr>
        <p:spPr/>
        <p:txBody>
          <a:bodyPr/>
          <a:lstStyle/>
          <a:p>
            <a:pPr>
              <a:lnSpc>
                <a:spcPct val="80000"/>
              </a:lnSpc>
            </a:pPr>
            <a:r>
              <a:rPr lang="en-US" sz="2000">
                <a:hlinkClick r:id="rId2"/>
              </a:rPr>
              <a:t>www.isu.edu/outdoor/CADefine.htm</a:t>
            </a:r>
            <a:endParaRPr lang="en-US" sz="2000"/>
          </a:p>
          <a:p>
            <a:pPr>
              <a:lnSpc>
                <a:spcPct val="80000"/>
              </a:lnSpc>
            </a:pPr>
            <a:r>
              <a:rPr lang="en-US" sz="2000"/>
              <a:t>Australian Journal of Outdoor Education – Volume 3 No. 1 1998</a:t>
            </a:r>
          </a:p>
          <a:p>
            <a:pPr>
              <a:lnSpc>
                <a:spcPct val="80000"/>
              </a:lnSpc>
            </a:pPr>
            <a:r>
              <a:rPr lang="en-US" sz="2000">
                <a:hlinkClick r:id="rId3"/>
              </a:rPr>
              <a:t>http://research2.csci.educ.ubc.ca/indigenation/ketchkie.htm</a:t>
            </a:r>
            <a:endParaRPr lang="en-US" sz="2000"/>
          </a:p>
          <a:p>
            <a:pPr>
              <a:lnSpc>
                <a:spcPct val="80000"/>
              </a:lnSpc>
            </a:pPr>
            <a:r>
              <a:rPr lang="en-US" sz="2000">
                <a:hlinkClick r:id="rId4"/>
              </a:rPr>
              <a:t>www.isu.edu/outdoor/model.htm</a:t>
            </a:r>
            <a:endParaRPr lang="en-US" sz="2000"/>
          </a:p>
          <a:p>
            <a:pPr>
              <a:lnSpc>
                <a:spcPct val="80000"/>
              </a:lnSpc>
            </a:pPr>
            <a:r>
              <a:rPr lang="en-US" sz="2000">
                <a:hlinkClick r:id="rId5"/>
              </a:rPr>
              <a:t>http://en.wikipedia.org/wiki/Adventure_education</a:t>
            </a:r>
            <a:endParaRPr lang="en-US" sz="2000"/>
          </a:p>
          <a:p>
            <a:pPr>
              <a:lnSpc>
                <a:spcPct val="80000"/>
              </a:lnSpc>
            </a:pPr>
            <a:r>
              <a:rPr lang="en-US" sz="2000">
                <a:hlinkClick r:id="rId6"/>
              </a:rPr>
              <a:t>www.eric.ed.gov</a:t>
            </a:r>
            <a:endParaRPr lang="en-US" sz="2000"/>
          </a:p>
          <a:p>
            <a:pPr>
              <a:lnSpc>
                <a:spcPct val="80000"/>
              </a:lnSpc>
            </a:pPr>
            <a:r>
              <a:rPr lang="en-US" sz="2000">
                <a:hlinkClick r:id="rId7"/>
              </a:rPr>
              <a:t>http://www.bbc.qld.edu.au/outdoor_ed/files/Parent_Info_Book_2007.pdf</a:t>
            </a:r>
            <a:endParaRPr lang="en-US" sz="2000"/>
          </a:p>
          <a:p>
            <a:pPr>
              <a:lnSpc>
                <a:spcPct val="80000"/>
              </a:lnSpc>
            </a:pPr>
            <a:r>
              <a:rPr lang="en-US" sz="2000">
                <a:hlinkClick r:id="rId8"/>
              </a:rPr>
              <a:t>http://www.artsci.gmcc.ab.ca/courses/peds205ml/adventureeducation.html</a:t>
            </a:r>
            <a:endParaRPr lang="en-US" sz="2000"/>
          </a:p>
          <a:p>
            <a:pPr>
              <a:lnSpc>
                <a:spcPct val="80000"/>
              </a:lnSpc>
            </a:pPr>
            <a:r>
              <a:rPr lang="en-US" sz="2000"/>
              <a:t>Standards-Based Physical Education Curriculum Development</a:t>
            </a:r>
          </a:p>
          <a:p>
            <a:pPr>
              <a:lnSpc>
                <a:spcPct val="80000"/>
              </a:lnSpc>
            </a:pPr>
            <a:r>
              <a:rPr lang="en-US" sz="2000"/>
              <a:t>Assessment in Outdoor Adventure Physical Education</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t>Outdoor Education</a:t>
            </a:r>
          </a:p>
        </p:txBody>
      </p:sp>
      <p:sp>
        <p:nvSpPr>
          <p:cNvPr id="5123" name="Rectangle 3"/>
          <p:cNvSpPr>
            <a:spLocks noGrp="1" noChangeArrowheads="1"/>
          </p:cNvSpPr>
          <p:nvPr>
            <p:ph type="subTitle" idx="1"/>
          </p:nvPr>
        </p:nvSpPr>
        <p:spPr/>
        <p:txBody>
          <a:bodyPr/>
          <a:lstStyle/>
          <a:p>
            <a:pPr eaLnBrk="1" hangingPunct="1">
              <a:buFont typeface="Wingdings" pitchFamily="-107" charset="2"/>
              <a:buNone/>
            </a:pPr>
            <a:r>
              <a:rPr lang="en-US"/>
              <a:t>Lecture 1</a:t>
            </a:r>
          </a:p>
          <a:p>
            <a:pPr eaLnBrk="1" hangingPunct="1">
              <a:buFont typeface="Wingdings" pitchFamily="-107" charset="2"/>
              <a:buNone/>
            </a:pPr>
            <a:r>
              <a:rPr lang="en-US"/>
              <a:t>Definition &amp; Teaching Foundations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Outdoor Education Defined</a:t>
            </a:r>
          </a:p>
        </p:txBody>
      </p:sp>
      <p:sp>
        <p:nvSpPr>
          <p:cNvPr id="6147" name="Rectangle 3"/>
          <p:cNvSpPr>
            <a:spLocks noGrp="1" noChangeArrowheads="1"/>
          </p:cNvSpPr>
          <p:nvPr>
            <p:ph type="body" idx="1"/>
          </p:nvPr>
        </p:nvSpPr>
        <p:spPr/>
        <p:txBody>
          <a:bodyPr/>
          <a:lstStyle/>
          <a:p>
            <a:pPr eaLnBrk="1" hangingPunct="1"/>
            <a:r>
              <a:rPr lang="en-US" b="1" i="1"/>
              <a:t>Education in, for, about, and through the outdoors </a:t>
            </a:r>
          </a:p>
          <a:p>
            <a:pPr eaLnBrk="1" hangingPunct="1">
              <a:buFont typeface="Wingdings" pitchFamily="-107" charset="2"/>
              <a:buNone/>
            </a:pPr>
            <a:r>
              <a:rPr lang="en-US" b="1" i="1"/>
              <a:t>3 dimensions: extension, content and teaching method</a:t>
            </a:r>
          </a:p>
          <a:p>
            <a:pPr eaLnBrk="1" hangingPunct="1">
              <a:buFont typeface="Wingdings" pitchFamily="-107" charset="2"/>
              <a:buNone/>
            </a:pPr>
            <a:r>
              <a:rPr lang="en-US"/>
              <a:t>Extension = beyond the classroom into the community, natural environment and other locations of topics being studied.   (Example: Studying Native Americans = Going to an Native American Burial Ground)</a:t>
            </a:r>
          </a:p>
          <a:p>
            <a:pPr eaLnBrk="1" hangingPunct="1">
              <a:buFont typeface="Wingdings" pitchFamily="-107" charset="2"/>
              <a:buNone/>
            </a:pPr>
            <a:endParaRPr lang="en-US" b="1" i="1"/>
          </a:p>
          <a:p>
            <a:pPr eaLnBrk="1" hangingPunct="1">
              <a:buFont typeface="Wingdings" pitchFamily="-107" charset="2"/>
              <a:buNone/>
            </a:pPr>
            <a:endParaRPr lang="en-US" b="1" i="1"/>
          </a:p>
          <a:p>
            <a:pPr eaLnBrk="1" hangingPunct="1">
              <a:buFont typeface="Wingdings" pitchFamily="-107" charset="2"/>
              <a:buNone/>
            </a:pPr>
            <a:endParaRPr lang="en-US" b="1" i="1"/>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676400"/>
            <a:ext cx="9855200" cy="3416320"/>
          </a:xfrm>
          <a:prstGeom prst="rect">
            <a:avLst/>
          </a:prstGeom>
        </p:spPr>
        <p:txBody>
          <a:bodyPr>
            <a:prstTxWarp prst="textNoShape">
              <a:avLst/>
            </a:prstTxWarp>
            <a:spAutoFit/>
          </a:bodyPr>
          <a:lstStyle/>
          <a:p>
            <a:r>
              <a:rPr lang="en-US" sz="3600">
                <a:latin typeface="Times New Roman" pitchFamily="-107" charset="0"/>
              </a:rPr>
              <a:t>Content= What is being taught.  This content can include information about the natural environment and its relationships, specific skills to be used in the outdoors, or our relationship with the environment and how our activities as individuals and as a society affect it.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117600" y="1720850"/>
            <a:ext cx="10261600" cy="3108544"/>
          </a:xfrm>
          <a:prstGeom prst="rect">
            <a:avLst/>
          </a:prstGeom>
        </p:spPr>
        <p:txBody>
          <a:bodyPr>
            <a:prstTxWarp prst="textNoShape">
              <a:avLst/>
            </a:prstTxWarp>
            <a:spAutoFit/>
          </a:bodyPr>
          <a:lstStyle/>
          <a:p>
            <a:r>
              <a:rPr lang="en-US" sz="2800">
                <a:latin typeface="Times New Roman" pitchFamily="-107" charset="0"/>
              </a:rPr>
              <a:t>Teaching method= links the cognitive, affective, and psychomotor demands of learning.  It uses activities as a means for developing skills and understanding concepts in a variety of subjects.  This method can be used as a means for developing skills and understanding concepts in a variety of subjects.  Techniques used with this method can include  journaling, reflective discussions and highlighting connections.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Teaching Outdoor Education</a:t>
            </a:r>
          </a:p>
        </p:txBody>
      </p:sp>
      <p:sp>
        <p:nvSpPr>
          <p:cNvPr id="9219" name="Rectangle 3"/>
          <p:cNvSpPr>
            <a:spLocks noGrp="1" noChangeArrowheads="1"/>
          </p:cNvSpPr>
          <p:nvPr>
            <p:ph type="body" idx="1"/>
          </p:nvPr>
        </p:nvSpPr>
        <p:spPr/>
        <p:txBody>
          <a:bodyPr/>
          <a:lstStyle/>
          <a:p>
            <a:pPr eaLnBrk="1" hangingPunct="1"/>
            <a:r>
              <a:rPr lang="en-US"/>
              <a:t>Methods</a:t>
            </a:r>
          </a:p>
          <a:p>
            <a:pPr eaLnBrk="1" hangingPunct="1"/>
            <a:r>
              <a:rPr lang="en-US"/>
              <a:t>Students</a:t>
            </a:r>
          </a:p>
          <a:p>
            <a:pPr eaLnBrk="1" hangingPunct="1"/>
            <a:r>
              <a:rPr lang="en-US"/>
              <a:t>Content</a:t>
            </a:r>
          </a:p>
          <a:p>
            <a:pPr eaLnBrk="1" hangingPunct="1"/>
            <a:r>
              <a:rPr lang="en-US"/>
              <a:t>Curricular Standards</a:t>
            </a:r>
          </a:p>
          <a:p>
            <a:pPr eaLnBrk="1" hangingPunct="1"/>
            <a:r>
              <a:rPr lang="en-US"/>
              <a:t>Class Organization &amp; Management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422400" y="762001"/>
            <a:ext cx="3962400" cy="708025"/>
          </a:xfrm>
          <a:prstGeom prst="rect">
            <a:avLst/>
          </a:prstGeom>
        </p:spPr>
        <p:txBody>
          <a:bodyPr>
            <a:spAutoFit/>
          </a:bodyPr>
          <a:lstStyle/>
          <a:p>
            <a:pPr>
              <a:defRPr/>
            </a:pPr>
            <a:r>
              <a:rPr lang="en-US" sz="4000" dirty="0">
                <a:latin typeface="+mj-lt"/>
              </a:rPr>
              <a:t>Methods</a:t>
            </a:r>
          </a:p>
        </p:txBody>
      </p:sp>
      <p:sp>
        <p:nvSpPr>
          <p:cNvPr id="3" name="Rectangle 2"/>
          <p:cNvSpPr/>
          <p:nvPr/>
        </p:nvSpPr>
        <p:spPr>
          <a:xfrm>
            <a:off x="1117600" y="1752601"/>
            <a:ext cx="9753600" cy="3046988"/>
          </a:xfrm>
          <a:prstGeom prst="rect">
            <a:avLst/>
          </a:prstGeom>
        </p:spPr>
        <p:txBody>
          <a:bodyPr>
            <a:prstTxWarp prst="textNoShape">
              <a:avLst/>
            </a:prstTxWarp>
            <a:spAutoFit/>
          </a:bodyPr>
          <a:lstStyle/>
          <a:p>
            <a:r>
              <a:rPr lang="en-US" sz="3200">
                <a:latin typeface="Times New Roman" pitchFamily="-107" charset="0"/>
              </a:rPr>
              <a:t>Outdoor recreational activities are excellent educational tools for incorporating experiential teaching methods and engaging the student by being physically active, mentally active (thinking and questioning), emotionally active (feeling and engaging the physical and mental processes which bring about an emotional reaction)</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6" name="Rectangle 4"/>
          <p:cNvSpPr>
            <a:spLocks noGrp="1" noChangeArrowheads="1"/>
          </p:cNvSpPr>
          <p:nvPr>
            <p:ph type="title" idx="4294967295"/>
          </p:nvPr>
        </p:nvSpPr>
        <p:spPr>
          <a:xfrm>
            <a:off x="1828800" y="277813"/>
            <a:ext cx="10363200" cy="1143000"/>
          </a:xfrm>
          <a:noFill/>
        </p:spPr>
        <p:txBody>
          <a:bodyPr/>
          <a:lstStyle/>
          <a:p>
            <a:pPr eaLnBrk="1" hangingPunct="1"/>
            <a:r>
              <a:rPr lang="en-US"/>
              <a:t>Experiential Learning Process</a:t>
            </a:r>
          </a:p>
        </p:txBody>
      </p:sp>
      <p:grpSp>
        <p:nvGrpSpPr>
          <p:cNvPr id="2" name="Diagram 59"/>
          <p:cNvGrpSpPr>
            <a:grpSpLocks noGrp="1" noChangeAspect="1"/>
          </p:cNvGrpSpPr>
          <p:nvPr>
            <p:ph/>
          </p:nvPr>
        </p:nvGrpSpPr>
        <p:grpSpPr bwMode="auto">
          <a:xfrm>
            <a:off x="1219200" y="1905001"/>
            <a:ext cx="9042400" cy="4149725"/>
            <a:chOff x="576" y="175"/>
            <a:chExt cx="4896" cy="3687"/>
          </a:xfrm>
        </p:grpSpPr>
        <p:sp>
          <p:nvSpPr>
            <p:cNvPr id="1027" name="AutoShape 60"/>
            <p:cNvSpPr>
              <a:spLocks noChangeAspect="1" noChangeArrowheads="1" noTextEdit="1"/>
            </p:cNvSpPr>
            <p:nvPr/>
          </p:nvSpPr>
          <p:spPr bwMode="auto">
            <a:xfrm>
              <a:off x="576" y="175"/>
              <a:ext cx="4896" cy="3687"/>
            </a:xfrm>
            <a:prstGeom prst="rect">
              <a:avLst/>
            </a:prstGeom>
            <a:noFill/>
            <a:ln w="9525">
              <a:noFill/>
              <a:miter lim="800000"/>
              <a:headEnd/>
              <a:tailEnd/>
            </a:ln>
          </p:spPr>
          <p:txBody>
            <a:bodyPr>
              <a:prstTxWarp prst="textNoShape">
                <a:avLst/>
              </a:prstTxWarp>
            </a:bodyPr>
            <a:lstStyle/>
            <a:p>
              <a:endParaRPr lang="de-DE"/>
            </a:p>
          </p:txBody>
        </p:sp>
        <p:sp>
          <p:nvSpPr>
            <p:cNvPr id="1028" name="_s1028"/>
            <p:cNvSpPr>
              <a:spLocks noChangeArrowheads="1" noTextEdit="1"/>
            </p:cNvSpPr>
            <p:nvPr/>
          </p:nvSpPr>
          <p:spPr bwMode="auto">
            <a:xfrm>
              <a:off x="1969" y="468"/>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1029" name="_s1029"/>
            <p:cNvSpPr>
              <a:spLocks noChangeArrowheads="1" noTextEdit="1"/>
            </p:cNvSpPr>
            <p:nvPr/>
          </p:nvSpPr>
          <p:spPr bwMode="auto">
            <a:xfrm rot="5400000">
              <a:off x="2465" y="964"/>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1030" name="_s1030"/>
            <p:cNvSpPr>
              <a:spLocks noChangeArrowheads="1" noTextEdit="1"/>
            </p:cNvSpPr>
            <p:nvPr/>
          </p:nvSpPr>
          <p:spPr bwMode="auto">
            <a:xfrm rot="10800000">
              <a:off x="1969" y="1460"/>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1031" name="_s1031"/>
            <p:cNvSpPr>
              <a:spLocks noChangeArrowheads="1" noTextEdit="1"/>
            </p:cNvSpPr>
            <p:nvPr/>
          </p:nvSpPr>
          <p:spPr bwMode="auto">
            <a:xfrm rot="16200000">
              <a:off x="1473" y="964"/>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1032" name="_s1032"/>
            <p:cNvSpPr>
              <a:spLocks noChangeArrowheads="1"/>
            </p:cNvSpPr>
            <p:nvPr/>
          </p:nvSpPr>
          <p:spPr bwMode="auto">
            <a:xfrm>
              <a:off x="3586" y="662"/>
              <a:ext cx="795" cy="795"/>
            </a:xfrm>
            <a:prstGeom prst="rect">
              <a:avLst/>
            </a:prstGeom>
            <a:noFill/>
            <a:ln w="9525">
              <a:noFill/>
              <a:miter lim="800000"/>
              <a:headEnd/>
              <a:tailEnd/>
            </a:ln>
          </p:spPr>
          <p:txBody>
            <a:bodyPr wrap="none" lIns="0" tIns="0" rIns="0" bIns="0" anchor="ctr">
              <a:prstTxWarp prst="textNoShape">
                <a:avLst/>
              </a:prstTxWarp>
            </a:bodyPr>
            <a:lstStyle/>
            <a:p>
              <a:pPr algn="ctr"/>
              <a:r>
                <a:rPr lang="en-US" sz="1600" b="1"/>
                <a:t>EXPERIENCING</a:t>
              </a:r>
            </a:p>
          </p:txBody>
        </p:sp>
        <p:sp>
          <p:nvSpPr>
            <p:cNvPr id="1033" name="_s1033"/>
            <p:cNvSpPr>
              <a:spLocks noChangeArrowheads="1"/>
            </p:cNvSpPr>
            <p:nvPr/>
          </p:nvSpPr>
          <p:spPr bwMode="auto">
            <a:xfrm>
              <a:off x="1669" y="2582"/>
              <a:ext cx="795" cy="795"/>
            </a:xfrm>
            <a:prstGeom prst="rect">
              <a:avLst/>
            </a:prstGeom>
            <a:noFill/>
            <a:ln w="9525">
              <a:noFill/>
              <a:miter lim="800000"/>
              <a:headEnd/>
              <a:tailEnd/>
            </a:ln>
          </p:spPr>
          <p:txBody>
            <a:bodyPr wrap="none" lIns="0" tIns="0" rIns="0" bIns="0" anchor="ctr">
              <a:prstTxWarp prst="textNoShape">
                <a:avLst/>
              </a:prstTxWarp>
            </a:bodyPr>
            <a:lstStyle/>
            <a:p>
              <a:pPr algn="ctr"/>
              <a:r>
                <a:rPr lang="en-US" sz="1600" b="1"/>
                <a:t>GENERALIZING</a:t>
              </a:r>
            </a:p>
          </p:txBody>
        </p:sp>
        <p:sp>
          <p:nvSpPr>
            <p:cNvPr id="1034" name="_s1034"/>
            <p:cNvSpPr>
              <a:spLocks noChangeArrowheads="1"/>
            </p:cNvSpPr>
            <p:nvPr/>
          </p:nvSpPr>
          <p:spPr bwMode="auto">
            <a:xfrm>
              <a:off x="1667" y="664"/>
              <a:ext cx="795" cy="795"/>
            </a:xfrm>
            <a:prstGeom prst="rect">
              <a:avLst/>
            </a:prstGeom>
            <a:noFill/>
            <a:ln w="9525">
              <a:noFill/>
              <a:miter lim="800000"/>
              <a:headEnd/>
              <a:tailEnd/>
            </a:ln>
          </p:spPr>
          <p:txBody>
            <a:bodyPr wrap="none" lIns="0" tIns="0" rIns="0" bIns="0" anchor="ctr">
              <a:prstTxWarp prst="textNoShape">
                <a:avLst/>
              </a:prstTxWarp>
            </a:bodyPr>
            <a:lstStyle/>
            <a:p>
              <a:pPr algn="ctr"/>
              <a:r>
                <a:rPr lang="en-US" sz="1600" b="1"/>
                <a:t>APPLYING</a:t>
              </a:r>
            </a:p>
          </p:txBody>
        </p:sp>
        <p:sp>
          <p:nvSpPr>
            <p:cNvPr id="1035" name="_s1035"/>
            <p:cNvSpPr>
              <a:spLocks noChangeArrowheads="1"/>
            </p:cNvSpPr>
            <p:nvPr/>
          </p:nvSpPr>
          <p:spPr bwMode="auto">
            <a:xfrm>
              <a:off x="3587" y="2580"/>
              <a:ext cx="795" cy="795"/>
            </a:xfrm>
            <a:prstGeom prst="rect">
              <a:avLst/>
            </a:prstGeom>
            <a:noFill/>
            <a:ln w="9525">
              <a:noFill/>
              <a:miter lim="800000"/>
              <a:headEnd/>
              <a:tailEnd/>
            </a:ln>
          </p:spPr>
          <p:txBody>
            <a:bodyPr wrap="none" lIns="0" tIns="0" rIns="0" bIns="0" anchor="ctr">
              <a:prstTxWarp prst="textNoShape">
                <a:avLst/>
              </a:prstTxWarp>
            </a:bodyPr>
            <a:lstStyle/>
            <a:p>
              <a:pPr algn="ctr"/>
              <a:r>
                <a:rPr lang="en-US" sz="1600" b="1"/>
                <a:t>REFLECTING</a:t>
              </a:r>
            </a:p>
          </p:txBody>
        </p:sp>
      </p:gr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4" name="Rectangle 2"/>
          <p:cNvSpPr>
            <a:spLocks noGrp="1" noChangeArrowheads="1"/>
          </p:cNvSpPr>
          <p:nvPr>
            <p:ph type="title" idx="4294967295"/>
          </p:nvPr>
        </p:nvSpPr>
        <p:spPr>
          <a:xfrm>
            <a:off x="1828800" y="277813"/>
            <a:ext cx="10363200" cy="1143000"/>
          </a:xfrm>
        </p:spPr>
        <p:txBody>
          <a:bodyPr/>
          <a:lstStyle/>
          <a:p>
            <a:pPr eaLnBrk="1" hangingPunct="1"/>
            <a:r>
              <a:rPr lang="en-US"/>
              <a:t>Experiential teaching Process</a:t>
            </a:r>
          </a:p>
        </p:txBody>
      </p:sp>
      <p:grpSp>
        <p:nvGrpSpPr>
          <p:cNvPr id="2" name="Diagram 6"/>
          <p:cNvGrpSpPr>
            <a:grpSpLocks noGrp="1" noChangeAspect="1"/>
          </p:cNvGrpSpPr>
          <p:nvPr>
            <p:ph/>
          </p:nvPr>
        </p:nvGrpSpPr>
        <p:grpSpPr bwMode="auto">
          <a:xfrm>
            <a:off x="1219200" y="1676400"/>
            <a:ext cx="10363200" cy="4648200"/>
            <a:chOff x="576" y="194"/>
            <a:chExt cx="4896" cy="3648"/>
          </a:xfrm>
        </p:grpSpPr>
        <p:sp>
          <p:nvSpPr>
            <p:cNvPr id="2051" name="AutoShape 5"/>
            <p:cNvSpPr>
              <a:spLocks noChangeAspect="1" noChangeArrowheads="1" noTextEdit="1"/>
            </p:cNvSpPr>
            <p:nvPr/>
          </p:nvSpPr>
          <p:spPr bwMode="auto">
            <a:xfrm>
              <a:off x="576" y="194"/>
              <a:ext cx="4896" cy="3648"/>
            </a:xfrm>
            <a:prstGeom prst="rect">
              <a:avLst/>
            </a:prstGeom>
            <a:noFill/>
            <a:ln w="9525">
              <a:noFill/>
              <a:miter lim="800000"/>
              <a:headEnd/>
              <a:tailEnd/>
            </a:ln>
          </p:spPr>
          <p:txBody>
            <a:bodyPr>
              <a:prstTxWarp prst="textNoShape">
                <a:avLst/>
              </a:prstTxWarp>
            </a:bodyPr>
            <a:lstStyle/>
            <a:p>
              <a:endParaRPr lang="de-DE"/>
            </a:p>
          </p:txBody>
        </p:sp>
        <p:sp>
          <p:nvSpPr>
            <p:cNvPr id="2052" name="_s2052"/>
            <p:cNvSpPr>
              <a:spLocks noChangeArrowheads="1" noTextEdit="1"/>
            </p:cNvSpPr>
            <p:nvPr/>
          </p:nvSpPr>
          <p:spPr bwMode="auto">
            <a:xfrm>
              <a:off x="2217" y="467"/>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2053" name="_s2053"/>
            <p:cNvSpPr>
              <a:spLocks noChangeArrowheads="1" noTextEdit="1"/>
            </p:cNvSpPr>
            <p:nvPr/>
          </p:nvSpPr>
          <p:spPr bwMode="auto">
            <a:xfrm rot="3600000">
              <a:off x="2862" y="839"/>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2054" name="_s2054"/>
            <p:cNvSpPr>
              <a:spLocks noChangeArrowheads="1" noTextEdit="1"/>
            </p:cNvSpPr>
            <p:nvPr/>
          </p:nvSpPr>
          <p:spPr bwMode="auto">
            <a:xfrm rot="7200000">
              <a:off x="2862" y="1584"/>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2055" name="_s2055"/>
            <p:cNvSpPr>
              <a:spLocks noChangeArrowheads="1" noTextEdit="1"/>
            </p:cNvSpPr>
            <p:nvPr/>
          </p:nvSpPr>
          <p:spPr bwMode="auto">
            <a:xfrm rot="10800000">
              <a:off x="2217" y="1956"/>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2056" name="_s2056"/>
            <p:cNvSpPr>
              <a:spLocks noChangeArrowheads="1" noTextEdit="1"/>
            </p:cNvSpPr>
            <p:nvPr/>
          </p:nvSpPr>
          <p:spPr bwMode="auto">
            <a:xfrm rot="14400000">
              <a:off x="1572" y="1584"/>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2057" name="_s2057"/>
            <p:cNvSpPr>
              <a:spLocks noChangeArrowheads="1" noTextEdit="1"/>
            </p:cNvSpPr>
            <p:nvPr/>
          </p:nvSpPr>
          <p:spPr bwMode="auto">
            <a:xfrm rot="18000000">
              <a:off x="1572" y="839"/>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de-DE"/>
            </a:p>
          </p:txBody>
        </p:sp>
        <p:sp>
          <p:nvSpPr>
            <p:cNvPr id="2058" name="_s2058"/>
            <p:cNvSpPr>
              <a:spLocks noChangeArrowheads="1"/>
            </p:cNvSpPr>
            <p:nvPr/>
          </p:nvSpPr>
          <p:spPr bwMode="auto">
            <a:xfrm>
              <a:off x="3435" y="486"/>
              <a:ext cx="601" cy="601"/>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KNOWLEDGE</a:t>
              </a:r>
            </a:p>
          </p:txBody>
        </p:sp>
        <p:sp>
          <p:nvSpPr>
            <p:cNvPr id="2059" name="_s2059"/>
            <p:cNvSpPr>
              <a:spLocks noChangeArrowheads="1"/>
            </p:cNvSpPr>
            <p:nvPr/>
          </p:nvSpPr>
          <p:spPr bwMode="auto">
            <a:xfrm>
              <a:off x="1303" y="1718"/>
              <a:ext cx="601" cy="601"/>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EVALUATION</a:t>
              </a:r>
            </a:p>
          </p:txBody>
        </p:sp>
        <p:sp>
          <p:nvSpPr>
            <p:cNvPr id="2060" name="_s2060"/>
            <p:cNvSpPr>
              <a:spLocks noChangeArrowheads="1"/>
            </p:cNvSpPr>
            <p:nvPr/>
          </p:nvSpPr>
          <p:spPr bwMode="auto">
            <a:xfrm>
              <a:off x="2013" y="487"/>
              <a:ext cx="601" cy="601"/>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ADAPTATION</a:t>
              </a:r>
            </a:p>
          </p:txBody>
        </p:sp>
        <p:sp>
          <p:nvSpPr>
            <p:cNvPr id="2061" name="_s2061"/>
            <p:cNvSpPr>
              <a:spLocks noChangeArrowheads="1"/>
            </p:cNvSpPr>
            <p:nvPr/>
          </p:nvSpPr>
          <p:spPr bwMode="auto">
            <a:xfrm>
              <a:off x="4146" y="1717"/>
              <a:ext cx="601" cy="601"/>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PLANNING</a:t>
              </a:r>
            </a:p>
          </p:txBody>
        </p:sp>
        <p:sp>
          <p:nvSpPr>
            <p:cNvPr id="2062" name="_s2062"/>
            <p:cNvSpPr>
              <a:spLocks noChangeArrowheads="1"/>
            </p:cNvSpPr>
            <p:nvPr/>
          </p:nvSpPr>
          <p:spPr bwMode="auto">
            <a:xfrm>
              <a:off x="3435" y="2948"/>
              <a:ext cx="601" cy="601"/>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IMPLEMENTATION</a:t>
              </a:r>
            </a:p>
          </p:txBody>
        </p:sp>
        <p:sp>
          <p:nvSpPr>
            <p:cNvPr id="2063" name="_s2063"/>
            <p:cNvSpPr>
              <a:spLocks noChangeArrowheads="1"/>
            </p:cNvSpPr>
            <p:nvPr/>
          </p:nvSpPr>
          <p:spPr bwMode="auto">
            <a:xfrm>
              <a:off x="2014" y="2948"/>
              <a:ext cx="601" cy="601"/>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REFLECTION </a:t>
              </a:r>
            </a:p>
            <a:p>
              <a:pPr algn="ctr"/>
              <a:r>
                <a:rPr lang="en-US" sz="1400"/>
                <a:t>&amp; </a:t>
              </a:r>
            </a:p>
            <a:p>
              <a:pPr algn="ctr"/>
              <a:r>
                <a:rPr lang="en-US" sz="1400"/>
                <a:t>DISCUSSION</a:t>
              </a:r>
            </a:p>
          </p:txBody>
        </p:sp>
      </p:gr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sz="4000"/>
              <a:t>Components of Outdoor Education</a:t>
            </a:r>
          </a:p>
        </p:txBody>
      </p:sp>
      <p:sp>
        <p:nvSpPr>
          <p:cNvPr id="6147" name="Rectangle 3"/>
          <p:cNvSpPr>
            <a:spLocks noGrp="1" noRot="1" noChangeArrowheads="1"/>
          </p:cNvSpPr>
          <p:nvPr>
            <p:ph type="body" idx="1"/>
          </p:nvPr>
        </p:nvSpPr>
        <p:spPr/>
        <p:txBody>
          <a:bodyPr/>
          <a:lstStyle/>
          <a:p>
            <a:pPr>
              <a:lnSpc>
                <a:spcPct val="80000"/>
              </a:lnSpc>
            </a:pPr>
            <a:r>
              <a:rPr lang="en-US" sz="2800"/>
              <a:t>Adventure Education </a:t>
            </a:r>
          </a:p>
          <a:p>
            <a:pPr lvl="1">
              <a:lnSpc>
                <a:spcPct val="80000"/>
              </a:lnSpc>
            </a:pPr>
            <a:r>
              <a:rPr lang="en-US" sz="2400"/>
              <a:t>Interpersonal relationships – refer to how people get along in a group of two or more people.</a:t>
            </a:r>
          </a:p>
          <a:p>
            <a:pPr lvl="1">
              <a:lnSpc>
                <a:spcPct val="80000"/>
              </a:lnSpc>
            </a:pPr>
            <a:r>
              <a:rPr lang="en-US" sz="2400"/>
              <a:t>Intrapersonal relationships – refer to how an individual gets along with self, self-concept, spirituality, confidence, self-efficacy, etc.</a:t>
            </a:r>
          </a:p>
          <a:p>
            <a:pPr>
              <a:lnSpc>
                <a:spcPct val="80000"/>
              </a:lnSpc>
            </a:pPr>
            <a:r>
              <a:rPr lang="en-US" sz="2800"/>
              <a:t>Environmental Education</a:t>
            </a:r>
          </a:p>
          <a:p>
            <a:pPr lvl="1">
              <a:lnSpc>
                <a:spcPct val="80000"/>
              </a:lnSpc>
            </a:pPr>
            <a:r>
              <a:rPr lang="en-US" sz="2400"/>
              <a:t>Ecosystemic relationships – refer to the interdependence of living organisms in ecological microclimate. </a:t>
            </a:r>
          </a:p>
          <a:p>
            <a:pPr lvl="1">
              <a:lnSpc>
                <a:spcPct val="80000"/>
              </a:lnSpc>
            </a:pPr>
            <a:r>
              <a:rPr lang="en-US" sz="2400"/>
              <a:t>Ekistic relationships – refer to the interactions between human society and the natural resources of an environment.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600201"/>
            <a:ext cx="9855200" cy="2759730"/>
          </a:xfrm>
          <a:prstGeom prst="rect">
            <a:avLst/>
          </a:prstGeom>
        </p:spPr>
        <p:txBody>
          <a:bodyPr>
            <a:prstTxWarp prst="textNoShape">
              <a:avLst/>
            </a:prstTxWarp>
            <a:spAutoFit/>
          </a:bodyPr>
          <a:lstStyle/>
          <a:p>
            <a:pPr lvl="1">
              <a:lnSpc>
                <a:spcPct val="90000"/>
              </a:lnSpc>
              <a:buFont typeface="Wingdings" pitchFamily="-107" charset="2"/>
              <a:buNone/>
            </a:pPr>
            <a:r>
              <a:rPr lang="en-US" sz="3200" b="1">
                <a:latin typeface="Times New Roman" pitchFamily="-107" charset="0"/>
              </a:rPr>
              <a:t>Knowledge</a:t>
            </a:r>
          </a:p>
          <a:p>
            <a:pPr lvl="1">
              <a:lnSpc>
                <a:spcPct val="90000"/>
              </a:lnSpc>
              <a:buFont typeface="Wingdings" pitchFamily="-107" charset="2"/>
              <a:buNone/>
            </a:pPr>
            <a:r>
              <a:rPr lang="en-US" sz="3200">
                <a:latin typeface="Times New Roman" pitchFamily="-107" charset="0"/>
              </a:rPr>
              <a:t>Usually begins with the teacher’s intention to teach experientially using interdisciplinary highlights and with an idea and basic information, such as knowing your class, time frame, facilities, equipment, and what objectives or standards you want to address</a:t>
            </a:r>
            <a:r>
              <a:rPr lang="en-US" sz="2400">
                <a:latin typeface="Times New Roman" pitchFamily="-107" charset="0"/>
              </a:rPr>
              <a: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720850"/>
            <a:ext cx="9855200" cy="2759730"/>
          </a:xfrm>
          <a:prstGeom prst="rect">
            <a:avLst/>
          </a:prstGeom>
        </p:spPr>
        <p:txBody>
          <a:bodyPr>
            <a:spAutoFit/>
          </a:bodyPr>
          <a:lstStyle/>
          <a:p>
            <a:pPr lvl="1">
              <a:lnSpc>
                <a:spcPct val="90000"/>
              </a:lnSpc>
              <a:buFont typeface="Wingdings" pitchFamily="2" charset="2"/>
              <a:buNone/>
              <a:defRPr/>
            </a:pPr>
            <a:r>
              <a:rPr lang="en-US" sz="3200" b="1" dirty="0">
                <a:latin typeface="+mj-lt"/>
              </a:rPr>
              <a:t>Planning</a:t>
            </a:r>
          </a:p>
          <a:p>
            <a:pPr lvl="1">
              <a:lnSpc>
                <a:spcPct val="90000"/>
              </a:lnSpc>
              <a:buFont typeface="Wingdings" pitchFamily="2" charset="2"/>
              <a:buNone/>
              <a:defRPr/>
            </a:pPr>
            <a:r>
              <a:rPr lang="en-US" sz="3200" dirty="0">
                <a:latin typeface="+mj-lt"/>
              </a:rPr>
              <a:t>Involves structuring activities in ways that enhance the opportunity to use each activity to illustrate a concept or skill. Also involves identifying standards from other areas that you can connect to the activity in order to  reinforce it.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676400"/>
            <a:ext cx="9855200" cy="2316532"/>
          </a:xfrm>
          <a:prstGeom prst="rect">
            <a:avLst/>
          </a:prstGeom>
        </p:spPr>
        <p:txBody>
          <a:bodyPr>
            <a:spAutoFit/>
          </a:bodyPr>
          <a:lstStyle/>
          <a:p>
            <a:pPr lvl="1">
              <a:lnSpc>
                <a:spcPct val="90000"/>
              </a:lnSpc>
              <a:buFont typeface="Wingdings" pitchFamily="2" charset="2"/>
              <a:buNone/>
              <a:defRPr/>
            </a:pPr>
            <a:r>
              <a:rPr lang="en-US" sz="3200" b="1" dirty="0">
                <a:latin typeface="+mj-lt"/>
              </a:rPr>
              <a:t>Implementation</a:t>
            </a:r>
          </a:p>
          <a:p>
            <a:pPr lvl="1">
              <a:lnSpc>
                <a:spcPct val="90000"/>
              </a:lnSpc>
              <a:buFont typeface="Wingdings" pitchFamily="2" charset="2"/>
              <a:buNone/>
              <a:defRPr/>
            </a:pPr>
            <a:r>
              <a:rPr lang="en-US" sz="3200" dirty="0">
                <a:latin typeface="+mj-lt"/>
              </a:rPr>
              <a:t>Actively engaging students in the experiences, making observations and comments during the activity and asking leading, challenging questions that are pertinent to the planned objectives.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609726"/>
            <a:ext cx="9042400" cy="1865313"/>
          </a:xfrm>
          <a:prstGeom prst="rect">
            <a:avLst/>
          </a:prstGeom>
        </p:spPr>
        <p:txBody>
          <a:bodyPr>
            <a:spAutoFit/>
          </a:bodyPr>
          <a:lstStyle/>
          <a:p>
            <a:pPr lvl="1">
              <a:lnSpc>
                <a:spcPct val="90000"/>
              </a:lnSpc>
              <a:buFont typeface="Wingdings" pitchFamily="2" charset="2"/>
              <a:buNone/>
              <a:defRPr/>
            </a:pPr>
            <a:r>
              <a:rPr lang="en-US" sz="3200" b="1" dirty="0">
                <a:latin typeface="+mj-lt"/>
              </a:rPr>
              <a:t>Reflection &amp; Discussion</a:t>
            </a:r>
          </a:p>
          <a:p>
            <a:pPr lvl="1">
              <a:lnSpc>
                <a:spcPct val="90000"/>
              </a:lnSpc>
              <a:buFont typeface="Wingdings" pitchFamily="2" charset="2"/>
              <a:buNone/>
              <a:defRPr/>
            </a:pPr>
            <a:r>
              <a:rPr lang="en-US" sz="3200" dirty="0">
                <a:latin typeface="+mj-lt"/>
              </a:rPr>
              <a:t>Time to talk about what happened. Question types to lead discussions: What? So what? Now  what?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117600" y="1600200"/>
            <a:ext cx="9652000" cy="3202928"/>
          </a:xfrm>
          <a:prstGeom prst="rect">
            <a:avLst/>
          </a:prstGeom>
        </p:spPr>
        <p:txBody>
          <a:bodyPr>
            <a:spAutoFit/>
          </a:bodyPr>
          <a:lstStyle/>
          <a:p>
            <a:pPr lvl="1">
              <a:lnSpc>
                <a:spcPct val="90000"/>
              </a:lnSpc>
              <a:buFont typeface="Wingdings" pitchFamily="2" charset="2"/>
              <a:buNone/>
              <a:defRPr/>
            </a:pPr>
            <a:r>
              <a:rPr lang="en-US" sz="3200" b="1" dirty="0">
                <a:latin typeface="+mj-lt"/>
              </a:rPr>
              <a:t>Evaluation</a:t>
            </a:r>
          </a:p>
          <a:p>
            <a:pPr lvl="1">
              <a:lnSpc>
                <a:spcPct val="90000"/>
              </a:lnSpc>
              <a:buFont typeface="Wingdings" pitchFamily="2" charset="2"/>
              <a:buNone/>
              <a:defRPr/>
            </a:pPr>
            <a:r>
              <a:rPr lang="en-US" sz="3200" dirty="0">
                <a:latin typeface="+mj-lt"/>
              </a:rPr>
              <a:t>Evaluate the success of the lesson and determine if then objectives were accomplished.</a:t>
            </a:r>
          </a:p>
          <a:p>
            <a:pPr lvl="1">
              <a:lnSpc>
                <a:spcPct val="90000"/>
              </a:lnSpc>
              <a:buFont typeface="Wingdings" pitchFamily="2" charset="2"/>
              <a:buNone/>
              <a:defRPr/>
            </a:pPr>
            <a:endParaRPr lang="en-US" sz="3200" dirty="0">
              <a:latin typeface="+mj-lt"/>
            </a:endParaRPr>
          </a:p>
          <a:p>
            <a:pPr lvl="1">
              <a:lnSpc>
                <a:spcPct val="90000"/>
              </a:lnSpc>
              <a:buFont typeface="Wingdings" pitchFamily="2" charset="2"/>
              <a:buNone/>
              <a:defRPr/>
            </a:pPr>
            <a:r>
              <a:rPr lang="en-US" sz="3200" b="1" dirty="0">
                <a:latin typeface="+mj-lt"/>
              </a:rPr>
              <a:t>Adaptation</a:t>
            </a:r>
          </a:p>
          <a:p>
            <a:pPr lvl="1">
              <a:lnSpc>
                <a:spcPct val="90000"/>
              </a:lnSpc>
              <a:buFont typeface="Wingdings" pitchFamily="2" charset="2"/>
              <a:buNone/>
              <a:defRPr/>
            </a:pPr>
            <a:r>
              <a:rPr lang="en-US" sz="3200" dirty="0">
                <a:latin typeface="+mj-lt"/>
              </a:rPr>
              <a:t>How to structure the next experience based on lessons learned</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600200"/>
            <a:ext cx="9448800" cy="2062103"/>
          </a:xfrm>
          <a:prstGeom prst="rect">
            <a:avLst/>
          </a:prstGeom>
        </p:spPr>
        <p:txBody>
          <a:bodyPr>
            <a:prstTxWarp prst="textNoShape">
              <a:avLst/>
            </a:prstTxWarp>
            <a:spAutoFit/>
          </a:bodyPr>
          <a:lstStyle/>
          <a:p>
            <a:r>
              <a:rPr lang="en-US" sz="3200">
                <a:latin typeface="Times New Roman" pitchFamily="-107" charset="0"/>
              </a:rPr>
              <a:t>Teachers should consider themselves as “Facilitators” because they encourage an attitude of assistance, encouragement and coaching whereas a “Teacher” is associated with providing facts</a:t>
            </a:r>
            <a:r>
              <a:rPr lang="en-US"/>
              <a: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277813"/>
            <a:ext cx="10668000" cy="1143000"/>
          </a:xfrm>
        </p:spPr>
        <p:txBody>
          <a:bodyPr/>
          <a:lstStyle/>
          <a:p>
            <a:pPr eaLnBrk="1" hangingPunct="1"/>
            <a:r>
              <a:rPr lang="en-US"/>
              <a:t>Principals of Being an Effective Facilitator</a:t>
            </a:r>
          </a:p>
        </p:txBody>
      </p:sp>
      <p:sp>
        <p:nvSpPr>
          <p:cNvPr id="17411" name="Rectangle 3"/>
          <p:cNvSpPr>
            <a:spLocks noGrp="1" noChangeArrowheads="1"/>
          </p:cNvSpPr>
          <p:nvPr>
            <p:ph type="body" idx="1"/>
          </p:nvPr>
        </p:nvSpPr>
        <p:spPr/>
        <p:txBody>
          <a:bodyPr/>
          <a:lstStyle/>
          <a:p>
            <a:pPr eaLnBrk="1" hangingPunct="1"/>
            <a:r>
              <a:rPr lang="en-US"/>
              <a:t>Know why you are doing what you are doing</a:t>
            </a:r>
          </a:p>
          <a:p>
            <a:pPr eaLnBrk="1" hangingPunct="1"/>
            <a:endParaRPr lang="en-US"/>
          </a:p>
          <a:p>
            <a:pPr eaLnBrk="1" hangingPunct="1"/>
            <a:r>
              <a:rPr lang="en-US"/>
              <a:t>Put the focus on the participants</a:t>
            </a:r>
          </a:p>
          <a:p>
            <a:pPr eaLnBrk="1" hangingPunct="1"/>
            <a:endParaRPr lang="en-US"/>
          </a:p>
          <a:p>
            <a:pPr eaLnBrk="1" hangingPunct="1"/>
            <a:r>
              <a:rPr lang="en-US"/>
              <a:t>Encourage students to explore and discover meaning and understanding from the activities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19200" y="1600201"/>
            <a:ext cx="9652000" cy="2554545"/>
          </a:xfrm>
          <a:prstGeom prst="rect">
            <a:avLst/>
          </a:prstGeom>
        </p:spPr>
        <p:txBody>
          <a:bodyPr>
            <a:spAutoFit/>
          </a:bodyPr>
          <a:lstStyle/>
          <a:p>
            <a:pPr>
              <a:defRPr/>
            </a:pPr>
            <a:r>
              <a:rPr lang="en-US" sz="3200" dirty="0">
                <a:latin typeface="+mj-lt"/>
              </a:rPr>
              <a:t>Design situations that will encourage students to want to learn or figure out something </a:t>
            </a:r>
          </a:p>
          <a:p>
            <a:pPr>
              <a:defRPr/>
            </a:pPr>
            <a:endParaRPr lang="en-US" sz="3200" dirty="0">
              <a:latin typeface="+mj-lt"/>
            </a:endParaRPr>
          </a:p>
          <a:p>
            <a:pPr>
              <a:defRPr/>
            </a:pPr>
            <a:r>
              <a:rPr lang="en-US" sz="3200" dirty="0">
                <a:latin typeface="+mj-lt"/>
              </a:rPr>
              <a:t>Look for and be flexible enough to use teachable moments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16000" y="1600201"/>
            <a:ext cx="9550400" cy="3046988"/>
          </a:xfrm>
          <a:prstGeom prst="rect">
            <a:avLst/>
          </a:prstGeom>
        </p:spPr>
        <p:txBody>
          <a:bodyPr>
            <a:prstTxWarp prst="textNoShape">
              <a:avLst/>
            </a:prstTxWarp>
            <a:spAutoFit/>
          </a:bodyPr>
          <a:lstStyle/>
          <a:p>
            <a:r>
              <a:rPr lang="en-US" sz="3200"/>
              <a:t>Use sequenced progressions that move from simple to complex</a:t>
            </a:r>
          </a:p>
          <a:p>
            <a:endParaRPr lang="en-US" sz="3200"/>
          </a:p>
          <a:p>
            <a:r>
              <a:rPr lang="en-US" sz="3200"/>
              <a:t>Anticipate how to use students’ failures as well as their successes to maximize learning</a:t>
            </a:r>
          </a:p>
          <a:p>
            <a:endParaRPr lang="en-US" sz="3200">
              <a:latin typeface="Times New Roman" pitchFamily="-107"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320800" y="1524000"/>
            <a:ext cx="9550400" cy="2554288"/>
          </a:xfrm>
          <a:prstGeom prst="rect">
            <a:avLst/>
          </a:prstGeom>
        </p:spPr>
        <p:txBody>
          <a:bodyPr>
            <a:spAutoFit/>
          </a:bodyPr>
          <a:lstStyle/>
          <a:p>
            <a:pPr>
              <a:defRPr/>
            </a:pPr>
            <a:r>
              <a:rPr lang="en-US" sz="3200" dirty="0">
                <a:latin typeface="+mj-lt"/>
              </a:rPr>
              <a:t>End an activity on a high note</a:t>
            </a:r>
          </a:p>
          <a:p>
            <a:pPr>
              <a:defRPr/>
            </a:pPr>
            <a:endParaRPr lang="en-US" sz="3200" dirty="0">
              <a:latin typeface="+mj-lt"/>
            </a:endParaRPr>
          </a:p>
          <a:p>
            <a:pPr>
              <a:defRPr/>
            </a:pPr>
            <a:r>
              <a:rPr lang="en-US" sz="3200" dirty="0">
                <a:latin typeface="+mj-lt"/>
              </a:rPr>
              <a:t>Follow an activity with opportunities for reflection, discussion, generalization and application.  This is when learning occurs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Aims of ACE Wild</a:t>
            </a:r>
            <a:br>
              <a:rPr lang="en-GB" b="1" dirty="0" smtClean="0"/>
            </a:br>
            <a:endParaRPr lang="de-DE" dirty="0"/>
          </a:p>
        </p:txBody>
      </p:sp>
      <p:sp>
        <p:nvSpPr>
          <p:cNvPr id="3" name="Inhaltsplatzhalter 2"/>
          <p:cNvSpPr>
            <a:spLocks noGrp="1"/>
          </p:cNvSpPr>
          <p:nvPr>
            <p:ph idx="1"/>
          </p:nvPr>
        </p:nvSpPr>
        <p:spPr/>
        <p:txBody>
          <a:bodyPr>
            <a:normAutofit/>
          </a:bodyPr>
          <a:lstStyle/>
          <a:p>
            <a:pPr marL="609600" indent="-609600">
              <a:lnSpc>
                <a:spcPct val="80000"/>
              </a:lnSpc>
              <a:buNone/>
            </a:pPr>
            <a:r>
              <a:rPr lang="en-GB" dirty="0" smtClean="0"/>
              <a:t>Due to the nature of the learners, the main focus of the project was to develop personal, social and emotional skills – which are vital in day to day life and to raise achievement. The two main Learning Objectives were:</a:t>
            </a:r>
          </a:p>
          <a:p>
            <a:pPr marL="609600" indent="-609600">
              <a:lnSpc>
                <a:spcPct val="80000"/>
              </a:lnSpc>
              <a:buNone/>
            </a:pPr>
            <a:endParaRPr lang="en-GB" dirty="0" smtClean="0"/>
          </a:p>
          <a:p>
            <a:pPr marL="609600" indent="-609600">
              <a:lnSpc>
                <a:spcPct val="80000"/>
              </a:lnSpc>
            </a:pPr>
            <a:r>
              <a:rPr lang="en-GB" dirty="0" smtClean="0"/>
              <a:t>To improve emotional wellbeing and increase confidence of learners</a:t>
            </a:r>
          </a:p>
          <a:p>
            <a:pPr marL="609600" indent="-609600">
              <a:lnSpc>
                <a:spcPct val="80000"/>
              </a:lnSpc>
            </a:pPr>
            <a:r>
              <a:rPr lang="en-GB" dirty="0" smtClean="0"/>
              <a:t>To develop inter-personal and intra-personal skills of learners.</a:t>
            </a:r>
          </a:p>
          <a:p>
            <a:pPr marL="609600" indent="-609600">
              <a:lnSpc>
                <a:spcPct val="80000"/>
              </a:lnSpc>
              <a:buNone/>
            </a:pPr>
            <a:endParaRPr lang="en-GB"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Effective Teaching Practice </a:t>
            </a:r>
          </a:p>
        </p:txBody>
      </p:sp>
      <p:sp>
        <p:nvSpPr>
          <p:cNvPr id="9219" name="Rectangle 3"/>
          <p:cNvSpPr>
            <a:spLocks noGrp="1" noChangeArrowheads="1"/>
          </p:cNvSpPr>
          <p:nvPr>
            <p:ph type="body" idx="1"/>
          </p:nvPr>
        </p:nvSpPr>
        <p:spPr/>
        <p:txBody>
          <a:bodyPr/>
          <a:lstStyle/>
          <a:p>
            <a:pPr eaLnBrk="1" hangingPunct="1">
              <a:buFont typeface="Wingdings" pitchFamily="-107" charset="2"/>
              <a:buNone/>
            </a:pPr>
            <a:r>
              <a:rPr lang="en-US"/>
              <a:t>Intention-</a:t>
            </a:r>
          </a:p>
          <a:p>
            <a:pPr eaLnBrk="1" hangingPunct="1">
              <a:buFont typeface="Wingdings" pitchFamily="-107" charset="2"/>
              <a:buNone/>
            </a:pPr>
            <a:r>
              <a:rPr lang="en-US"/>
              <a:t>Look for ways to connect curriculum areas and then plan how to put your ideas into action.  This type of planning means organizing your lessons to make sure you know what you are trying to accomplish beyond simply doing the activities and how you intend to get it done.</a:t>
            </a:r>
          </a:p>
          <a:p>
            <a:pPr eaLnBrk="1" hangingPunct="1">
              <a:buFont typeface="Wingdings" pitchFamily="-107" charset="2"/>
              <a:buNone/>
            </a:pP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117600" y="1676401"/>
            <a:ext cx="8026400" cy="3046413"/>
          </a:xfrm>
          <a:prstGeom prst="rect">
            <a:avLst/>
          </a:prstGeom>
        </p:spPr>
        <p:txBody>
          <a:bodyPr>
            <a:spAutoFit/>
          </a:bodyPr>
          <a:lstStyle/>
          <a:p>
            <a:pPr>
              <a:defRPr/>
            </a:pPr>
            <a:r>
              <a:rPr lang="en-US" sz="3200" dirty="0">
                <a:latin typeface="+mj-lt"/>
              </a:rPr>
              <a:t>Vigilance-</a:t>
            </a:r>
          </a:p>
          <a:p>
            <a:pPr>
              <a:defRPr/>
            </a:pPr>
            <a:r>
              <a:rPr lang="en-US" sz="3200" dirty="0">
                <a:latin typeface="+mj-lt"/>
              </a:rPr>
              <a:t>This means actively observing the class while it is participating in an activity so you can make comments and ask questions while the activity is happening and after it has ended</a:t>
            </a:r>
            <a:r>
              <a:rPr lang="en-US" dirty="0">
                <a:latin typeface="Arial" charset="0"/>
              </a:rPr>
              <a: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533401"/>
            <a:ext cx="10363200" cy="887413"/>
          </a:xfrm>
        </p:spPr>
        <p:txBody>
          <a:bodyPr>
            <a:normAutofit fontScale="90000"/>
          </a:bodyPr>
          <a:lstStyle/>
          <a:p>
            <a:pPr eaLnBrk="1" hangingPunct="1"/>
            <a:r>
              <a:rPr lang="en-US" sz="4400"/>
              <a:t>Students</a:t>
            </a:r>
            <a:br>
              <a:rPr lang="en-US" sz="4400"/>
            </a:br>
            <a:endParaRPr lang="en-US" sz="4400"/>
          </a:p>
        </p:txBody>
      </p:sp>
      <p:sp>
        <p:nvSpPr>
          <p:cNvPr id="10243" name="Rectangle 3"/>
          <p:cNvSpPr>
            <a:spLocks noGrp="1" noChangeArrowheads="1"/>
          </p:cNvSpPr>
          <p:nvPr>
            <p:ph type="body" idx="1"/>
          </p:nvPr>
        </p:nvSpPr>
        <p:spPr/>
        <p:txBody>
          <a:bodyPr/>
          <a:lstStyle/>
          <a:p>
            <a:pPr eaLnBrk="1" hangingPunct="1"/>
            <a:r>
              <a:rPr lang="en-US" sz="4000">
                <a:latin typeface="Times New Roman" pitchFamily="-107" charset="0"/>
              </a:rPr>
              <a:t>Adolescents</a:t>
            </a:r>
          </a:p>
          <a:p>
            <a:pPr eaLnBrk="1" hangingPunct="1"/>
            <a:endParaRPr lang="en-US"/>
          </a:p>
        </p:txBody>
      </p:sp>
      <p:sp>
        <p:nvSpPr>
          <p:cNvPr id="10244" name="Rectangle 4"/>
          <p:cNvSpPr>
            <a:spLocks noChangeArrowheads="1"/>
          </p:cNvSpPr>
          <p:nvPr/>
        </p:nvSpPr>
        <p:spPr bwMode="auto">
          <a:xfrm>
            <a:off x="1320800" y="2009775"/>
            <a:ext cx="8432800" cy="3816350"/>
          </a:xfrm>
          <a:prstGeom prst="rect">
            <a:avLst/>
          </a:prstGeom>
          <a:noFill/>
          <a:ln w="9525">
            <a:noFill/>
            <a:miter lim="800000"/>
            <a:headEnd/>
            <a:tailEnd/>
          </a:ln>
        </p:spPr>
        <p:txBody>
          <a:bodyPr>
            <a:spAutoFit/>
          </a:bodyPr>
          <a:lstStyle/>
          <a:p>
            <a:pPr>
              <a:defRPr/>
            </a:pPr>
            <a:r>
              <a:rPr lang="en-US" b="1" u="sng" dirty="0">
                <a:latin typeface="Arial" charset="0"/>
              </a:rPr>
              <a:t> </a:t>
            </a:r>
          </a:p>
          <a:p>
            <a:pPr>
              <a:defRPr/>
            </a:pPr>
            <a:r>
              <a:rPr lang="en-US" sz="3200" dirty="0">
                <a:latin typeface="+mj-lt"/>
              </a:rPr>
              <a:t>1) Be genuine  balance b/t 	professional &amp; personal</a:t>
            </a:r>
          </a:p>
          <a:p>
            <a:pPr>
              <a:defRPr/>
            </a:pPr>
            <a:r>
              <a:rPr lang="en-US" sz="3200" dirty="0">
                <a:latin typeface="+mj-lt"/>
              </a:rPr>
              <a:t>2) Take your time </a:t>
            </a:r>
          </a:p>
          <a:p>
            <a:pPr>
              <a:defRPr/>
            </a:pPr>
            <a:r>
              <a:rPr lang="en-US" sz="3200" dirty="0">
                <a:latin typeface="+mj-lt"/>
              </a:rPr>
              <a:t>3) Give them responsibilities</a:t>
            </a:r>
          </a:p>
          <a:p>
            <a:pPr>
              <a:defRPr/>
            </a:pPr>
            <a:r>
              <a:rPr lang="en-US" sz="3200" dirty="0">
                <a:latin typeface="+mj-lt"/>
              </a:rPr>
              <a:t>4) Create social atmosphere try to 	prevent clique from forming</a:t>
            </a:r>
          </a:p>
          <a:p>
            <a:pPr>
              <a:defRPr/>
            </a:pPr>
            <a:r>
              <a:rPr lang="en-US" sz="3200" dirty="0">
                <a:latin typeface="+mj-lt"/>
              </a:rPr>
              <a:t>5) Motivate and be supportive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800"/>
              <a:t>Content</a:t>
            </a:r>
            <a:br>
              <a:rPr lang="en-US" sz="3800"/>
            </a:br>
            <a:endParaRPr lang="en-US" sz="3800"/>
          </a:p>
        </p:txBody>
      </p:sp>
      <p:sp>
        <p:nvSpPr>
          <p:cNvPr id="24579" name="Rectangle 3"/>
          <p:cNvSpPr>
            <a:spLocks noGrp="1" noChangeArrowheads="1"/>
          </p:cNvSpPr>
          <p:nvPr>
            <p:ph type="body" idx="1"/>
          </p:nvPr>
        </p:nvSpPr>
        <p:spPr/>
        <p:txBody>
          <a:bodyPr/>
          <a:lstStyle/>
          <a:p>
            <a:pPr eaLnBrk="1" hangingPunct="1"/>
            <a:r>
              <a:rPr lang="en-US"/>
              <a:t>Recreational skills that are related to curricular concepts</a:t>
            </a:r>
          </a:p>
          <a:p>
            <a:pPr eaLnBrk="1" hangingPunct="1">
              <a:buFont typeface="Wingdings" pitchFamily="-107" charset="2"/>
              <a:buNone/>
            </a:pPr>
            <a:r>
              <a:rPr lang="en-US"/>
              <a:t>For example:</a:t>
            </a:r>
          </a:p>
          <a:p>
            <a:pPr eaLnBrk="1" hangingPunct="1">
              <a:buFont typeface="Wingdings" pitchFamily="-107" charset="2"/>
              <a:buNone/>
            </a:pPr>
            <a:r>
              <a:rPr lang="en-US" u="sng"/>
              <a:t>Recreation skills</a:t>
            </a:r>
            <a:r>
              <a:rPr lang="en-US"/>
              <a:t>		</a:t>
            </a:r>
            <a:r>
              <a:rPr lang="en-US" u="sng"/>
              <a:t>Curricular concepts</a:t>
            </a:r>
          </a:p>
          <a:p>
            <a:pPr eaLnBrk="1" hangingPunct="1">
              <a:buFont typeface="Wingdings" pitchFamily="-107" charset="2"/>
              <a:buNone/>
            </a:pPr>
            <a:r>
              <a:rPr lang="en-US"/>
              <a:t>Land navigation 		Math, reading</a:t>
            </a:r>
          </a:p>
          <a:p>
            <a:pPr eaLnBrk="1" hangingPunct="1">
              <a:buFont typeface="Wingdings" pitchFamily="-107" charset="2"/>
              <a:buNone/>
            </a:pPr>
            <a:r>
              <a:rPr lang="en-US"/>
              <a:t>Canoeing			Geography, Health</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Curricular Standards</a:t>
            </a:r>
          </a:p>
        </p:txBody>
      </p:sp>
      <p:sp>
        <p:nvSpPr>
          <p:cNvPr id="25603" name="Rectangle 3"/>
          <p:cNvSpPr>
            <a:spLocks noGrp="1" noChangeArrowheads="1"/>
          </p:cNvSpPr>
          <p:nvPr>
            <p:ph type="body" idx="1"/>
          </p:nvPr>
        </p:nvSpPr>
        <p:spPr/>
        <p:txBody>
          <a:bodyPr/>
          <a:lstStyle/>
          <a:p>
            <a:pPr eaLnBrk="1" hangingPunct="1"/>
            <a:r>
              <a:rPr lang="en-US"/>
              <a:t>Social Studies</a:t>
            </a:r>
          </a:p>
          <a:p>
            <a:pPr eaLnBrk="1" hangingPunct="1"/>
            <a:r>
              <a:rPr lang="en-US"/>
              <a:t>Health</a:t>
            </a:r>
          </a:p>
          <a:p>
            <a:pPr eaLnBrk="1" hangingPunct="1"/>
            <a:r>
              <a:rPr lang="en-US"/>
              <a:t>Language arts</a:t>
            </a:r>
          </a:p>
          <a:p>
            <a:pPr eaLnBrk="1" hangingPunct="1"/>
            <a:r>
              <a:rPr lang="en-US"/>
              <a:t>Math</a:t>
            </a:r>
          </a:p>
          <a:p>
            <a:pPr eaLnBrk="1" hangingPunct="1"/>
            <a:r>
              <a:rPr lang="en-US"/>
              <a:t>Physical Education</a:t>
            </a:r>
          </a:p>
          <a:p>
            <a:pPr eaLnBrk="1" hangingPunct="1"/>
            <a:r>
              <a:rPr lang="en-US"/>
              <a:t>Science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Curricular Standards</a:t>
            </a:r>
          </a:p>
        </p:txBody>
      </p:sp>
      <p:sp>
        <p:nvSpPr>
          <p:cNvPr id="26627" name="Rectangle 3"/>
          <p:cNvSpPr>
            <a:spLocks noGrp="1" noChangeArrowheads="1"/>
          </p:cNvSpPr>
          <p:nvPr>
            <p:ph type="body" idx="1"/>
          </p:nvPr>
        </p:nvSpPr>
        <p:spPr>
          <a:xfrm>
            <a:off x="1219200" y="1371600"/>
            <a:ext cx="10363200" cy="4953000"/>
          </a:xfrm>
        </p:spPr>
        <p:txBody>
          <a:bodyPr>
            <a:normAutofit lnSpcReduction="10000"/>
          </a:bodyPr>
          <a:lstStyle/>
          <a:p>
            <a:pPr eaLnBrk="1" hangingPunct="1"/>
            <a:r>
              <a:rPr lang="en-US"/>
              <a:t>Social Studies themes</a:t>
            </a:r>
          </a:p>
          <a:p>
            <a:pPr eaLnBrk="1" hangingPunct="1">
              <a:buFont typeface="Wingdings" pitchFamily="-107" charset="2"/>
              <a:buNone/>
            </a:pPr>
            <a:r>
              <a:rPr lang="en-US" sz="2400">
                <a:latin typeface="Calibri" pitchFamily="-107" charset="0"/>
              </a:rPr>
              <a:t>Culture </a:t>
            </a:r>
          </a:p>
          <a:p>
            <a:pPr eaLnBrk="1" hangingPunct="1">
              <a:buFont typeface="Wingdings" pitchFamily="-107" charset="2"/>
              <a:buNone/>
            </a:pPr>
            <a:r>
              <a:rPr lang="en-US" sz="2400">
                <a:latin typeface="Calibri" pitchFamily="-107" charset="0"/>
              </a:rPr>
              <a:t>Time, Continuity, and Change </a:t>
            </a:r>
          </a:p>
          <a:p>
            <a:pPr eaLnBrk="1" hangingPunct="1">
              <a:buFont typeface="Wingdings" pitchFamily="-107" charset="2"/>
              <a:buNone/>
            </a:pPr>
            <a:r>
              <a:rPr lang="en-US" sz="2400">
                <a:latin typeface="Calibri" pitchFamily="-107" charset="0"/>
              </a:rPr>
              <a:t>People, Places, and Environment </a:t>
            </a:r>
          </a:p>
          <a:p>
            <a:pPr eaLnBrk="1" hangingPunct="1">
              <a:buFont typeface="Wingdings" pitchFamily="-107" charset="2"/>
              <a:buNone/>
            </a:pPr>
            <a:r>
              <a:rPr lang="en-US" sz="2400">
                <a:latin typeface="Calibri" pitchFamily="-107" charset="0"/>
              </a:rPr>
              <a:t>Individual Development and Identity </a:t>
            </a:r>
          </a:p>
          <a:p>
            <a:pPr eaLnBrk="1" hangingPunct="1">
              <a:buFont typeface="Wingdings" pitchFamily="-107" charset="2"/>
              <a:buNone/>
            </a:pPr>
            <a:r>
              <a:rPr lang="en-US" sz="2400">
                <a:latin typeface="Calibri" pitchFamily="-107" charset="0"/>
              </a:rPr>
              <a:t>Individuals, Groups, and Institutions </a:t>
            </a:r>
          </a:p>
          <a:p>
            <a:pPr eaLnBrk="1" hangingPunct="1">
              <a:buFont typeface="Wingdings" pitchFamily="-107" charset="2"/>
              <a:buNone/>
            </a:pPr>
            <a:r>
              <a:rPr lang="en-US" sz="2400">
                <a:latin typeface="Calibri" pitchFamily="-107" charset="0"/>
              </a:rPr>
              <a:t>Power, Authority, and Governance </a:t>
            </a:r>
          </a:p>
          <a:p>
            <a:pPr eaLnBrk="1" hangingPunct="1">
              <a:buFont typeface="Wingdings" pitchFamily="-107" charset="2"/>
              <a:buNone/>
            </a:pPr>
            <a:r>
              <a:rPr lang="en-US" sz="2400">
                <a:latin typeface="Calibri" pitchFamily="-107" charset="0"/>
              </a:rPr>
              <a:t>Production, Distribution, and Consumption </a:t>
            </a:r>
          </a:p>
          <a:p>
            <a:pPr eaLnBrk="1" hangingPunct="1">
              <a:buFont typeface="Wingdings" pitchFamily="-107" charset="2"/>
              <a:buNone/>
            </a:pPr>
            <a:r>
              <a:rPr lang="en-US" sz="2400">
                <a:latin typeface="Calibri" pitchFamily="-107" charset="0"/>
              </a:rPr>
              <a:t>Science, Technology, and Society </a:t>
            </a:r>
          </a:p>
          <a:p>
            <a:pPr eaLnBrk="1" hangingPunct="1">
              <a:buFont typeface="Wingdings" pitchFamily="-107" charset="2"/>
              <a:buNone/>
            </a:pPr>
            <a:r>
              <a:rPr lang="en-US" sz="2400">
                <a:latin typeface="Calibri" pitchFamily="-107" charset="0"/>
              </a:rPr>
              <a:t>Global Connections </a:t>
            </a:r>
          </a:p>
          <a:p>
            <a:pPr eaLnBrk="1" hangingPunct="1">
              <a:buFont typeface="Wingdings" pitchFamily="-107" charset="2"/>
              <a:buNone/>
            </a:pPr>
            <a:r>
              <a:rPr lang="en-US" sz="2400">
                <a:latin typeface="Calibri" pitchFamily="-107" charset="0"/>
              </a:rPr>
              <a:t>Civic Ideals and Practices </a:t>
            </a:r>
          </a:p>
          <a:p>
            <a:pPr eaLnBrk="1" hangingPunct="1"/>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Curricular Standards</a:t>
            </a:r>
          </a:p>
        </p:txBody>
      </p:sp>
      <p:sp>
        <p:nvSpPr>
          <p:cNvPr id="27651" name="Rectangle 3"/>
          <p:cNvSpPr>
            <a:spLocks noGrp="1" noChangeArrowheads="1"/>
          </p:cNvSpPr>
          <p:nvPr>
            <p:ph type="body" idx="1"/>
          </p:nvPr>
        </p:nvSpPr>
        <p:spPr>
          <a:xfrm>
            <a:off x="1219200" y="1600200"/>
            <a:ext cx="10363200" cy="4876800"/>
          </a:xfrm>
        </p:spPr>
        <p:txBody>
          <a:bodyPr/>
          <a:lstStyle/>
          <a:p>
            <a:pPr eaLnBrk="1" hangingPunct="1">
              <a:buFont typeface="Wingdings" pitchFamily="2" charset="2"/>
              <a:buChar char="n"/>
              <a:defRPr/>
            </a:pPr>
            <a:r>
              <a:rPr lang="en-US" sz="3200" dirty="0" smtClean="0">
                <a:latin typeface="+mj-lt"/>
              </a:rPr>
              <a:t>Health</a:t>
            </a:r>
          </a:p>
          <a:p>
            <a:pPr eaLnBrk="1" hangingPunct="1">
              <a:buFont typeface="Wingdings" pitchFamily="2" charset="2"/>
              <a:buNone/>
              <a:defRPr/>
            </a:pPr>
            <a:r>
              <a:rPr lang="en-US" dirty="0" smtClean="0">
                <a:latin typeface="+mj-lt"/>
              </a:rPr>
              <a:t>Knows availability and use of health services, products and info.</a:t>
            </a:r>
          </a:p>
          <a:p>
            <a:pPr eaLnBrk="1" hangingPunct="1">
              <a:buFont typeface="Wingdings" pitchFamily="2" charset="2"/>
              <a:buNone/>
              <a:defRPr/>
            </a:pPr>
            <a:r>
              <a:rPr lang="en-US" dirty="0" smtClean="0">
                <a:latin typeface="+mj-lt"/>
              </a:rPr>
              <a:t>Knows environmental and external factors that affect individual and community health</a:t>
            </a:r>
          </a:p>
          <a:p>
            <a:pPr eaLnBrk="1" hangingPunct="1">
              <a:buFont typeface="Wingdings" pitchFamily="2" charset="2"/>
              <a:buNone/>
              <a:defRPr/>
            </a:pPr>
            <a:r>
              <a:rPr lang="en-US" dirty="0" smtClean="0">
                <a:latin typeface="+mj-lt"/>
              </a:rPr>
              <a:t>Understands the relationship of family health to individual health</a:t>
            </a:r>
          </a:p>
          <a:p>
            <a:pPr eaLnBrk="1" hangingPunct="1">
              <a:buFont typeface="Wingdings" pitchFamily="2" charset="2"/>
              <a:buNone/>
              <a:defRPr/>
            </a:pPr>
            <a:r>
              <a:rPr lang="en-US" dirty="0" smtClean="0">
                <a:latin typeface="+mj-lt"/>
              </a:rPr>
              <a:t>Knows how to maintain mental and emotional health</a:t>
            </a:r>
          </a:p>
          <a:p>
            <a:pPr eaLnBrk="1" hangingPunct="1">
              <a:buFont typeface="Wingdings" pitchFamily="2" charset="2"/>
              <a:buNone/>
              <a:defRPr/>
            </a:pPr>
            <a:r>
              <a:rPr lang="en-US" dirty="0" smtClean="0">
                <a:latin typeface="+mj-lt"/>
              </a:rPr>
              <a:t>Knows essential concepts and practices concerning injury prevention and safety</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Curricular Standards</a:t>
            </a:r>
          </a:p>
        </p:txBody>
      </p:sp>
      <p:sp>
        <p:nvSpPr>
          <p:cNvPr id="28675" name="Rectangle 3"/>
          <p:cNvSpPr>
            <a:spLocks noGrp="1" noChangeArrowheads="1"/>
          </p:cNvSpPr>
          <p:nvPr>
            <p:ph type="body" idx="1"/>
          </p:nvPr>
        </p:nvSpPr>
        <p:spPr/>
        <p:txBody>
          <a:bodyPr/>
          <a:lstStyle/>
          <a:p>
            <a:pPr eaLnBrk="1" hangingPunct="1"/>
            <a:r>
              <a:rPr lang="en-US"/>
              <a:t>Language arts</a:t>
            </a:r>
          </a:p>
          <a:p>
            <a:pPr eaLnBrk="1" hangingPunct="1"/>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Curricular Standards</a:t>
            </a:r>
          </a:p>
        </p:txBody>
      </p:sp>
      <p:sp>
        <p:nvSpPr>
          <p:cNvPr id="29699" name="Rectangle 3"/>
          <p:cNvSpPr>
            <a:spLocks noGrp="1" noChangeArrowheads="1"/>
          </p:cNvSpPr>
          <p:nvPr>
            <p:ph type="body" idx="1"/>
          </p:nvPr>
        </p:nvSpPr>
        <p:spPr/>
        <p:txBody>
          <a:bodyPr/>
          <a:lstStyle/>
          <a:p>
            <a:pPr eaLnBrk="1" hangingPunct="1"/>
            <a:r>
              <a:rPr lang="en-US"/>
              <a:t>Math</a:t>
            </a:r>
          </a:p>
          <a:p>
            <a:pPr eaLnBrk="1" hangingPunct="1">
              <a:buFont typeface="Wingdings" pitchFamily="-107" charset="2"/>
              <a:buNone/>
            </a:pP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Curricular Standards</a:t>
            </a:r>
          </a:p>
        </p:txBody>
      </p:sp>
      <p:sp>
        <p:nvSpPr>
          <p:cNvPr id="30723" name="Rectangle 3"/>
          <p:cNvSpPr>
            <a:spLocks noGrp="1" noChangeArrowheads="1"/>
          </p:cNvSpPr>
          <p:nvPr>
            <p:ph type="body" idx="1"/>
          </p:nvPr>
        </p:nvSpPr>
        <p:spPr/>
        <p:txBody>
          <a:bodyPr/>
          <a:lstStyle/>
          <a:p>
            <a:pPr eaLnBrk="1" hangingPunct="1"/>
            <a:r>
              <a:rPr lang="en-US"/>
              <a:t>Physical Education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Outdoor-learning</a:t>
            </a:r>
            <a:r>
              <a:rPr lang="de-DE" dirty="0" smtClean="0"/>
              <a:t> – </a:t>
            </a:r>
            <a:br>
              <a:rPr lang="de-DE" dirty="0" smtClean="0"/>
            </a:br>
            <a:r>
              <a:rPr lang="de-DE" dirty="0" err="1" smtClean="0"/>
              <a:t>from</a:t>
            </a:r>
            <a:r>
              <a:rPr lang="de-DE" dirty="0" smtClean="0"/>
              <a:t> </a:t>
            </a:r>
            <a:r>
              <a:rPr lang="de-DE" dirty="0" err="1" smtClean="0"/>
              <a:t>sensation</a:t>
            </a:r>
            <a:r>
              <a:rPr lang="de-DE" dirty="0" smtClean="0"/>
              <a:t> to </a:t>
            </a:r>
            <a:r>
              <a:rPr lang="de-DE" dirty="0" err="1" smtClean="0"/>
              <a:t>learning</a:t>
            </a:r>
            <a:endParaRPr lang="de-DE" dirty="0"/>
          </a:p>
        </p:txBody>
      </p:sp>
      <p:graphicFrame>
        <p:nvGraphicFramePr>
          <p:cNvPr id="4" name="Inhaltsplatzhalter 3"/>
          <p:cNvGraphicFramePr>
            <a:graphicFrameLocks noGrp="1"/>
          </p:cNvGraphicFramePr>
          <p:nvPr>
            <p:ph idx="1"/>
          </p:nvPr>
        </p:nvGraphicFramePr>
        <p:xfrm>
          <a:off x="406400" y="2057400"/>
          <a:ext cx="10972800" cy="3962400"/>
        </p:xfrm>
        <a:graphic>
          <a:graphicData uri="http://schemas.openxmlformats.org/drawingml/2006/table">
            <a:tbl>
              <a:tblPr firstRow="1" bandRow="1">
                <a:tableStyleId>{5940675A-B579-460E-94D1-54222C63F5DA}</a:tableStyleId>
              </a:tblPr>
              <a:tblGrid>
                <a:gridCol w="3048000"/>
                <a:gridCol w="2438400"/>
                <a:gridCol w="2743200"/>
                <a:gridCol w="2743200"/>
              </a:tblGrid>
              <a:tr h="1320800">
                <a:tc>
                  <a:txBody>
                    <a:bodyPr/>
                    <a:lstStyle/>
                    <a:p>
                      <a:r>
                        <a:rPr lang="de-DE" sz="2400" b="1" dirty="0" err="1" smtClean="0"/>
                        <a:t>Attraction</a:t>
                      </a:r>
                      <a:endParaRPr lang="de-DE" sz="2400" b="1" dirty="0"/>
                    </a:p>
                  </a:txBody>
                  <a:tcPr marL="121920" marR="121920"/>
                </a:tc>
                <a:tc>
                  <a:txBody>
                    <a:bodyPr/>
                    <a:lstStyle/>
                    <a:p>
                      <a:r>
                        <a:rPr lang="de-DE" sz="2400" dirty="0" err="1" smtClean="0"/>
                        <a:t>Risk</a:t>
                      </a:r>
                      <a:endParaRPr lang="de-DE" sz="2400" dirty="0"/>
                    </a:p>
                  </a:txBody>
                  <a:tcPr marL="121920" marR="121920"/>
                </a:tc>
                <a:tc>
                  <a:txBody>
                    <a:bodyPr/>
                    <a:lstStyle/>
                    <a:p>
                      <a:r>
                        <a:rPr lang="de-DE" sz="2400" dirty="0" err="1" smtClean="0"/>
                        <a:t>Individuals</a:t>
                      </a:r>
                      <a:endParaRPr lang="de-DE" sz="2400" dirty="0"/>
                    </a:p>
                  </a:txBody>
                  <a:tcPr marL="121920" marR="121920"/>
                </a:tc>
                <a:tc>
                  <a:txBody>
                    <a:bodyPr/>
                    <a:lstStyle/>
                    <a:p>
                      <a:r>
                        <a:rPr lang="de-DE" sz="2400" dirty="0" err="1" smtClean="0"/>
                        <a:t>Doing</a:t>
                      </a:r>
                      <a:endParaRPr lang="de-DE" sz="2400" dirty="0"/>
                    </a:p>
                  </a:txBody>
                  <a:tcPr marL="121920" marR="121920"/>
                </a:tc>
              </a:tr>
              <a:tr h="1320800">
                <a:tc>
                  <a:txBody>
                    <a:bodyPr/>
                    <a:lstStyle/>
                    <a:p>
                      <a:r>
                        <a:rPr lang="de-DE" sz="2400" b="1" dirty="0" err="1" smtClean="0"/>
                        <a:t>Experience</a:t>
                      </a:r>
                      <a:endParaRPr lang="de-DE" sz="2400" b="1" dirty="0"/>
                    </a:p>
                  </a:txBody>
                  <a:tcPr marL="121920" marR="121920"/>
                </a:tc>
                <a:tc>
                  <a:txBody>
                    <a:bodyPr/>
                    <a:lstStyle/>
                    <a:p>
                      <a:r>
                        <a:rPr lang="de-DE" sz="2400" dirty="0" err="1" smtClean="0"/>
                        <a:t>Reflection</a:t>
                      </a:r>
                      <a:endParaRPr lang="de-DE" sz="2400" dirty="0"/>
                    </a:p>
                  </a:txBody>
                  <a:tcPr marL="121920" marR="121920"/>
                </a:tc>
                <a:tc>
                  <a:txBody>
                    <a:bodyPr/>
                    <a:lstStyle/>
                    <a:p>
                      <a:r>
                        <a:rPr lang="de-DE" sz="2400" dirty="0" smtClean="0"/>
                        <a:t>Group</a:t>
                      </a:r>
                      <a:endParaRPr lang="de-DE" sz="2400" dirty="0"/>
                    </a:p>
                  </a:txBody>
                  <a:tcPr marL="121920" marR="121920"/>
                </a:tc>
                <a:tc>
                  <a:txBody>
                    <a:bodyPr/>
                    <a:lstStyle/>
                    <a:p>
                      <a:r>
                        <a:rPr lang="de-DE" sz="2400" dirty="0" smtClean="0"/>
                        <a:t>Interaction</a:t>
                      </a:r>
                      <a:endParaRPr lang="de-DE" sz="2400" dirty="0"/>
                    </a:p>
                  </a:txBody>
                  <a:tcPr marL="121920" marR="121920"/>
                </a:tc>
              </a:tr>
              <a:tr h="1320800">
                <a:tc>
                  <a:txBody>
                    <a:bodyPr/>
                    <a:lstStyle/>
                    <a:p>
                      <a:r>
                        <a:rPr lang="de-DE" sz="2400" b="1" dirty="0" err="1" smtClean="0"/>
                        <a:t>Learning</a:t>
                      </a:r>
                      <a:endParaRPr lang="de-DE" sz="2400" b="1" dirty="0"/>
                    </a:p>
                  </a:txBody>
                  <a:tcPr marL="121920" marR="121920"/>
                </a:tc>
                <a:tc>
                  <a:txBody>
                    <a:bodyPr/>
                    <a:lstStyle/>
                    <a:p>
                      <a:r>
                        <a:rPr lang="de-DE" sz="2400" dirty="0" smtClean="0"/>
                        <a:t>Life</a:t>
                      </a:r>
                      <a:r>
                        <a:rPr lang="de-DE" sz="2400" baseline="0" dirty="0" smtClean="0"/>
                        <a:t> </a:t>
                      </a:r>
                      <a:r>
                        <a:rPr lang="de-DE" sz="2400" baseline="0" dirty="0" err="1" smtClean="0"/>
                        <a:t>long</a:t>
                      </a:r>
                      <a:r>
                        <a:rPr lang="de-DE" sz="2400" baseline="0" dirty="0" smtClean="0"/>
                        <a:t> </a:t>
                      </a:r>
                      <a:r>
                        <a:rPr lang="de-DE" sz="2400" baseline="0" dirty="0" err="1" smtClean="0"/>
                        <a:t>learning</a:t>
                      </a:r>
                      <a:endParaRPr lang="de-DE" sz="2400" dirty="0"/>
                    </a:p>
                  </a:txBody>
                  <a:tcPr marL="121920" marR="121920"/>
                </a:tc>
                <a:tc>
                  <a:txBody>
                    <a:bodyPr/>
                    <a:lstStyle/>
                    <a:p>
                      <a:r>
                        <a:rPr lang="de-DE" sz="2400" dirty="0" err="1" smtClean="0"/>
                        <a:t>Community</a:t>
                      </a:r>
                      <a:endParaRPr lang="de-DE" sz="2400" dirty="0"/>
                    </a:p>
                  </a:txBody>
                  <a:tcPr marL="121920" marR="121920"/>
                </a:tc>
                <a:tc>
                  <a:txBody>
                    <a:bodyPr/>
                    <a:lstStyle/>
                    <a:p>
                      <a:r>
                        <a:rPr lang="de-DE" sz="2400" dirty="0" err="1" smtClean="0"/>
                        <a:t>Transition</a:t>
                      </a:r>
                      <a:endParaRPr lang="de-DE" sz="2400" dirty="0"/>
                    </a:p>
                  </a:txBody>
                  <a:tcPr marL="121920" marR="121920"/>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Curricular Standards</a:t>
            </a:r>
          </a:p>
        </p:txBody>
      </p:sp>
      <p:sp>
        <p:nvSpPr>
          <p:cNvPr id="31747" name="Rectangle 3"/>
          <p:cNvSpPr>
            <a:spLocks noGrp="1" noChangeArrowheads="1"/>
          </p:cNvSpPr>
          <p:nvPr>
            <p:ph type="body" idx="1"/>
          </p:nvPr>
        </p:nvSpPr>
        <p:spPr/>
        <p:txBody>
          <a:bodyPr/>
          <a:lstStyle/>
          <a:p>
            <a:pPr eaLnBrk="1" hangingPunct="1"/>
            <a:r>
              <a:rPr lang="en-US"/>
              <a:t>Science</a:t>
            </a:r>
          </a:p>
          <a:p>
            <a:pPr eaLnBrk="1" hangingPunct="1"/>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Class Organization &amp; Management</a:t>
            </a:r>
          </a:p>
        </p:txBody>
      </p:sp>
      <p:sp>
        <p:nvSpPr>
          <p:cNvPr id="32771" name="Rectangle 3"/>
          <p:cNvSpPr>
            <a:spLocks noGrp="1" noChangeArrowheads="1"/>
          </p:cNvSpPr>
          <p:nvPr>
            <p:ph type="body" idx="1"/>
          </p:nvPr>
        </p:nvSpPr>
        <p:spPr/>
        <p:txBody>
          <a:bodyPr/>
          <a:lstStyle/>
          <a:p>
            <a:pPr eaLnBrk="1" hangingPunct="1"/>
            <a:r>
              <a:rPr lang="en-US"/>
              <a:t>Activity Teams</a:t>
            </a:r>
          </a:p>
          <a:p>
            <a:pPr lvl="1" eaLnBrk="1" hangingPunct="1"/>
            <a:r>
              <a:rPr lang="en-US"/>
              <a:t>3, 4, 5 person teams designed to function with indirect supervision</a:t>
            </a:r>
          </a:p>
          <a:p>
            <a:pPr lvl="1" eaLnBrk="1" hangingPunct="1"/>
            <a:r>
              <a:rPr lang="en-US"/>
              <a:t>Team leaders in each group (fully inform the leader and give them directions/instructions before class)</a:t>
            </a:r>
          </a:p>
          <a:p>
            <a:pPr lvl="1" eaLnBrk="1" hangingPunct="1"/>
            <a:r>
              <a:rPr lang="en-US"/>
              <a:t>Change team leaders</a:t>
            </a:r>
          </a:p>
          <a:p>
            <a:pPr eaLnBrk="1" hangingPunct="1">
              <a:buFont typeface="Wingdings" pitchFamily="-107" charset="2"/>
              <a:buNone/>
            </a:pP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422400" y="1524000"/>
            <a:ext cx="10363200" cy="4724400"/>
          </a:xfrm>
        </p:spPr>
        <p:txBody>
          <a:bodyPr/>
          <a:lstStyle/>
          <a:p>
            <a:pPr eaLnBrk="1" hangingPunct="1"/>
            <a:r>
              <a:rPr lang="en-US"/>
              <a:t>Pledge of respect</a:t>
            </a:r>
          </a:p>
          <a:p>
            <a:pPr lvl="1" eaLnBrk="1" hangingPunct="1"/>
            <a:r>
              <a:rPr lang="en-US"/>
              <a:t>Agreement b/t teacher and students to respect themselves and each other so they can make class an enjoyable experience for everyone.</a:t>
            </a:r>
          </a:p>
          <a:p>
            <a:pPr lvl="1" eaLnBrk="1" hangingPunct="1"/>
            <a:r>
              <a:rPr lang="en-US"/>
              <a:t>Example</a:t>
            </a:r>
          </a:p>
          <a:p>
            <a:pPr eaLnBrk="1" hangingPunct="1"/>
            <a:r>
              <a:rPr lang="en-US" sz="2000"/>
              <a:t>As a member of this class I pledge to: </a:t>
            </a:r>
          </a:p>
          <a:p>
            <a:pPr eaLnBrk="1" hangingPunct="1"/>
            <a:r>
              <a:rPr lang="en-US" sz="2000"/>
              <a:t>  Respect the dignity and essential worth of all individuals. </a:t>
            </a:r>
            <a:br>
              <a:rPr lang="en-US" sz="2000"/>
            </a:br>
            <a:r>
              <a:rPr lang="en-US" sz="2000"/>
              <a:t>  </a:t>
            </a:r>
            <a:br>
              <a:rPr lang="en-US" sz="2000"/>
            </a:br>
            <a:r>
              <a:rPr lang="en-US" sz="2000"/>
              <a:t>  Respect the privacy, property, and freedom of others. </a:t>
            </a:r>
            <a:br>
              <a:rPr lang="en-US" sz="2000"/>
            </a:br>
            <a:r>
              <a:rPr lang="en-US" sz="2000"/>
              <a:t>  </a:t>
            </a:r>
            <a:br>
              <a:rPr lang="en-US" sz="2000"/>
            </a:br>
            <a:r>
              <a:rPr lang="en-US" sz="2000"/>
              <a:t>  N</a:t>
            </a:r>
            <a:r>
              <a:rPr lang="en-US" sz="2000" b="1"/>
              <a:t>ot</a:t>
            </a:r>
            <a:r>
              <a:rPr lang="en-US" sz="2000"/>
              <a:t> tolerate bigotry, discrimination, violence, or intimidation of        	any kind. </a:t>
            </a:r>
            <a:br>
              <a:rPr lang="en-US" sz="2000"/>
            </a:br>
            <a:r>
              <a:rPr lang="en-US" sz="2000"/>
              <a:t>  </a:t>
            </a:r>
            <a:br>
              <a:rPr lang="en-US" sz="2000"/>
            </a:br>
            <a:r>
              <a:rPr lang="en-US" sz="2000"/>
              <a:t>.</a:t>
            </a:r>
          </a:p>
          <a:p>
            <a:pPr eaLnBrk="1" hangingPunct="1"/>
            <a:endParaRPr lang="en-US" sz="2000"/>
          </a:p>
          <a:p>
            <a:pPr lvl="1" eaLnBrk="1" hangingPunct="1"/>
            <a:endParaRPr lang="en-US" sz="2000"/>
          </a:p>
        </p:txBody>
      </p:sp>
      <p:sp>
        <p:nvSpPr>
          <p:cNvPr id="33795" name="Rectangle 4"/>
          <p:cNvSpPr>
            <a:spLocks noGrp="1" noChangeArrowheads="1"/>
          </p:cNvSpPr>
          <p:nvPr>
            <p:ph type="title"/>
          </p:nvPr>
        </p:nvSpPr>
        <p:spPr>
          <a:noFill/>
        </p:spPr>
        <p:txBody>
          <a:bodyPr/>
          <a:lstStyle/>
          <a:p>
            <a:pPr eaLnBrk="1" hangingPunct="1"/>
            <a:r>
              <a:rPr lang="en-US"/>
              <a:t>Class Organization &amp; 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0179">
                                            <p:txEl>
                                              <p:pRg st="0" end="0"/>
                                            </p:txEl>
                                          </p:spTgt>
                                        </p:tgtEl>
                                        <p:attrNameLst>
                                          <p:attrName>style.opacity</p:attrName>
                                        </p:attrNameLst>
                                      </p:cBhvr>
                                      <p:to>
                                        <p:strVal val="0.25"/>
                                      </p:to>
                                    </p:set>
                                    <p:animEffect filter="image" prLst="opacity: 0.25">
                                      <p:cBhvr rctx="IE">
                                        <p:cTn id="7" dur="indefinite"/>
                                        <p:tgtEl>
                                          <p:spTgt spid="50179">
                                            <p:txEl>
                                              <p:pRg st="0" end="0"/>
                                            </p:txEl>
                                          </p:spTgt>
                                        </p:tgtEl>
                                      </p:cBhvr>
                                    </p:animEffect>
                                  </p:childTnLst>
                                </p:cTn>
                              </p:par>
                              <p:par>
                                <p:cTn id="8" presetID="9" presetClass="emph" presetSubtype="0" grpId="0" nodeType="withEffect">
                                  <p:stCondLst>
                                    <p:cond delay="0"/>
                                  </p:stCondLst>
                                  <p:childTnLst>
                                    <p:set>
                                      <p:cBhvr rctx="PPT">
                                        <p:cTn id="9" dur="indefinite"/>
                                        <p:tgtEl>
                                          <p:spTgt spid="50179">
                                            <p:txEl>
                                              <p:pRg st="1" end="1"/>
                                            </p:txEl>
                                          </p:spTgt>
                                        </p:tgtEl>
                                        <p:attrNameLst>
                                          <p:attrName>style.opacity</p:attrName>
                                        </p:attrNameLst>
                                      </p:cBhvr>
                                      <p:to>
                                        <p:strVal val="0.25"/>
                                      </p:to>
                                    </p:set>
                                    <p:animEffect filter="image" prLst="opacity: 0.25">
                                      <p:cBhvr rctx="IE">
                                        <p:cTn id="10" dur="indefinite"/>
                                        <p:tgtEl>
                                          <p:spTgt spid="50179">
                                            <p:txEl>
                                              <p:pRg st="1" end="1"/>
                                            </p:txEl>
                                          </p:spTgt>
                                        </p:tgtEl>
                                      </p:cBhvr>
                                    </p:animEffect>
                                  </p:childTnLst>
                                </p:cTn>
                              </p:par>
                              <p:par>
                                <p:cTn id="11" presetID="9" presetClass="emph" presetSubtype="0" grpId="0" nodeType="withEffect">
                                  <p:stCondLst>
                                    <p:cond delay="0"/>
                                  </p:stCondLst>
                                  <p:childTnLst>
                                    <p:set>
                                      <p:cBhvr rctx="PPT">
                                        <p:cTn id="12" dur="indefinite"/>
                                        <p:tgtEl>
                                          <p:spTgt spid="50179">
                                            <p:txEl>
                                              <p:pRg st="2" end="2"/>
                                            </p:txEl>
                                          </p:spTgt>
                                        </p:tgtEl>
                                        <p:attrNameLst>
                                          <p:attrName>style.opacity</p:attrName>
                                        </p:attrNameLst>
                                      </p:cBhvr>
                                      <p:to>
                                        <p:strVal val="0.25"/>
                                      </p:to>
                                    </p:set>
                                    <p:animEffect filter="image" prLst="opacity: 0.25">
                                      <p:cBhvr rctx="IE">
                                        <p:cTn id="13" dur="indefinite"/>
                                        <p:tgtEl>
                                          <p:spTgt spid="50179">
                                            <p:txEl>
                                              <p:pRg st="2" end="2"/>
                                            </p:txEl>
                                          </p:spTgt>
                                        </p:tgtEl>
                                      </p:cBhvr>
                                    </p:animEffect>
                                  </p:childTnLst>
                                </p:cTn>
                              </p:par>
                              <p:par>
                                <p:cTn id="14" presetID="9" presetClass="emph" presetSubtype="0" grpId="0" nodeType="withEffect">
                                  <p:stCondLst>
                                    <p:cond delay="0"/>
                                  </p:stCondLst>
                                  <p:childTnLst>
                                    <p:set>
                                      <p:cBhvr rctx="PPT">
                                        <p:cTn id="15" dur="indefinite"/>
                                        <p:tgtEl>
                                          <p:spTgt spid="50179">
                                            <p:txEl>
                                              <p:pRg st="3" end="3"/>
                                            </p:txEl>
                                          </p:spTgt>
                                        </p:tgtEl>
                                        <p:attrNameLst>
                                          <p:attrName>style.opacity</p:attrName>
                                        </p:attrNameLst>
                                      </p:cBhvr>
                                      <p:to>
                                        <p:strVal val="0.25"/>
                                      </p:to>
                                    </p:set>
                                    <p:animEffect filter="image" prLst="opacity: 0.25">
                                      <p:cBhvr rctx="IE">
                                        <p:cTn id="16" dur="indefinite"/>
                                        <p:tgtEl>
                                          <p:spTgt spid="50179">
                                            <p:txEl>
                                              <p:pRg st="3" end="3"/>
                                            </p:txEl>
                                          </p:spTgt>
                                        </p:tgtEl>
                                      </p:cBhvr>
                                    </p:animEffect>
                                  </p:childTnLst>
                                </p:cTn>
                              </p:par>
                              <p:par>
                                <p:cTn id="17" presetID="9" presetClass="emph" presetSubtype="0" grpId="0" nodeType="withEffect">
                                  <p:stCondLst>
                                    <p:cond delay="0"/>
                                  </p:stCondLst>
                                  <p:childTnLst>
                                    <p:set>
                                      <p:cBhvr rctx="PPT">
                                        <p:cTn id="18" dur="indefinite"/>
                                        <p:tgtEl>
                                          <p:spTgt spid="50179">
                                            <p:txEl>
                                              <p:pRg st="4" end="4"/>
                                            </p:txEl>
                                          </p:spTgt>
                                        </p:tgtEl>
                                        <p:attrNameLst>
                                          <p:attrName>style.opacity</p:attrName>
                                        </p:attrNameLst>
                                      </p:cBhvr>
                                      <p:to>
                                        <p:strVal val="0.25"/>
                                      </p:to>
                                    </p:set>
                                    <p:animEffect filter="image" prLst="opacity: 0.25">
                                      <p:cBhvr rctx="IE">
                                        <p:cTn id="19" dur="indefinite"/>
                                        <p:tgtEl>
                                          <p:spTgt spid="5017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50179">
                                            <p:txEl>
                                              <p:pRg st="0" end="0"/>
                                            </p:txEl>
                                          </p:spTgt>
                                        </p:tgtEl>
                                        <p:attrNameLst>
                                          <p:attrName>style.opacity</p:attrName>
                                        </p:attrNameLst>
                                      </p:cBhvr>
                                      <p:to>
                                        <p:strVal val="1.0"/>
                                      </p:to>
                                    </p:set>
                                    <p:animEffect filter="image" prLst="opacity: 1.0">
                                      <p:cBhvr rctx="IE">
                                        <p:cTn id="24" dur="indefinite"/>
                                        <p:tgtEl>
                                          <p:spTgt spid="50179">
                                            <p:txEl>
                                              <p:pRg st="0" end="0"/>
                                            </p:txEl>
                                          </p:spTgt>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50179">
                                            <p:txEl>
                                              <p:pRg st="1" end="1"/>
                                            </p:txEl>
                                          </p:spTgt>
                                        </p:tgtEl>
                                        <p:attrNameLst>
                                          <p:attrName>style.opacity</p:attrName>
                                        </p:attrNameLst>
                                      </p:cBhvr>
                                      <p:to>
                                        <p:strVal val="1.0"/>
                                      </p:to>
                                    </p:set>
                                    <p:animEffect filter="image" prLst="opacity: 1.0">
                                      <p:cBhvr rctx="IE">
                                        <p:cTn id="27" dur="indefinite"/>
                                        <p:tgtEl>
                                          <p:spTgt spid="50179">
                                            <p:txEl>
                                              <p:pRg st="1" end="1"/>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50179">
                                            <p:txEl>
                                              <p:pRg st="2" end="2"/>
                                            </p:txEl>
                                          </p:spTgt>
                                        </p:tgtEl>
                                        <p:attrNameLst>
                                          <p:attrName>style.opacity</p:attrName>
                                        </p:attrNameLst>
                                      </p:cBhvr>
                                      <p:to>
                                        <p:strVal val="1.0"/>
                                      </p:to>
                                    </p:set>
                                    <p:animEffect filter="image" prLst="opacity: 1.0">
                                      <p:cBhvr rctx="IE">
                                        <p:cTn id="30" dur="indefinite"/>
                                        <p:tgtEl>
                                          <p:spTgt spid="5017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endCondLst>
                                    <p:cond evt="onNext" delay="0">
                                      <p:tgtEl>
                                        <p:sldTgt/>
                                      </p:tgtEl>
                                    </p:cond>
                                  </p:endCondLst>
                                  <p:childTnLst>
                                    <p:set>
                                      <p:cBhvr rctx="PPT">
                                        <p:cTn id="34" dur="indefinite"/>
                                        <p:tgtEl>
                                          <p:spTgt spid="50179">
                                            <p:txEl>
                                              <p:pRg st="3" end="3"/>
                                            </p:txEl>
                                          </p:spTgt>
                                        </p:tgtEl>
                                        <p:attrNameLst>
                                          <p:attrName>style.opacity</p:attrName>
                                        </p:attrNameLst>
                                      </p:cBhvr>
                                      <p:to>
                                        <p:strVal val="1.0"/>
                                      </p:to>
                                    </p:set>
                                    <p:animEffect filter="image" prLst="opacity: 1.0">
                                      <p:cBhvr rctx="IE">
                                        <p:cTn id="35" dur="indefinite"/>
                                        <p:tgtEl>
                                          <p:spTgt spid="5017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endCondLst>
                                    <p:cond evt="onNext" delay="0">
                                      <p:tgtEl>
                                        <p:sldTgt/>
                                      </p:tgtEl>
                                    </p:cond>
                                  </p:endCondLst>
                                  <p:childTnLst>
                                    <p:set>
                                      <p:cBhvr rctx="PPT">
                                        <p:cTn id="39" dur="indefinite"/>
                                        <p:tgtEl>
                                          <p:spTgt spid="50179">
                                            <p:txEl>
                                              <p:pRg st="4" end="4"/>
                                            </p:txEl>
                                          </p:spTgt>
                                        </p:tgtEl>
                                        <p:attrNameLst>
                                          <p:attrName>style.opacity</p:attrName>
                                        </p:attrNameLst>
                                      </p:cBhvr>
                                      <p:to>
                                        <p:strVal val="1.0"/>
                                      </p:to>
                                    </p:set>
                                    <p:animEffect filter="image" prLst="opacity: 1.0">
                                      <p:cBhvr rctx="IE">
                                        <p:cTn id="40" dur="indefinite"/>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allAtOnce"/>
      <p:bldP spid="50179" grpId="1"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Class Organization &amp; Management</a:t>
            </a:r>
          </a:p>
        </p:txBody>
      </p:sp>
      <p:sp>
        <p:nvSpPr>
          <p:cNvPr id="34819" name="Rectangle 3"/>
          <p:cNvSpPr>
            <a:spLocks noGrp="1" noChangeArrowheads="1"/>
          </p:cNvSpPr>
          <p:nvPr>
            <p:ph type="body" idx="1"/>
          </p:nvPr>
        </p:nvSpPr>
        <p:spPr/>
        <p:txBody>
          <a:bodyPr/>
          <a:lstStyle/>
          <a:p>
            <a:pPr eaLnBrk="1" hangingPunct="1"/>
            <a:r>
              <a:rPr lang="en-US"/>
              <a:t>Student Behavior</a:t>
            </a:r>
          </a:p>
          <a:p>
            <a:pPr lvl="1" eaLnBrk="1" hangingPunct="1"/>
            <a:r>
              <a:rPr lang="en-US"/>
              <a:t>Instructions </a:t>
            </a:r>
          </a:p>
          <a:p>
            <a:pPr lvl="1" eaLnBrk="1" hangingPunct="1"/>
            <a:r>
              <a:rPr lang="en-US"/>
              <a:t>Types of instructions</a:t>
            </a:r>
          </a:p>
          <a:p>
            <a:pPr lvl="2" eaLnBrk="1" hangingPunct="1"/>
            <a:r>
              <a:rPr lang="en-US"/>
              <a:t>Organizational Rules: </a:t>
            </a:r>
          </a:p>
          <a:p>
            <a:pPr lvl="2" eaLnBrk="1" hangingPunct="1"/>
            <a:r>
              <a:rPr lang="en-US"/>
              <a:t>Instructional Signals: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Class Organization &amp; Management</a:t>
            </a:r>
          </a:p>
        </p:txBody>
      </p:sp>
      <p:sp>
        <p:nvSpPr>
          <p:cNvPr id="35843" name="Rectangle 3"/>
          <p:cNvSpPr>
            <a:spLocks noGrp="1" noChangeArrowheads="1"/>
          </p:cNvSpPr>
          <p:nvPr>
            <p:ph type="body" idx="1"/>
          </p:nvPr>
        </p:nvSpPr>
        <p:spPr/>
        <p:txBody>
          <a:bodyPr/>
          <a:lstStyle/>
          <a:p>
            <a:pPr eaLnBrk="1" hangingPunct="1"/>
            <a:r>
              <a:rPr lang="en-US"/>
              <a:t>Teaching formations</a:t>
            </a:r>
          </a:p>
          <a:p>
            <a:pPr lvl="1" eaLnBrk="1" hangingPunct="1"/>
            <a:r>
              <a:rPr lang="en-US"/>
              <a:t>Circle - Ideal for discussions, teachers stand as part of the circle</a:t>
            </a:r>
          </a:p>
          <a:p>
            <a:pPr lvl="1" eaLnBrk="1" hangingPunct="1"/>
            <a:r>
              <a:rPr lang="en-US"/>
              <a:t>Semi-circle - Gives more room for demonstrations</a:t>
            </a:r>
          </a:p>
          <a:p>
            <a:pPr lvl="1" eaLnBrk="1" hangingPunct="1"/>
            <a:r>
              <a:rPr lang="en-US"/>
              <a:t>Small groups - Trying out an activity that was just taught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800"/>
              <a:t>Fundamentals of Outdoor Education</a:t>
            </a:r>
          </a:p>
        </p:txBody>
      </p:sp>
      <p:sp>
        <p:nvSpPr>
          <p:cNvPr id="36867" name="Rectangle 3"/>
          <p:cNvSpPr>
            <a:spLocks noGrp="1" noChangeArrowheads="1"/>
          </p:cNvSpPr>
          <p:nvPr>
            <p:ph type="body" idx="1"/>
          </p:nvPr>
        </p:nvSpPr>
        <p:spPr/>
        <p:txBody>
          <a:bodyPr/>
          <a:lstStyle/>
          <a:p>
            <a:pPr eaLnBrk="1" hangingPunct="1"/>
            <a:r>
              <a:rPr lang="en-US"/>
              <a:t>Experiential</a:t>
            </a:r>
          </a:p>
          <a:p>
            <a:pPr eaLnBrk="1" hangingPunct="1"/>
            <a:r>
              <a:rPr lang="en-US"/>
              <a:t>Connection with Nature</a:t>
            </a:r>
          </a:p>
          <a:p>
            <a:pPr eaLnBrk="1" hangingPunct="1"/>
            <a:r>
              <a:rPr lang="en-US"/>
              <a:t>Encourages reflection, generalization, application</a:t>
            </a:r>
          </a:p>
          <a:p>
            <a:pPr eaLnBrk="1" hangingPunct="1"/>
            <a:r>
              <a:rPr lang="en-US"/>
              <a:t>Intentionally interdisciplinary</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Highlighting Character Qualities</a:t>
            </a:r>
          </a:p>
        </p:txBody>
      </p:sp>
      <p:sp>
        <p:nvSpPr>
          <p:cNvPr id="37891" name="Rectangle 3"/>
          <p:cNvSpPr>
            <a:spLocks noGrp="1" noChangeArrowheads="1"/>
          </p:cNvSpPr>
          <p:nvPr>
            <p:ph type="body" idx="1"/>
          </p:nvPr>
        </p:nvSpPr>
        <p:spPr/>
        <p:txBody>
          <a:bodyPr/>
          <a:lstStyle/>
          <a:p>
            <a:pPr eaLnBrk="1" hangingPunct="1"/>
            <a:r>
              <a:rPr lang="en-US"/>
              <a:t>Caring</a:t>
            </a:r>
          </a:p>
          <a:p>
            <a:pPr eaLnBrk="1" hangingPunct="1"/>
            <a:r>
              <a:rPr lang="en-US"/>
              <a:t>Citizenship</a:t>
            </a:r>
          </a:p>
          <a:p>
            <a:pPr eaLnBrk="1" hangingPunct="1"/>
            <a:r>
              <a:rPr lang="en-US"/>
              <a:t>Courage</a:t>
            </a:r>
          </a:p>
          <a:p>
            <a:pPr eaLnBrk="1" hangingPunct="1"/>
            <a:r>
              <a:rPr lang="en-US"/>
              <a:t>Patience</a:t>
            </a:r>
          </a:p>
          <a:p>
            <a:pPr eaLnBrk="1" hangingPunct="1"/>
            <a:r>
              <a:rPr lang="en-US"/>
              <a:t>Perseverance</a:t>
            </a:r>
          </a:p>
          <a:p>
            <a:pPr eaLnBrk="1" hangingPunct="1"/>
            <a:r>
              <a:rPr lang="en-US"/>
              <a:t>Respect</a:t>
            </a:r>
          </a:p>
          <a:p>
            <a:pPr eaLnBrk="1" hangingPunct="1"/>
            <a:r>
              <a:rPr lang="en-US"/>
              <a:t>Responsibility</a:t>
            </a:r>
          </a:p>
          <a:p>
            <a:pPr eaLnBrk="1" hangingPunct="1"/>
            <a:r>
              <a:rPr lang="en-US"/>
              <a:t>Trustworthiness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t>Types of Outdoor Education</a:t>
            </a:r>
          </a:p>
        </p:txBody>
      </p:sp>
      <p:sp>
        <p:nvSpPr>
          <p:cNvPr id="38915" name="Content Placeholder 2"/>
          <p:cNvSpPr>
            <a:spLocks noGrp="1"/>
          </p:cNvSpPr>
          <p:nvPr>
            <p:ph idx="1"/>
          </p:nvPr>
        </p:nvSpPr>
        <p:spPr/>
        <p:txBody>
          <a:bodyPr/>
          <a:lstStyle/>
          <a:p>
            <a:r>
              <a:rPr lang="en-US" sz="3200" i="1"/>
              <a:t>Environmental Education: </a:t>
            </a:r>
            <a:r>
              <a:rPr lang="en-US" sz="3200"/>
              <a:t>Refers to education about the total environment, including population growth, pollution, resource use and misuse, urban and rural planning, and modern technology with its demands on natural resources. </a:t>
            </a:r>
          </a:p>
          <a:p>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de-DE"/>
          </a:p>
        </p:txBody>
      </p:sp>
      <p:sp>
        <p:nvSpPr>
          <p:cNvPr id="39939" name="Content Placeholder 2"/>
          <p:cNvSpPr>
            <a:spLocks noGrp="1"/>
          </p:cNvSpPr>
          <p:nvPr>
            <p:ph idx="1"/>
          </p:nvPr>
        </p:nvSpPr>
        <p:spPr/>
        <p:txBody>
          <a:bodyPr/>
          <a:lstStyle/>
          <a:p>
            <a:r>
              <a:rPr lang="en-US" i="1"/>
              <a:t>Conservation education: </a:t>
            </a:r>
            <a:r>
              <a:rPr lang="en-US"/>
              <a:t>is the study</a:t>
            </a:r>
            <a:r>
              <a:rPr lang="en-US" i="1"/>
              <a:t> </a:t>
            </a:r>
            <a:r>
              <a:rPr lang="en-US"/>
              <a:t>of the wise use of natural resources. It tends to focus on animals, soil, water, and air as single topics in relation to their use for timber, agriculture, hunting, fishing, and human consumption. It is not usually concerned with preservation, recreation, or human relations and as such is more narrow than outdoor education. </a:t>
            </a:r>
          </a:p>
          <a:p>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de-DE"/>
          </a:p>
        </p:txBody>
      </p:sp>
      <p:sp>
        <p:nvSpPr>
          <p:cNvPr id="40963" name="Content Placeholder 2"/>
          <p:cNvSpPr>
            <a:spLocks noGrp="1"/>
          </p:cNvSpPr>
          <p:nvPr>
            <p:ph idx="1"/>
          </p:nvPr>
        </p:nvSpPr>
        <p:spPr/>
        <p:txBody>
          <a:bodyPr/>
          <a:lstStyle/>
          <a:p>
            <a:r>
              <a:rPr lang="en-US" i="1"/>
              <a:t>Resident outdoor school: </a:t>
            </a:r>
            <a:r>
              <a:rPr lang="en-US"/>
              <a:t>the process of</a:t>
            </a:r>
            <a:r>
              <a:rPr lang="en-US" i="1"/>
              <a:t> </a:t>
            </a:r>
            <a:r>
              <a:rPr lang="en-US"/>
              <a:t> taking children to a residential camp during school time for a period of usually three to five days to extend the curriculum through learning in the outdoors.</a:t>
            </a:r>
          </a:p>
          <a:p>
            <a:r>
              <a:rPr lang="en-US"/>
              <a:t> </a:t>
            </a:r>
            <a:r>
              <a:rPr lang="en-US" i="1"/>
              <a:t>Outdoor recreation:</a:t>
            </a:r>
            <a:r>
              <a:rPr lang="en-US"/>
              <a:t> refers to a broad spectrum of outdoor activities participated in during leisure time purely for pleasure or some other intrinsic value. When taught or being learned, these can be considered </a:t>
            </a:r>
            <a:r>
              <a:rPr lang="en-US" i="1"/>
              <a:t>outdoor education</a:t>
            </a:r>
            <a:r>
              <a:rPr lang="en-US"/>
              <a:t> activities. </a:t>
            </a:r>
          </a:p>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46373" y="274638"/>
            <a:ext cx="11455958" cy="1143000"/>
          </a:xfrm>
          <a:noFill/>
          <a:ln>
            <a:solidFill>
              <a:srgbClr val="00FF00"/>
            </a:solidFill>
            <a:round/>
          </a:ln>
        </p:spPr>
        <p:txBody>
          <a:bodyPr/>
          <a:lstStyle/>
          <a:p>
            <a:pPr algn="ctr" defTabSz="914400"/>
            <a:r>
              <a:rPr lang="de-DE" sz="4100" dirty="0" err="1" smtClean="0">
                <a:solidFill>
                  <a:srgbClr val="663300"/>
                </a:solidFill>
              </a:rPr>
              <a:t>Cultural</a:t>
            </a:r>
            <a:r>
              <a:rPr lang="de-DE" sz="4100" dirty="0" smtClean="0">
                <a:solidFill>
                  <a:srgbClr val="663300"/>
                </a:solidFill>
              </a:rPr>
              <a:t> </a:t>
            </a:r>
            <a:r>
              <a:rPr lang="de-DE" sz="4100" dirty="0" err="1" smtClean="0">
                <a:solidFill>
                  <a:srgbClr val="663300"/>
                </a:solidFill>
              </a:rPr>
              <a:t>differences</a:t>
            </a:r>
            <a:r>
              <a:rPr lang="de-DE" sz="4100" dirty="0" smtClean="0">
                <a:solidFill>
                  <a:srgbClr val="663300"/>
                </a:solidFill>
              </a:rPr>
              <a:t>?</a:t>
            </a:r>
            <a:endParaRPr lang="de-DE" dirty="0"/>
          </a:p>
        </p:txBody>
      </p:sp>
      <p:sp>
        <p:nvSpPr>
          <p:cNvPr id="11267" name="Rectangle 3"/>
          <p:cNvSpPr>
            <a:spLocks noGrp="1"/>
          </p:cNvSpPr>
          <p:nvPr>
            <p:ph type="body" idx="1"/>
          </p:nvPr>
        </p:nvSpPr>
        <p:spPr bwMode="auto">
          <a:xfrm>
            <a:off x="345521" y="1641602"/>
            <a:ext cx="3644180" cy="4926171"/>
          </a:xfrm>
          <a:noFill/>
          <a:ln w="12700" cap="flat">
            <a:solidFill>
              <a:srgbClr val="00FF00"/>
            </a:solidFill>
            <a:round/>
            <a:headEnd/>
            <a:tailEnd/>
          </a:ln>
        </p:spPr>
        <p:txBody>
          <a:bodyPr wrap="square" lIns="50800" tIns="50800" rIns="50800" bIns="50800" numCol="1" anchor="t" anchorCtr="0" compatLnSpc="1">
            <a:prstTxWarp prst="textNoShape">
              <a:avLst/>
            </a:prstTxWarp>
            <a:normAutofit lnSpcReduction="10000"/>
          </a:bodyPr>
          <a:lstStyle/>
          <a:p>
            <a:pPr>
              <a:lnSpc>
                <a:spcPct val="90000"/>
              </a:lnSpc>
              <a:spcBef>
                <a:spcPts val="500"/>
              </a:spcBef>
              <a:buFont typeface="ArialMT" charset="0"/>
              <a:buNone/>
            </a:pPr>
            <a:r>
              <a:rPr lang="de-DE" sz="2000" b="1" dirty="0" err="1"/>
              <a:t>Classroom</a:t>
            </a:r>
            <a:r>
              <a:rPr lang="de-DE" sz="2000" b="1" dirty="0"/>
              <a:t> </a:t>
            </a:r>
            <a:r>
              <a:rPr lang="de-DE" sz="2000" b="1" dirty="0" err="1"/>
              <a:t>Culture</a:t>
            </a:r>
            <a:endParaRPr lang="de-DE" sz="2000" b="1" dirty="0"/>
          </a:p>
          <a:p>
            <a:pPr>
              <a:lnSpc>
                <a:spcPct val="90000"/>
              </a:lnSpc>
              <a:spcBef>
                <a:spcPts val="500"/>
              </a:spcBef>
              <a:buFont typeface="ArialMT" charset="0"/>
              <a:buNone/>
            </a:pPr>
            <a:endParaRPr lang="de-DE" sz="2000" b="1" dirty="0" smtClean="0"/>
          </a:p>
          <a:p>
            <a:pPr>
              <a:lnSpc>
                <a:spcPct val="90000"/>
              </a:lnSpc>
              <a:spcBef>
                <a:spcPts val="500"/>
              </a:spcBef>
              <a:buFontTx/>
              <a:buChar char="-"/>
            </a:pPr>
            <a:r>
              <a:rPr lang="de-DE" sz="2000" b="0" dirty="0" err="1" smtClean="0">
                <a:solidFill>
                  <a:srgbClr val="FF0000"/>
                </a:solidFill>
              </a:rPr>
              <a:t>Told</a:t>
            </a:r>
            <a:r>
              <a:rPr lang="de-DE" sz="2000" b="0" dirty="0" smtClean="0">
                <a:solidFill>
                  <a:srgbClr val="FF0000"/>
                </a:solidFill>
              </a:rPr>
              <a:t> </a:t>
            </a:r>
            <a:r>
              <a:rPr lang="de-DE" sz="2000" b="0" dirty="0" err="1">
                <a:solidFill>
                  <a:srgbClr val="FF0000"/>
                </a:solidFill>
              </a:rPr>
              <a:t>the</a:t>
            </a:r>
            <a:r>
              <a:rPr lang="de-DE" sz="2000" b="0" dirty="0">
                <a:solidFill>
                  <a:srgbClr val="FF0000"/>
                </a:solidFill>
              </a:rPr>
              <a:t> </a:t>
            </a:r>
            <a:r>
              <a:rPr lang="de-DE" sz="2000" b="0" dirty="0" err="1" smtClean="0">
                <a:solidFill>
                  <a:srgbClr val="FF0000"/>
                </a:solidFill>
              </a:rPr>
              <a:t>information</a:t>
            </a:r>
            <a:endParaRPr lang="de-DE" sz="2000" b="0" dirty="0" smtClean="0">
              <a:solidFill>
                <a:srgbClr val="FF0000"/>
              </a:solidFill>
            </a:endParaRPr>
          </a:p>
          <a:p>
            <a:pPr>
              <a:lnSpc>
                <a:spcPct val="90000"/>
              </a:lnSpc>
              <a:spcBef>
                <a:spcPts val="500"/>
              </a:spcBef>
              <a:buNone/>
            </a:pPr>
            <a:endParaRPr lang="de-DE" sz="2000" b="0" dirty="0" smtClean="0">
              <a:solidFill>
                <a:srgbClr val="FF0000"/>
              </a:solidFill>
            </a:endParaRPr>
          </a:p>
          <a:p>
            <a:pPr>
              <a:lnSpc>
                <a:spcPct val="90000"/>
              </a:lnSpc>
              <a:spcBef>
                <a:spcPts val="500"/>
              </a:spcBef>
              <a:buFontTx/>
              <a:buChar char="-"/>
            </a:pPr>
            <a:r>
              <a:rPr lang="de-DE" sz="2000" b="0" dirty="0" err="1" smtClean="0">
                <a:solidFill>
                  <a:srgbClr val="0000CC"/>
                </a:solidFill>
              </a:rPr>
              <a:t>Reading</a:t>
            </a:r>
            <a:r>
              <a:rPr lang="de-DE" sz="2000" b="0" dirty="0" smtClean="0">
                <a:solidFill>
                  <a:srgbClr val="0000CC"/>
                </a:solidFill>
              </a:rPr>
              <a:t> </a:t>
            </a:r>
            <a:r>
              <a:rPr lang="de-DE" sz="2000" b="0" dirty="0" err="1">
                <a:solidFill>
                  <a:srgbClr val="0000CC"/>
                </a:solidFill>
              </a:rPr>
              <a:t>about</a:t>
            </a:r>
            <a:r>
              <a:rPr lang="de-DE" sz="2000" b="0" dirty="0">
                <a:solidFill>
                  <a:srgbClr val="0000CC"/>
                </a:solidFill>
              </a:rPr>
              <a:t> </a:t>
            </a:r>
            <a:r>
              <a:rPr lang="de-DE" sz="2000" b="0" dirty="0" err="1" smtClean="0">
                <a:solidFill>
                  <a:srgbClr val="0000CC"/>
                </a:solidFill>
              </a:rPr>
              <a:t>topics</a:t>
            </a:r>
            <a:endParaRPr lang="de-DE" sz="2000" b="0" dirty="0" smtClean="0">
              <a:solidFill>
                <a:srgbClr val="0000CC"/>
              </a:solidFill>
            </a:endParaRPr>
          </a:p>
          <a:p>
            <a:pPr>
              <a:lnSpc>
                <a:spcPct val="90000"/>
              </a:lnSpc>
              <a:spcBef>
                <a:spcPts val="500"/>
              </a:spcBef>
              <a:buNone/>
            </a:pPr>
            <a:endParaRPr lang="de-DE" sz="2000" b="0" dirty="0" smtClean="0">
              <a:solidFill>
                <a:srgbClr val="0000CC"/>
              </a:solidFill>
            </a:endParaRPr>
          </a:p>
          <a:p>
            <a:pPr>
              <a:lnSpc>
                <a:spcPct val="90000"/>
              </a:lnSpc>
              <a:spcBef>
                <a:spcPts val="500"/>
              </a:spcBef>
              <a:buFontTx/>
              <a:buChar char="-"/>
            </a:pPr>
            <a:r>
              <a:rPr lang="de-DE" sz="2000" b="0" dirty="0" err="1" smtClean="0">
                <a:solidFill>
                  <a:srgbClr val="FF6600"/>
                </a:solidFill>
              </a:rPr>
              <a:t>Physical</a:t>
            </a:r>
            <a:r>
              <a:rPr lang="de-DE" sz="2000" b="0" dirty="0" smtClean="0">
                <a:solidFill>
                  <a:srgbClr val="FF6600"/>
                </a:solidFill>
              </a:rPr>
              <a:t> </a:t>
            </a:r>
            <a:r>
              <a:rPr lang="de-DE" sz="2000" b="0" dirty="0">
                <a:solidFill>
                  <a:srgbClr val="FF6600"/>
                </a:solidFill>
              </a:rPr>
              <a:t>distance </a:t>
            </a:r>
            <a:r>
              <a:rPr lang="de-DE" sz="2000" b="0" dirty="0" err="1">
                <a:solidFill>
                  <a:srgbClr val="FF6600"/>
                </a:solidFill>
              </a:rPr>
              <a:t>from</a:t>
            </a:r>
            <a:r>
              <a:rPr lang="de-DE" sz="2000" b="0" dirty="0">
                <a:solidFill>
                  <a:srgbClr val="FF6600"/>
                </a:solidFill>
              </a:rPr>
              <a:t> </a:t>
            </a:r>
            <a:r>
              <a:rPr lang="de-DE" sz="2000" b="0" dirty="0" err="1" smtClean="0">
                <a:solidFill>
                  <a:srgbClr val="FF6600"/>
                </a:solidFill>
              </a:rPr>
              <a:t>others</a:t>
            </a:r>
            <a:endParaRPr lang="de-DE" sz="2000" b="0" dirty="0" smtClean="0">
              <a:solidFill>
                <a:srgbClr val="FF6600"/>
              </a:solidFill>
            </a:endParaRPr>
          </a:p>
          <a:p>
            <a:pPr>
              <a:lnSpc>
                <a:spcPct val="90000"/>
              </a:lnSpc>
              <a:spcBef>
                <a:spcPts val="500"/>
              </a:spcBef>
              <a:buFontTx/>
              <a:buChar char="-"/>
            </a:pPr>
            <a:endParaRPr lang="de-DE" sz="2000" b="0" dirty="0" smtClean="0">
              <a:solidFill>
                <a:srgbClr val="FF6600"/>
              </a:solidFill>
            </a:endParaRPr>
          </a:p>
          <a:p>
            <a:pPr>
              <a:lnSpc>
                <a:spcPct val="90000"/>
              </a:lnSpc>
              <a:spcBef>
                <a:spcPts val="500"/>
              </a:spcBef>
              <a:buFontTx/>
              <a:buChar char="-"/>
            </a:pPr>
            <a:r>
              <a:rPr lang="de-DE" sz="2000" b="0" dirty="0" err="1" smtClean="0">
                <a:solidFill>
                  <a:srgbClr val="660066"/>
                </a:solidFill>
              </a:rPr>
              <a:t>Limitations</a:t>
            </a:r>
            <a:endParaRPr lang="de-DE" sz="2000" b="0" dirty="0" smtClean="0">
              <a:solidFill>
                <a:srgbClr val="660066"/>
              </a:solidFill>
            </a:endParaRPr>
          </a:p>
          <a:p>
            <a:pPr>
              <a:lnSpc>
                <a:spcPct val="90000"/>
              </a:lnSpc>
              <a:spcBef>
                <a:spcPts val="500"/>
              </a:spcBef>
              <a:buFontTx/>
              <a:buChar char="-"/>
            </a:pPr>
            <a:endParaRPr lang="de-DE" sz="2000" b="0" dirty="0" smtClean="0">
              <a:solidFill>
                <a:srgbClr val="660066"/>
              </a:solidFill>
            </a:endParaRPr>
          </a:p>
          <a:p>
            <a:pPr>
              <a:lnSpc>
                <a:spcPct val="90000"/>
              </a:lnSpc>
              <a:spcBef>
                <a:spcPts val="500"/>
              </a:spcBef>
              <a:buFontTx/>
              <a:buChar char="-"/>
            </a:pPr>
            <a:r>
              <a:rPr lang="de-DE" sz="2000" b="0" dirty="0" err="1" smtClean="0">
                <a:solidFill>
                  <a:srgbClr val="00FF00"/>
                </a:solidFill>
              </a:rPr>
              <a:t>The</a:t>
            </a:r>
            <a:r>
              <a:rPr lang="de-DE" sz="2000" b="0" dirty="0" smtClean="0">
                <a:solidFill>
                  <a:srgbClr val="00FF00"/>
                </a:solidFill>
              </a:rPr>
              <a:t> </a:t>
            </a:r>
            <a:r>
              <a:rPr lang="de-DE" sz="2000" b="0" dirty="0" err="1" smtClean="0">
                <a:solidFill>
                  <a:srgbClr val="00FF00"/>
                </a:solidFill>
              </a:rPr>
              <a:t>expected</a:t>
            </a:r>
            <a:endParaRPr lang="de-DE" sz="2000" b="0" dirty="0" smtClean="0">
              <a:solidFill>
                <a:srgbClr val="00FF00"/>
              </a:solidFill>
            </a:endParaRPr>
          </a:p>
          <a:p>
            <a:pPr>
              <a:lnSpc>
                <a:spcPct val="90000"/>
              </a:lnSpc>
              <a:spcBef>
                <a:spcPts val="500"/>
              </a:spcBef>
              <a:buFontTx/>
              <a:buChar char="-"/>
            </a:pPr>
            <a:endParaRPr lang="de-DE" sz="2000" b="0" dirty="0" smtClean="0">
              <a:solidFill>
                <a:srgbClr val="00FF00"/>
              </a:solidFill>
            </a:endParaRPr>
          </a:p>
          <a:p>
            <a:pPr>
              <a:lnSpc>
                <a:spcPct val="90000"/>
              </a:lnSpc>
              <a:spcBef>
                <a:spcPts val="500"/>
              </a:spcBef>
              <a:buFontTx/>
              <a:buChar char="-"/>
            </a:pPr>
            <a:r>
              <a:rPr lang="de-DE" sz="2000" b="0" dirty="0" err="1" smtClean="0">
                <a:solidFill>
                  <a:srgbClr val="FF0066"/>
                </a:solidFill>
              </a:rPr>
              <a:t>Intellectual</a:t>
            </a:r>
            <a:r>
              <a:rPr lang="de-DE" sz="2000" b="0" dirty="0" smtClean="0">
                <a:solidFill>
                  <a:srgbClr val="FF0066"/>
                </a:solidFill>
              </a:rPr>
              <a:t> </a:t>
            </a:r>
            <a:r>
              <a:rPr lang="de-DE" sz="2000" b="0" dirty="0" err="1" smtClean="0">
                <a:solidFill>
                  <a:srgbClr val="FF0066"/>
                </a:solidFill>
              </a:rPr>
              <a:t>development</a:t>
            </a:r>
            <a:endParaRPr lang="de-DE" sz="2000" b="0" dirty="0" smtClean="0">
              <a:solidFill>
                <a:srgbClr val="FF0066"/>
              </a:solidFill>
            </a:endParaRPr>
          </a:p>
          <a:p>
            <a:pPr>
              <a:lnSpc>
                <a:spcPct val="90000"/>
              </a:lnSpc>
              <a:spcBef>
                <a:spcPts val="500"/>
              </a:spcBef>
              <a:buFontTx/>
              <a:buChar char="-"/>
            </a:pPr>
            <a:endParaRPr lang="de-DE" sz="2000" b="0" dirty="0" smtClean="0">
              <a:solidFill>
                <a:srgbClr val="FF0066"/>
              </a:solidFill>
            </a:endParaRPr>
          </a:p>
          <a:p>
            <a:pPr>
              <a:lnSpc>
                <a:spcPct val="90000"/>
              </a:lnSpc>
              <a:spcBef>
                <a:spcPts val="500"/>
              </a:spcBef>
              <a:buFont typeface="ArialMT" charset="0"/>
              <a:buNone/>
            </a:pPr>
            <a:r>
              <a:rPr lang="de-DE" sz="2000" b="0" dirty="0"/>
              <a:t>- </a:t>
            </a:r>
            <a:r>
              <a:rPr lang="de-DE" sz="2000" b="0" dirty="0" err="1">
                <a:solidFill>
                  <a:srgbClr val="00CCFF"/>
                </a:solidFill>
              </a:rPr>
              <a:t>Physical</a:t>
            </a:r>
            <a:r>
              <a:rPr lang="de-DE" sz="2000" b="0" dirty="0">
                <a:solidFill>
                  <a:srgbClr val="00CCFF"/>
                </a:solidFill>
              </a:rPr>
              <a:t> </a:t>
            </a:r>
            <a:r>
              <a:rPr lang="de-DE" sz="2000" b="0" dirty="0" err="1">
                <a:solidFill>
                  <a:srgbClr val="00CCFF"/>
                </a:solidFill>
              </a:rPr>
              <a:t>inactivity</a:t>
            </a:r>
            <a:endParaRPr lang="de-DE" sz="2000" dirty="0"/>
          </a:p>
        </p:txBody>
      </p:sp>
      <p:sp>
        <p:nvSpPr>
          <p:cNvPr id="11268" name="AutoShape 4"/>
          <p:cNvSpPr>
            <a:spLocks/>
          </p:cNvSpPr>
          <p:nvPr/>
        </p:nvSpPr>
        <p:spPr bwMode="auto">
          <a:xfrm>
            <a:off x="4336074" y="1641943"/>
            <a:ext cx="7479085" cy="4925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rgbClr val="00FF00"/>
            </a:solidFill>
            <a:prstDash val="solid"/>
            <a:round/>
            <a:headEnd/>
            <a:tailEnd/>
          </a:ln>
          <a:effectLst/>
        </p:spPr>
        <p:txBody>
          <a:bodyPr lIns="50800" tIns="50800" rIns="50800" bIns="50800">
            <a:prstTxWarp prst="textNoShape">
              <a:avLst/>
            </a:prstTxWarp>
          </a:bodyPr>
          <a:lstStyle/>
          <a:p>
            <a:pPr defTabSz="914400">
              <a:lnSpc>
                <a:spcPct val="90000"/>
              </a:lnSpc>
              <a:spcBef>
                <a:spcPts val="500"/>
              </a:spcBef>
            </a:pPr>
            <a:r>
              <a:rPr lang="de-DE" sz="2000" b="1" dirty="0" err="1"/>
              <a:t>Outdoor</a:t>
            </a:r>
            <a:r>
              <a:rPr lang="de-DE" sz="2000" b="1" dirty="0"/>
              <a:t> </a:t>
            </a:r>
            <a:r>
              <a:rPr lang="de-DE" sz="2000" b="1" dirty="0" err="1"/>
              <a:t>Classroom</a:t>
            </a:r>
            <a:r>
              <a:rPr lang="de-DE" sz="2000" b="1" dirty="0"/>
              <a:t> </a:t>
            </a:r>
            <a:r>
              <a:rPr lang="de-DE" sz="2000" b="1" dirty="0" err="1"/>
              <a:t>Culture</a:t>
            </a:r>
            <a:endParaRPr lang="de-DE" sz="1800" dirty="0"/>
          </a:p>
          <a:p>
            <a:pPr defTabSz="914400">
              <a:lnSpc>
                <a:spcPct val="90000"/>
              </a:lnSpc>
              <a:spcBef>
                <a:spcPts val="500"/>
              </a:spcBef>
            </a:pPr>
            <a:endParaRPr lang="de-DE" sz="1600" b="1" dirty="0" smtClean="0">
              <a:noFill/>
            </a:endParaRPr>
          </a:p>
          <a:p>
            <a:pPr defTabSz="914400">
              <a:lnSpc>
                <a:spcPct val="90000"/>
              </a:lnSpc>
              <a:spcBef>
                <a:spcPts val="500"/>
              </a:spcBef>
              <a:buFontTx/>
              <a:buChar char="-"/>
            </a:pPr>
            <a:r>
              <a:rPr lang="de-DE" sz="2000" dirty="0" err="1" smtClean="0">
                <a:solidFill>
                  <a:srgbClr val="FF0000"/>
                </a:solidFill>
              </a:rPr>
              <a:t>Discover</a:t>
            </a:r>
            <a:r>
              <a:rPr lang="de-DE" sz="2000" dirty="0" smtClean="0">
                <a:solidFill>
                  <a:srgbClr val="FF0000"/>
                </a:solidFill>
              </a:rPr>
              <a:t> </a:t>
            </a:r>
            <a:r>
              <a:rPr lang="de-DE" sz="2000" dirty="0" err="1">
                <a:solidFill>
                  <a:srgbClr val="FF0000"/>
                </a:solidFill>
              </a:rPr>
              <a:t>the</a:t>
            </a:r>
            <a:r>
              <a:rPr lang="de-DE" sz="2000" dirty="0">
                <a:solidFill>
                  <a:srgbClr val="FF0000"/>
                </a:solidFill>
              </a:rPr>
              <a:t> </a:t>
            </a:r>
            <a:r>
              <a:rPr lang="de-DE" sz="2000" dirty="0" err="1">
                <a:solidFill>
                  <a:srgbClr val="FF0000"/>
                </a:solidFill>
              </a:rPr>
              <a:t>information</a:t>
            </a:r>
            <a:r>
              <a:rPr lang="de-DE" sz="2000" dirty="0">
                <a:solidFill>
                  <a:srgbClr val="FF0000"/>
                </a:solidFill>
              </a:rPr>
              <a:t> </a:t>
            </a:r>
            <a:r>
              <a:rPr lang="de-DE" sz="2000" dirty="0" err="1">
                <a:solidFill>
                  <a:srgbClr val="FF0000"/>
                </a:solidFill>
              </a:rPr>
              <a:t>themselves</a:t>
            </a:r>
            <a:r>
              <a:rPr lang="de-DE" sz="2000" dirty="0">
                <a:solidFill>
                  <a:srgbClr val="FF0000"/>
                </a:solidFill>
              </a:rPr>
              <a:t> </a:t>
            </a:r>
            <a:r>
              <a:rPr lang="de-DE" sz="2000" dirty="0" err="1">
                <a:solidFill>
                  <a:srgbClr val="FF0000"/>
                </a:solidFill>
              </a:rPr>
              <a:t>through</a:t>
            </a:r>
            <a:r>
              <a:rPr lang="de-DE" sz="2000" dirty="0">
                <a:solidFill>
                  <a:srgbClr val="FF0000"/>
                </a:solidFill>
              </a:rPr>
              <a:t> </a:t>
            </a:r>
            <a:r>
              <a:rPr lang="de-DE" sz="2000" dirty="0" err="1" smtClean="0">
                <a:solidFill>
                  <a:srgbClr val="FF0000"/>
                </a:solidFill>
              </a:rPr>
              <a:t>investigation</a:t>
            </a:r>
            <a:endParaRPr lang="de-DE" sz="2000" dirty="0" smtClean="0">
              <a:solidFill>
                <a:srgbClr val="FF0000"/>
              </a:solidFill>
            </a:endParaRPr>
          </a:p>
          <a:p>
            <a:pPr defTabSz="914400">
              <a:lnSpc>
                <a:spcPct val="90000"/>
              </a:lnSpc>
              <a:spcBef>
                <a:spcPts val="500"/>
              </a:spcBef>
              <a:buFontTx/>
              <a:buChar char="-"/>
            </a:pPr>
            <a:endParaRPr lang="de-DE" sz="1600" dirty="0" smtClean="0">
              <a:solidFill>
                <a:srgbClr val="FF0000"/>
              </a:solidFill>
            </a:endParaRPr>
          </a:p>
          <a:p>
            <a:pPr defTabSz="914400">
              <a:lnSpc>
                <a:spcPct val="90000"/>
              </a:lnSpc>
              <a:spcBef>
                <a:spcPts val="500"/>
              </a:spcBef>
              <a:buFontTx/>
              <a:buChar char="-"/>
            </a:pPr>
            <a:r>
              <a:rPr lang="de-DE" sz="2000" dirty="0" err="1" smtClean="0">
                <a:solidFill>
                  <a:srgbClr val="0000CC"/>
                </a:solidFill>
              </a:rPr>
              <a:t>Experiencing</a:t>
            </a:r>
            <a:r>
              <a:rPr lang="de-DE" sz="2000" dirty="0" smtClean="0">
                <a:solidFill>
                  <a:srgbClr val="0000CC"/>
                </a:solidFill>
              </a:rPr>
              <a:t> </a:t>
            </a:r>
            <a:r>
              <a:rPr lang="de-DE" sz="2000" dirty="0" err="1">
                <a:solidFill>
                  <a:srgbClr val="0000CC"/>
                </a:solidFill>
              </a:rPr>
              <a:t>topics</a:t>
            </a:r>
            <a:r>
              <a:rPr lang="de-DE" sz="2000" dirty="0">
                <a:solidFill>
                  <a:srgbClr val="0000CC"/>
                </a:solidFill>
              </a:rPr>
              <a:t> </a:t>
            </a:r>
            <a:r>
              <a:rPr lang="de-DE" sz="2000" dirty="0" err="1">
                <a:solidFill>
                  <a:srgbClr val="0000CC"/>
                </a:solidFill>
              </a:rPr>
              <a:t>first</a:t>
            </a:r>
            <a:r>
              <a:rPr lang="de-DE" sz="2000" dirty="0">
                <a:solidFill>
                  <a:srgbClr val="0000CC"/>
                </a:solidFill>
              </a:rPr>
              <a:t> hand and </a:t>
            </a:r>
            <a:r>
              <a:rPr lang="de-DE" sz="2000" dirty="0" err="1">
                <a:solidFill>
                  <a:srgbClr val="0000CC"/>
                </a:solidFill>
              </a:rPr>
              <a:t>relating</a:t>
            </a:r>
            <a:r>
              <a:rPr lang="de-DE" sz="2000" dirty="0">
                <a:solidFill>
                  <a:srgbClr val="0000CC"/>
                </a:solidFill>
              </a:rPr>
              <a:t> </a:t>
            </a:r>
            <a:r>
              <a:rPr lang="de-DE" sz="2000" dirty="0" err="1">
                <a:solidFill>
                  <a:srgbClr val="0000CC"/>
                </a:solidFill>
              </a:rPr>
              <a:t>them</a:t>
            </a:r>
            <a:r>
              <a:rPr lang="de-DE" sz="2000" dirty="0">
                <a:solidFill>
                  <a:srgbClr val="0000CC"/>
                </a:solidFill>
              </a:rPr>
              <a:t> to real life </a:t>
            </a:r>
            <a:r>
              <a:rPr lang="de-DE" sz="2000" dirty="0" err="1" smtClean="0">
                <a:solidFill>
                  <a:srgbClr val="0000CC"/>
                </a:solidFill>
              </a:rPr>
              <a:t>situations</a:t>
            </a:r>
            <a:endParaRPr lang="de-DE" sz="2000" dirty="0" smtClean="0">
              <a:solidFill>
                <a:srgbClr val="0000CC"/>
              </a:solidFill>
            </a:endParaRPr>
          </a:p>
          <a:p>
            <a:pPr defTabSz="914400">
              <a:lnSpc>
                <a:spcPct val="90000"/>
              </a:lnSpc>
              <a:spcBef>
                <a:spcPts val="500"/>
              </a:spcBef>
              <a:buFontTx/>
              <a:buChar char="-"/>
            </a:pPr>
            <a:endParaRPr lang="de-DE" sz="1400" dirty="0" smtClean="0">
              <a:solidFill>
                <a:srgbClr val="0000CC"/>
              </a:solidFill>
            </a:endParaRPr>
          </a:p>
          <a:p>
            <a:pPr defTabSz="914400">
              <a:lnSpc>
                <a:spcPct val="90000"/>
              </a:lnSpc>
              <a:spcBef>
                <a:spcPts val="500"/>
              </a:spcBef>
              <a:buFontTx/>
              <a:buChar char="-"/>
            </a:pPr>
            <a:r>
              <a:rPr lang="de-DE" sz="2000" dirty="0" err="1" smtClean="0">
                <a:solidFill>
                  <a:srgbClr val="FF6600"/>
                </a:solidFill>
              </a:rPr>
              <a:t>Working</a:t>
            </a:r>
            <a:r>
              <a:rPr lang="de-DE" sz="2000" dirty="0" smtClean="0">
                <a:solidFill>
                  <a:srgbClr val="FF6600"/>
                </a:solidFill>
              </a:rPr>
              <a:t> </a:t>
            </a:r>
            <a:r>
              <a:rPr lang="de-DE" sz="2000" dirty="0">
                <a:solidFill>
                  <a:srgbClr val="FF6600"/>
                </a:solidFill>
              </a:rPr>
              <a:t>in </a:t>
            </a:r>
            <a:r>
              <a:rPr lang="de-DE" sz="2000" dirty="0" err="1">
                <a:solidFill>
                  <a:srgbClr val="FF6600"/>
                </a:solidFill>
              </a:rPr>
              <a:t>collaboration</a:t>
            </a:r>
            <a:r>
              <a:rPr lang="de-DE" sz="2000" dirty="0">
                <a:solidFill>
                  <a:srgbClr val="FF6600"/>
                </a:solidFill>
              </a:rPr>
              <a:t> </a:t>
            </a:r>
            <a:r>
              <a:rPr lang="de-DE" sz="2000" dirty="0" err="1">
                <a:solidFill>
                  <a:srgbClr val="FF6600"/>
                </a:solidFill>
              </a:rPr>
              <a:t>with</a:t>
            </a:r>
            <a:r>
              <a:rPr lang="de-DE" sz="2000" dirty="0">
                <a:solidFill>
                  <a:srgbClr val="FF6600"/>
                </a:solidFill>
              </a:rPr>
              <a:t> </a:t>
            </a:r>
            <a:r>
              <a:rPr lang="de-DE" sz="2000" dirty="0" err="1" smtClean="0">
                <a:solidFill>
                  <a:srgbClr val="FF6600"/>
                </a:solidFill>
              </a:rPr>
              <a:t>others</a:t>
            </a:r>
            <a:endParaRPr lang="de-DE" sz="2000" dirty="0" smtClean="0">
              <a:solidFill>
                <a:srgbClr val="FF6600"/>
              </a:solidFill>
            </a:endParaRPr>
          </a:p>
          <a:p>
            <a:pPr defTabSz="914400">
              <a:lnSpc>
                <a:spcPct val="90000"/>
              </a:lnSpc>
              <a:spcBef>
                <a:spcPts val="500"/>
              </a:spcBef>
              <a:buFontTx/>
              <a:buChar char="-"/>
            </a:pPr>
            <a:endParaRPr lang="de-DE" sz="1600" dirty="0" smtClean="0"/>
          </a:p>
          <a:p>
            <a:pPr defTabSz="914400">
              <a:lnSpc>
                <a:spcPct val="90000"/>
              </a:lnSpc>
              <a:spcBef>
                <a:spcPts val="500"/>
              </a:spcBef>
              <a:buFontTx/>
              <a:buChar char="-"/>
            </a:pPr>
            <a:r>
              <a:rPr lang="de-DE" sz="2000" dirty="0" err="1" smtClean="0">
                <a:solidFill>
                  <a:srgbClr val="660066"/>
                </a:solidFill>
              </a:rPr>
              <a:t>Testing</a:t>
            </a:r>
            <a:r>
              <a:rPr lang="de-DE" sz="2000" dirty="0" smtClean="0">
                <a:solidFill>
                  <a:srgbClr val="660066"/>
                </a:solidFill>
              </a:rPr>
              <a:t> </a:t>
            </a:r>
            <a:r>
              <a:rPr lang="de-DE" sz="2000" dirty="0" err="1">
                <a:solidFill>
                  <a:srgbClr val="660066"/>
                </a:solidFill>
              </a:rPr>
              <a:t>one’s</a:t>
            </a:r>
            <a:r>
              <a:rPr lang="de-DE" sz="2000" dirty="0">
                <a:solidFill>
                  <a:srgbClr val="660066"/>
                </a:solidFill>
              </a:rPr>
              <a:t> </a:t>
            </a:r>
            <a:r>
              <a:rPr lang="de-DE" sz="2000" dirty="0" err="1">
                <a:solidFill>
                  <a:srgbClr val="660066"/>
                </a:solidFill>
              </a:rPr>
              <a:t>own</a:t>
            </a:r>
            <a:r>
              <a:rPr lang="de-DE" sz="2000" dirty="0">
                <a:solidFill>
                  <a:srgbClr val="660066"/>
                </a:solidFill>
              </a:rPr>
              <a:t> limits and </a:t>
            </a:r>
            <a:r>
              <a:rPr lang="de-DE" sz="2000" dirty="0" err="1">
                <a:solidFill>
                  <a:srgbClr val="660066"/>
                </a:solidFill>
              </a:rPr>
              <a:t>learning</a:t>
            </a:r>
            <a:r>
              <a:rPr lang="de-DE" sz="2000" dirty="0">
                <a:solidFill>
                  <a:srgbClr val="660066"/>
                </a:solidFill>
              </a:rPr>
              <a:t> </a:t>
            </a:r>
            <a:r>
              <a:rPr lang="de-DE" sz="2000" dirty="0" err="1">
                <a:solidFill>
                  <a:srgbClr val="660066"/>
                </a:solidFill>
              </a:rPr>
              <a:t>what</a:t>
            </a:r>
            <a:r>
              <a:rPr lang="de-DE" sz="2000" dirty="0">
                <a:solidFill>
                  <a:srgbClr val="660066"/>
                </a:solidFill>
              </a:rPr>
              <a:t> </a:t>
            </a:r>
            <a:r>
              <a:rPr lang="de-DE" sz="2000" dirty="0" err="1">
                <a:solidFill>
                  <a:srgbClr val="660066"/>
                </a:solidFill>
              </a:rPr>
              <a:t>is</a:t>
            </a:r>
            <a:r>
              <a:rPr lang="de-DE" sz="2000" dirty="0">
                <a:solidFill>
                  <a:srgbClr val="660066"/>
                </a:solidFill>
              </a:rPr>
              <a:t> </a:t>
            </a:r>
            <a:r>
              <a:rPr lang="de-DE" sz="2000" dirty="0" err="1" smtClean="0">
                <a:solidFill>
                  <a:srgbClr val="660066"/>
                </a:solidFill>
              </a:rPr>
              <a:t>safe</a:t>
            </a:r>
            <a:endParaRPr lang="de-DE" sz="2000" dirty="0" smtClean="0">
              <a:solidFill>
                <a:srgbClr val="660066"/>
              </a:solidFill>
            </a:endParaRPr>
          </a:p>
          <a:p>
            <a:pPr defTabSz="914400">
              <a:lnSpc>
                <a:spcPct val="90000"/>
              </a:lnSpc>
              <a:spcBef>
                <a:spcPts val="500"/>
              </a:spcBef>
              <a:buFontTx/>
              <a:buChar char="-"/>
            </a:pPr>
            <a:endParaRPr lang="de-DE" sz="1400" dirty="0" smtClean="0"/>
          </a:p>
          <a:p>
            <a:pPr defTabSz="914400">
              <a:lnSpc>
                <a:spcPct val="90000"/>
              </a:lnSpc>
              <a:spcBef>
                <a:spcPts val="500"/>
              </a:spcBef>
              <a:buFontTx/>
              <a:buChar char="-"/>
            </a:pPr>
            <a:r>
              <a:rPr lang="de-DE" sz="2000" dirty="0" err="1" smtClean="0">
                <a:solidFill>
                  <a:srgbClr val="00FF00"/>
                </a:solidFill>
              </a:rPr>
              <a:t>The</a:t>
            </a:r>
            <a:r>
              <a:rPr lang="de-DE" sz="2000" dirty="0" smtClean="0">
                <a:solidFill>
                  <a:srgbClr val="00FF00"/>
                </a:solidFill>
              </a:rPr>
              <a:t> </a:t>
            </a:r>
            <a:r>
              <a:rPr lang="de-DE" sz="2000" dirty="0" err="1" smtClean="0">
                <a:solidFill>
                  <a:srgbClr val="00FF00"/>
                </a:solidFill>
              </a:rPr>
              <a:t>unexpected</a:t>
            </a:r>
            <a:endParaRPr lang="de-DE" sz="2000" dirty="0" smtClean="0">
              <a:solidFill>
                <a:srgbClr val="00FF00"/>
              </a:solidFill>
            </a:endParaRPr>
          </a:p>
          <a:p>
            <a:pPr defTabSz="914400">
              <a:lnSpc>
                <a:spcPct val="90000"/>
              </a:lnSpc>
              <a:spcBef>
                <a:spcPts val="500"/>
              </a:spcBef>
              <a:buFontTx/>
              <a:buChar char="-"/>
            </a:pPr>
            <a:endParaRPr lang="de-DE" sz="1600" dirty="0" smtClean="0"/>
          </a:p>
          <a:p>
            <a:pPr defTabSz="914400">
              <a:lnSpc>
                <a:spcPct val="90000"/>
              </a:lnSpc>
              <a:spcBef>
                <a:spcPts val="500"/>
              </a:spcBef>
              <a:buFontTx/>
              <a:buChar char="-"/>
            </a:pPr>
            <a:r>
              <a:rPr lang="de-DE" sz="2000" dirty="0" smtClean="0">
                <a:solidFill>
                  <a:srgbClr val="FF0066"/>
                </a:solidFill>
              </a:rPr>
              <a:t>Multi</a:t>
            </a:r>
            <a:r>
              <a:rPr lang="de-DE" sz="2000" dirty="0">
                <a:solidFill>
                  <a:srgbClr val="FF0066"/>
                </a:solidFill>
              </a:rPr>
              <a:t>- </a:t>
            </a:r>
            <a:r>
              <a:rPr lang="de-DE" sz="2000" dirty="0" err="1">
                <a:solidFill>
                  <a:srgbClr val="FF0066"/>
                </a:solidFill>
              </a:rPr>
              <a:t>Sensory</a:t>
            </a:r>
            <a:r>
              <a:rPr lang="de-DE" sz="2000" dirty="0">
                <a:solidFill>
                  <a:srgbClr val="FF0066"/>
                </a:solidFill>
              </a:rPr>
              <a:t>/ </a:t>
            </a:r>
            <a:r>
              <a:rPr lang="de-DE" sz="2000" dirty="0" err="1">
                <a:solidFill>
                  <a:srgbClr val="FF0066"/>
                </a:solidFill>
              </a:rPr>
              <a:t>Whole</a:t>
            </a:r>
            <a:r>
              <a:rPr lang="de-DE" sz="2000" dirty="0">
                <a:solidFill>
                  <a:srgbClr val="FF0066"/>
                </a:solidFill>
              </a:rPr>
              <a:t> </a:t>
            </a:r>
            <a:r>
              <a:rPr lang="de-DE" sz="2000" dirty="0" err="1">
                <a:solidFill>
                  <a:srgbClr val="FF0066"/>
                </a:solidFill>
              </a:rPr>
              <a:t>child</a:t>
            </a:r>
            <a:r>
              <a:rPr lang="de-DE" sz="2000" dirty="0">
                <a:solidFill>
                  <a:srgbClr val="FF0066"/>
                </a:solidFill>
              </a:rPr>
              <a:t> </a:t>
            </a:r>
            <a:r>
              <a:rPr lang="de-DE" sz="2000" dirty="0" err="1" smtClean="0">
                <a:solidFill>
                  <a:srgbClr val="FF0066"/>
                </a:solidFill>
              </a:rPr>
              <a:t>development</a:t>
            </a:r>
            <a:endParaRPr lang="de-DE" sz="2000" dirty="0" smtClean="0">
              <a:solidFill>
                <a:srgbClr val="FF0066"/>
              </a:solidFill>
            </a:endParaRPr>
          </a:p>
          <a:p>
            <a:pPr defTabSz="914400">
              <a:lnSpc>
                <a:spcPct val="90000"/>
              </a:lnSpc>
              <a:spcBef>
                <a:spcPts val="500"/>
              </a:spcBef>
              <a:buFontTx/>
              <a:buChar char="-"/>
            </a:pPr>
            <a:endParaRPr lang="de-DE" sz="1800" dirty="0" smtClean="0"/>
          </a:p>
          <a:p>
            <a:pPr defTabSz="914400">
              <a:lnSpc>
                <a:spcPct val="90000"/>
              </a:lnSpc>
              <a:spcBef>
                <a:spcPts val="500"/>
              </a:spcBef>
            </a:pPr>
            <a:r>
              <a:rPr lang="de-DE" sz="2000" dirty="0"/>
              <a:t>- </a:t>
            </a:r>
            <a:r>
              <a:rPr lang="de-DE" sz="2000" dirty="0" err="1">
                <a:solidFill>
                  <a:srgbClr val="00CCFF"/>
                </a:solidFill>
              </a:rPr>
              <a:t>Physical</a:t>
            </a:r>
            <a:r>
              <a:rPr lang="de-DE" sz="2000" dirty="0">
                <a:solidFill>
                  <a:srgbClr val="00CCFF"/>
                </a:solidFill>
              </a:rPr>
              <a:t> </a:t>
            </a:r>
            <a:r>
              <a:rPr lang="de-DE" sz="2000" dirty="0" err="1">
                <a:solidFill>
                  <a:srgbClr val="00CCFF"/>
                </a:solidFill>
              </a:rPr>
              <a:t>development</a:t>
            </a:r>
            <a:endParaRPr lang="de-DE" dirty="0"/>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de-DE"/>
          </a:p>
        </p:txBody>
      </p:sp>
      <p:sp>
        <p:nvSpPr>
          <p:cNvPr id="41987" name="Content Placeholder 2"/>
          <p:cNvSpPr>
            <a:spLocks noGrp="1"/>
          </p:cNvSpPr>
          <p:nvPr>
            <p:ph idx="1"/>
          </p:nvPr>
        </p:nvSpPr>
        <p:spPr/>
        <p:txBody>
          <a:bodyPr/>
          <a:lstStyle/>
          <a:p>
            <a:r>
              <a:rPr lang="en-US" i="1"/>
              <a:t>Environmental interpretation: </a:t>
            </a:r>
            <a:r>
              <a:rPr lang="en-US"/>
              <a:t>is a term used and associated with museums and visitor centers in public land management agencies. </a:t>
            </a:r>
            <a:r>
              <a:rPr lang="en-US" i="1"/>
              <a:t>Environmental interpretation </a:t>
            </a:r>
            <a:r>
              <a:rPr lang="en-US"/>
              <a:t>is basically a way of explaining natural and cultural scientific terms in non-scientific ways in interesting or exciting ways. </a:t>
            </a:r>
          </a:p>
          <a:p>
            <a:r>
              <a:rPr lang="en-US"/>
              <a:t> </a:t>
            </a:r>
            <a:r>
              <a:rPr lang="en-US" i="1"/>
              <a:t>Nature education: </a:t>
            </a:r>
            <a:r>
              <a:rPr lang="en-US"/>
              <a:t>Learning or leisure activities related to natural resources.</a:t>
            </a:r>
          </a:p>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B902875-E25D-6E4E-8AB5-88A18FBA5AE6}" type="slidenum">
              <a:rPr lang="en-GB"/>
              <a:pPr/>
              <a:t>9</a:t>
            </a:fld>
            <a:endParaRPr lang="en-GB"/>
          </a:p>
        </p:txBody>
      </p:sp>
      <p:sp>
        <p:nvSpPr>
          <p:cNvPr id="9219" name="Rectangle 10"/>
          <p:cNvSpPr>
            <a:spLocks noGrp="1" noChangeArrowheads="1"/>
          </p:cNvSpPr>
          <p:nvPr>
            <p:ph type="title"/>
          </p:nvPr>
        </p:nvSpPr>
        <p:spPr>
          <a:xfrm>
            <a:off x="586318" y="188913"/>
            <a:ext cx="11068049" cy="1103312"/>
          </a:xfrm>
          <a:noFill/>
        </p:spPr>
        <p:txBody>
          <a:bodyPr/>
          <a:lstStyle/>
          <a:p>
            <a:pPr eaLnBrk="1" hangingPunct="1"/>
            <a:r>
              <a:rPr lang="en-GB" sz="3200"/>
              <a:t>Photographic Evidence</a:t>
            </a:r>
            <a:endParaRPr lang="en-GB" sz="1200"/>
          </a:p>
        </p:txBody>
      </p:sp>
      <p:pic>
        <p:nvPicPr>
          <p:cNvPr id="9220" name="Picture 15" descr="A&amp;N shelter2"/>
          <p:cNvPicPr>
            <a:picLocks noChangeAspect="1" noChangeArrowheads="1"/>
          </p:cNvPicPr>
          <p:nvPr/>
        </p:nvPicPr>
        <p:blipFill>
          <a:blip r:embed="rId3"/>
          <a:srcRect/>
          <a:stretch>
            <a:fillRect/>
          </a:stretch>
        </p:blipFill>
        <p:spPr bwMode="auto">
          <a:xfrm>
            <a:off x="6347885" y="1131888"/>
            <a:ext cx="4694767" cy="2641600"/>
          </a:xfrm>
          <a:prstGeom prst="rect">
            <a:avLst/>
          </a:prstGeom>
          <a:noFill/>
          <a:ln w="9525">
            <a:noFill/>
            <a:miter lim="800000"/>
            <a:headEnd/>
            <a:tailEnd/>
          </a:ln>
        </p:spPr>
      </p:pic>
      <p:sp>
        <p:nvSpPr>
          <p:cNvPr id="9221" name="TextBox 4"/>
          <p:cNvSpPr txBox="1">
            <a:spLocks noChangeArrowheads="1"/>
          </p:cNvSpPr>
          <p:nvPr/>
        </p:nvSpPr>
        <p:spPr bwMode="auto">
          <a:xfrm>
            <a:off x="1432985" y="1176339"/>
            <a:ext cx="4701116" cy="915987"/>
          </a:xfrm>
          <a:prstGeom prst="rect">
            <a:avLst/>
          </a:prstGeom>
          <a:noFill/>
          <a:ln w="9525">
            <a:noFill/>
            <a:miter lim="800000"/>
            <a:headEnd/>
            <a:tailEnd/>
          </a:ln>
        </p:spPr>
        <p:txBody>
          <a:bodyPr>
            <a:prstTxWarp prst="textNoShape">
              <a:avLst/>
            </a:prstTxWarp>
            <a:spAutoFit/>
          </a:bodyPr>
          <a:lstStyle/>
          <a:p>
            <a:r>
              <a:rPr lang="en-GB"/>
              <a:t>A and N worked together to construct this shelter. A gave N clear instructions on what to do.</a:t>
            </a:r>
          </a:p>
        </p:txBody>
      </p:sp>
      <p:pic>
        <p:nvPicPr>
          <p:cNvPr id="9228" name="Picture 16" descr="applecups"/>
          <p:cNvPicPr>
            <a:picLocks noChangeAspect="1" noChangeArrowheads="1"/>
          </p:cNvPicPr>
          <p:nvPr/>
        </p:nvPicPr>
        <p:blipFill>
          <a:blip r:embed="rId4"/>
          <a:srcRect/>
          <a:stretch>
            <a:fillRect/>
          </a:stretch>
        </p:blipFill>
        <p:spPr bwMode="auto">
          <a:xfrm>
            <a:off x="6212417" y="3976688"/>
            <a:ext cx="4876800" cy="2743200"/>
          </a:xfrm>
          <a:prstGeom prst="rect">
            <a:avLst/>
          </a:prstGeom>
          <a:noFill/>
          <a:ln w="9525">
            <a:noFill/>
            <a:miter lim="800000"/>
            <a:headEnd/>
            <a:tailEnd/>
          </a:ln>
        </p:spPr>
      </p:pic>
      <p:sp>
        <p:nvSpPr>
          <p:cNvPr id="9223" name="TextBox 9"/>
          <p:cNvSpPr txBox="1">
            <a:spLocks noChangeArrowheads="1"/>
          </p:cNvSpPr>
          <p:nvPr/>
        </p:nvSpPr>
        <p:spPr bwMode="auto">
          <a:xfrm>
            <a:off x="1693334" y="5610225"/>
            <a:ext cx="4703233" cy="369332"/>
          </a:xfrm>
          <a:prstGeom prst="rect">
            <a:avLst/>
          </a:prstGeom>
          <a:noFill/>
          <a:ln w="9525">
            <a:noFill/>
            <a:miter lim="800000"/>
            <a:headEnd/>
            <a:tailEnd/>
          </a:ln>
        </p:spPr>
        <p:txBody>
          <a:bodyPr>
            <a:prstTxWarp prst="textNoShape">
              <a:avLst/>
            </a:prstTxWarp>
            <a:spAutoFit/>
          </a:bodyPr>
          <a:lstStyle/>
          <a:p>
            <a:r>
              <a:rPr lang="en-GB"/>
              <a:t>Making Apple Cups as a snack, sitting together. </a:t>
            </a:r>
          </a:p>
        </p:txBody>
      </p:sp>
      <p:sp>
        <p:nvSpPr>
          <p:cNvPr id="9224" name="TextBox 12"/>
          <p:cNvSpPr txBox="1">
            <a:spLocks noChangeArrowheads="1"/>
          </p:cNvSpPr>
          <p:nvPr/>
        </p:nvSpPr>
        <p:spPr bwMode="auto">
          <a:xfrm>
            <a:off x="3213101" y="2968626"/>
            <a:ext cx="2766484" cy="923330"/>
          </a:xfrm>
          <a:prstGeom prst="rect">
            <a:avLst/>
          </a:prstGeom>
          <a:noFill/>
          <a:ln w="9525">
            <a:noFill/>
            <a:miter lim="800000"/>
            <a:headEnd/>
            <a:tailEnd/>
          </a:ln>
        </p:spPr>
        <p:txBody>
          <a:bodyPr>
            <a:prstTxWarp prst="textNoShape">
              <a:avLst/>
            </a:prstTxWarp>
            <a:spAutoFit/>
          </a:bodyPr>
          <a:lstStyle/>
          <a:p>
            <a:r>
              <a:rPr lang="en-GB"/>
              <a:t>N was fascinated by knots and enjoyed developing his skills. </a:t>
            </a:r>
          </a:p>
        </p:txBody>
      </p:sp>
      <p:pic>
        <p:nvPicPr>
          <p:cNvPr id="9226" name="Picture 2" descr="N_knots"/>
          <p:cNvPicPr>
            <a:picLocks noChangeAspect="1" noChangeArrowheads="1"/>
          </p:cNvPicPr>
          <p:nvPr/>
        </p:nvPicPr>
        <p:blipFill>
          <a:blip r:embed="rId5"/>
          <a:srcRect/>
          <a:stretch>
            <a:fillRect/>
          </a:stretch>
        </p:blipFill>
        <p:spPr bwMode="auto">
          <a:xfrm>
            <a:off x="406401" y="2308226"/>
            <a:ext cx="2730500" cy="272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enutzerdefinier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8634</Words>
  <Application>Microsoft Macintosh PowerPoint</Application>
  <PresentationFormat>Benutzerdefiniert</PresentationFormat>
  <Paragraphs>851</Paragraphs>
  <Slides>80</Slides>
  <Notes>49</Notes>
  <HiddenSlides>0</HiddenSlides>
  <MMClips>0</MMClips>
  <ScaleCrop>false</ScaleCrop>
  <HeadingPairs>
    <vt:vector size="4" baseType="variant">
      <vt:variant>
        <vt:lpstr>Entwurfsvorlage</vt:lpstr>
      </vt:variant>
      <vt:variant>
        <vt:i4>1</vt:i4>
      </vt:variant>
      <vt:variant>
        <vt:lpstr>Folientitel</vt:lpstr>
      </vt:variant>
      <vt:variant>
        <vt:i4>80</vt:i4>
      </vt:variant>
    </vt:vector>
  </HeadingPairs>
  <TitlesOfParts>
    <vt:vector size="81" baseType="lpstr">
      <vt:lpstr>Office Theme</vt:lpstr>
      <vt:lpstr>measurement impossible ?!</vt:lpstr>
      <vt:lpstr>ACEWild  Alternative Curriculum – Education out of the Wild !</vt:lpstr>
      <vt:lpstr>What is Outdoor Education?</vt:lpstr>
      <vt:lpstr>Philosophy/Aims of Outdoor Education</vt:lpstr>
      <vt:lpstr>Components of Outdoor Education</vt:lpstr>
      <vt:lpstr>Aims of ACE Wild </vt:lpstr>
      <vt:lpstr>Outdoor-learning –  from sensation to learning</vt:lpstr>
      <vt:lpstr>Cultural differences?</vt:lpstr>
      <vt:lpstr>Photographic Evidence</vt:lpstr>
      <vt:lpstr>Folie 10</vt:lpstr>
      <vt:lpstr>Folie 11</vt:lpstr>
      <vt:lpstr>Folie 12</vt:lpstr>
      <vt:lpstr>Feedback from supporting Teacher</vt:lpstr>
      <vt:lpstr>Feedback from supporting Teacher continued</vt:lpstr>
      <vt:lpstr>Folie 15</vt:lpstr>
      <vt:lpstr>Folie 16</vt:lpstr>
      <vt:lpstr>What do we measure? (Period 2)</vt:lpstr>
      <vt:lpstr>Folie 18</vt:lpstr>
      <vt:lpstr>*Strengths &amp; Difficulties Questionnaire (SDQ)</vt:lpstr>
      <vt:lpstr>*Personal, Environmental, Motivational, Social, Enterprise &amp; Initiative score (PEMS+)</vt:lpstr>
      <vt:lpstr>Foreign Language Classroom Anxiety Scale (FLCAS)</vt:lpstr>
      <vt:lpstr>Bush Telegraph</vt:lpstr>
      <vt:lpstr>Were some activities “better” than others?</vt:lpstr>
      <vt:lpstr>Recommendations for evaluation tools:</vt:lpstr>
      <vt:lpstr>Folie 25</vt:lpstr>
      <vt:lpstr>Folie 26</vt:lpstr>
      <vt:lpstr>Folie 27</vt:lpstr>
      <vt:lpstr>What is the history behind the initiative? </vt:lpstr>
      <vt:lpstr>History</vt:lpstr>
      <vt:lpstr>Research on benefits of Outdoor Education</vt:lpstr>
      <vt:lpstr>Why Outdoor learning?</vt:lpstr>
      <vt:lpstr>Topics Covered</vt:lpstr>
      <vt:lpstr>Teacher Responsibilities</vt:lpstr>
      <vt:lpstr>Other Assessments</vt:lpstr>
      <vt:lpstr>Activities included</vt:lpstr>
      <vt:lpstr>Equipment Needed</vt:lpstr>
      <vt:lpstr>Benefits</vt:lpstr>
      <vt:lpstr>Limitations</vt:lpstr>
      <vt:lpstr>Evidence it works</vt:lpstr>
      <vt:lpstr>References</vt:lpstr>
      <vt:lpstr>Folie 41</vt:lpstr>
      <vt:lpstr>Outdoor Education</vt:lpstr>
      <vt:lpstr>Outdoor Education Defined</vt:lpstr>
      <vt:lpstr>Folie 44</vt:lpstr>
      <vt:lpstr>Folie 45</vt:lpstr>
      <vt:lpstr>Teaching Outdoor Education</vt:lpstr>
      <vt:lpstr>Folie 47</vt:lpstr>
      <vt:lpstr>Experiential Learning Process</vt:lpstr>
      <vt:lpstr>Experiential teaching Process</vt:lpstr>
      <vt:lpstr>Folie 50</vt:lpstr>
      <vt:lpstr>Folie 51</vt:lpstr>
      <vt:lpstr>Folie 52</vt:lpstr>
      <vt:lpstr>Folie 53</vt:lpstr>
      <vt:lpstr>Folie 54</vt:lpstr>
      <vt:lpstr>Folie 55</vt:lpstr>
      <vt:lpstr>Principals of Being an Effective Facilitator</vt:lpstr>
      <vt:lpstr>Folie 57</vt:lpstr>
      <vt:lpstr>Folie 58</vt:lpstr>
      <vt:lpstr>Folie 59</vt:lpstr>
      <vt:lpstr>Effective Teaching Practice </vt:lpstr>
      <vt:lpstr>Folie 61</vt:lpstr>
      <vt:lpstr>Students </vt:lpstr>
      <vt:lpstr>Content </vt:lpstr>
      <vt:lpstr>Curricular Standards</vt:lpstr>
      <vt:lpstr>Curricular Standards</vt:lpstr>
      <vt:lpstr>Curricular Standards</vt:lpstr>
      <vt:lpstr>Curricular Standards</vt:lpstr>
      <vt:lpstr>Curricular Standards</vt:lpstr>
      <vt:lpstr>Curricular Standards</vt:lpstr>
      <vt:lpstr>Curricular Standards</vt:lpstr>
      <vt:lpstr>Class Organization &amp; Management</vt:lpstr>
      <vt:lpstr>Class Organization &amp; Management</vt:lpstr>
      <vt:lpstr>Class Organization &amp; Management</vt:lpstr>
      <vt:lpstr>Class Organization &amp; Management</vt:lpstr>
      <vt:lpstr>Fundamentals of Outdoor Education</vt:lpstr>
      <vt:lpstr>Highlighting Character Qualities</vt:lpstr>
      <vt:lpstr>Types of Outdoor Education</vt:lpstr>
      <vt:lpstr>Folie 78</vt:lpstr>
      <vt:lpstr>Folie 79</vt:lpstr>
      <vt:lpstr>Folie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Goldcrest Outdoor Education</dc:creator>
  <cp:lastModifiedBy>Detlev Lindau-Bank</cp:lastModifiedBy>
  <cp:revision>144</cp:revision>
  <dcterms:created xsi:type="dcterms:W3CDTF">2016-01-22T07:24:47Z</dcterms:created>
  <dcterms:modified xsi:type="dcterms:W3CDTF">2016-01-22T07:25:12Z</dcterms:modified>
</cp:coreProperties>
</file>