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7" r:id="rId4"/>
  </p:sldMasterIdLst>
  <p:notesMasterIdLst>
    <p:notesMasterId r:id="rId14"/>
  </p:notesMasterIdLst>
  <p:handoutMasterIdLst>
    <p:handoutMasterId r:id="rId15"/>
  </p:handoutMasterIdLst>
  <p:sldIdLst>
    <p:sldId id="1864" r:id="rId5"/>
    <p:sldId id="1846" r:id="rId6"/>
    <p:sldId id="1845" r:id="rId7"/>
    <p:sldId id="1848" r:id="rId8"/>
    <p:sldId id="1849" r:id="rId9"/>
    <p:sldId id="1852" r:id="rId10"/>
    <p:sldId id="1862" r:id="rId11"/>
    <p:sldId id="1851" r:id="rId12"/>
    <p:sldId id="1860" r:id="rId1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Pinks" id="{4CCBE145-9F3B-43C3-8EAE-1EE4FE803BE6}">
          <p14:sldIdLst>
            <p14:sldId id="1864"/>
            <p14:sldId id="1846"/>
            <p14:sldId id="1845"/>
            <p14:sldId id="1848"/>
            <p14:sldId id="1849"/>
            <p14:sldId id="1852"/>
            <p14:sldId id="1862"/>
            <p14:sldId id="1851"/>
            <p14:sldId id="1860"/>
          </p14:sldIdLst>
        </p14:section>
      </p14:sectionLst>
    </p:ext>
    <p:ext uri="{EFAFB233-063F-42B5-8137-9DF3F51BA10A}">
      <p15:sldGuideLst xmlns:p15="http://schemas.microsoft.com/office/powerpoint/2012/main">
        <p15:guide id="2" pos="48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7F4"/>
    <a:srgbClr val="FF2625"/>
    <a:srgbClr val="007788"/>
    <a:srgbClr val="297C2A"/>
    <a:srgbClr val="FE4387"/>
    <a:srgbClr val="F69000"/>
    <a:srgbClr val="01C2D1"/>
    <a:srgbClr val="D6D734"/>
    <a:srgbClr val="005C68"/>
    <a:srgbClr val="3B2E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727" autoAdjust="0"/>
    <p:restoredTop sz="94674" autoAdjust="0"/>
  </p:normalViewPr>
  <p:slideViewPr>
    <p:cSldViewPr snapToGrid="0">
      <p:cViewPr varScale="1">
        <p:scale>
          <a:sx n="82" d="100"/>
          <a:sy n="82" d="100"/>
        </p:scale>
        <p:origin x="1190" y="72"/>
      </p:cViewPr>
      <p:guideLst>
        <p:guide pos="48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0"/>
    </p:cViewPr>
  </p:sorterViewPr>
  <p:notesViewPr>
    <p:cSldViewPr snapToGrid="0" showGuides="1">
      <p:cViewPr varScale="1">
        <p:scale>
          <a:sx n="48" d="100"/>
          <a:sy n="48" d="100"/>
        </p:scale>
        <p:origin x="2684"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37DF2B-DECF-44A7-8971-07475E2BCFC3}" type="doc">
      <dgm:prSet loTypeId="urn:microsoft.com/office/officeart/2018/2/layout/IconLabelList#2" loCatId="other" qsTypeId="urn:microsoft.com/office/officeart/2005/8/quickstyle/simple2" qsCatId="simple" csTypeId="urn:microsoft.com/office/officeart/2005/8/colors/accent1_5" csCatId="accent1" phldr="1"/>
      <dgm:spPr/>
      <dgm:t>
        <a:bodyPr/>
        <a:lstStyle/>
        <a:p>
          <a:endParaRPr lang="en-US"/>
        </a:p>
      </dgm:t>
    </dgm:pt>
    <dgm:pt modelId="{C8710C11-6766-4B48-9562-4B0C7B3F28D6}">
      <dgm:prSet phldrT="[Text]" custT="1"/>
      <dgm:spPr/>
      <dgm:t>
        <a:bodyPr/>
        <a:lstStyle/>
        <a:p>
          <a:pPr>
            <a:lnSpc>
              <a:spcPct val="100000"/>
            </a:lnSpc>
          </a:pPr>
          <a:r>
            <a:rPr lang="en-US" sz="1400" b="0" i="0" dirty="0">
              <a:solidFill>
                <a:schemeClr val="bg1"/>
              </a:solidFill>
            </a:rPr>
            <a:t>Ota-Agbara Chamber of Commerce Industry, Mines and Agriculture.</a:t>
          </a:r>
        </a:p>
        <a:p>
          <a:pPr>
            <a:lnSpc>
              <a:spcPct val="100000"/>
            </a:lnSpc>
          </a:pPr>
          <a:r>
            <a:rPr lang="en-US" sz="1400" b="0" i="0" dirty="0">
              <a:solidFill>
                <a:schemeClr val="bg1"/>
              </a:solidFill>
            </a:rPr>
            <a:t>OTAGCCIMA</a:t>
          </a:r>
          <a:endParaRPr lang="en-US" sz="1400" b="0" dirty="0">
            <a:solidFill>
              <a:schemeClr val="bg1"/>
            </a:solidFill>
          </a:endParaRPr>
        </a:p>
      </dgm:t>
    </dgm:pt>
    <dgm:pt modelId="{6F9BADAF-DEBF-4CC2-B392-F7E0CD538B78}" type="parTrans" cxnId="{E28F4DE8-1F7F-4CC4-B4F7-5167A5B9E0BA}">
      <dgm:prSet/>
      <dgm:spPr/>
      <dgm:t>
        <a:bodyPr/>
        <a:lstStyle/>
        <a:p>
          <a:endParaRPr lang="en-US" sz="1400"/>
        </a:p>
      </dgm:t>
    </dgm:pt>
    <dgm:pt modelId="{CEEC8625-83FA-4202-826E-84C1185A8E32}" type="sibTrans" cxnId="{E28F4DE8-1F7F-4CC4-B4F7-5167A5B9E0BA}">
      <dgm:prSet/>
      <dgm:spPr/>
      <dgm:t>
        <a:bodyPr/>
        <a:lstStyle/>
        <a:p>
          <a:endParaRPr lang="en-US" sz="1400"/>
        </a:p>
      </dgm:t>
    </dgm:pt>
    <dgm:pt modelId="{8EE3C8DC-7BA8-479C-A581-E9DA099939F2}">
      <dgm:prSet phldrT="[Text]" custT="1"/>
      <dgm:spPr/>
      <dgm:t>
        <a:bodyPr/>
        <a:lstStyle/>
        <a:p>
          <a:pPr>
            <a:lnSpc>
              <a:spcPct val="100000"/>
            </a:lnSpc>
          </a:pPr>
          <a:r>
            <a:rPr lang="en-US" sz="1400" dirty="0">
              <a:solidFill>
                <a:schemeClr val="bg1"/>
              </a:solidFill>
            </a:rPr>
            <a:t>Ota  Economic Summit Group</a:t>
          </a:r>
        </a:p>
        <a:p>
          <a:pPr>
            <a:lnSpc>
              <a:spcPct val="100000"/>
            </a:lnSpc>
          </a:pPr>
          <a:r>
            <a:rPr lang="en-US" sz="1400" dirty="0">
              <a:solidFill>
                <a:schemeClr val="bg1"/>
              </a:solidFill>
            </a:rPr>
            <a:t>OESG</a:t>
          </a:r>
        </a:p>
      </dgm:t>
    </dgm:pt>
    <dgm:pt modelId="{60ABFDD0-D409-4824-8102-DEA984738144}" type="parTrans" cxnId="{6E8797D1-3A1C-4879-9FDC-A7D2EC6197EA}">
      <dgm:prSet/>
      <dgm:spPr/>
      <dgm:t>
        <a:bodyPr/>
        <a:lstStyle/>
        <a:p>
          <a:endParaRPr lang="en-US" sz="1400"/>
        </a:p>
      </dgm:t>
    </dgm:pt>
    <dgm:pt modelId="{DAC4EAD7-53AC-40F0-BA2F-8B2633CEAE11}" type="sibTrans" cxnId="{6E8797D1-3A1C-4879-9FDC-A7D2EC6197EA}">
      <dgm:prSet/>
      <dgm:spPr/>
      <dgm:t>
        <a:bodyPr/>
        <a:lstStyle/>
        <a:p>
          <a:endParaRPr lang="en-US" sz="1400"/>
        </a:p>
      </dgm:t>
    </dgm:pt>
    <dgm:pt modelId="{8865AC6C-44E0-4174-AB02-044A78D94DE3}">
      <dgm:prSet phldrT="[Text]" custT="1"/>
      <dgm:spPr/>
      <dgm:t>
        <a:bodyPr/>
        <a:lstStyle/>
        <a:p>
          <a:pPr>
            <a:lnSpc>
              <a:spcPct val="100000"/>
            </a:lnSpc>
          </a:pPr>
          <a:r>
            <a:rPr lang="en-US" altLang="en-US" sz="1400" dirty="0">
              <a:solidFill>
                <a:schemeClr val="bg1"/>
              </a:solidFill>
            </a:rPr>
            <a:t>Zenith Bank Plc.</a:t>
          </a:r>
          <a:endParaRPr lang="en-US" sz="1400" b="0" dirty="0">
            <a:solidFill>
              <a:schemeClr val="bg1"/>
            </a:solidFill>
          </a:endParaRPr>
        </a:p>
      </dgm:t>
    </dgm:pt>
    <dgm:pt modelId="{3FF598BD-2671-4ECB-AD79-D0E600EEC84F}" type="parTrans" cxnId="{E5875C5E-8817-4707-AA33-E7DDCAC19481}">
      <dgm:prSet/>
      <dgm:spPr/>
      <dgm:t>
        <a:bodyPr/>
        <a:lstStyle/>
        <a:p>
          <a:endParaRPr lang="en-US" sz="1400"/>
        </a:p>
      </dgm:t>
    </dgm:pt>
    <dgm:pt modelId="{258DC239-2C60-44C0-830B-87DE5EB56A01}" type="sibTrans" cxnId="{E5875C5E-8817-4707-AA33-E7DDCAC19481}">
      <dgm:prSet/>
      <dgm:spPr/>
      <dgm:t>
        <a:bodyPr/>
        <a:lstStyle/>
        <a:p>
          <a:endParaRPr lang="en-US" sz="1400"/>
        </a:p>
      </dgm:t>
    </dgm:pt>
    <dgm:pt modelId="{F365F799-91C6-467E-8005-77142388ADA7}" type="pres">
      <dgm:prSet presAssocID="{3137DF2B-DECF-44A7-8971-07475E2BCFC3}" presName="root" presStyleCnt="0">
        <dgm:presLayoutVars>
          <dgm:dir/>
          <dgm:resizeHandles val="exact"/>
        </dgm:presLayoutVars>
      </dgm:prSet>
      <dgm:spPr/>
    </dgm:pt>
    <dgm:pt modelId="{CA712F04-4B2E-4073-826D-66E0748C08F8}" type="pres">
      <dgm:prSet presAssocID="{C8710C11-6766-4B48-9562-4B0C7B3F28D6}" presName="compNode" presStyleCnt="0"/>
      <dgm:spPr/>
    </dgm:pt>
    <dgm:pt modelId="{9A755B31-6174-4948-8B32-7FECC02D6991}" type="pres">
      <dgm:prSet presAssocID="{C8710C11-6766-4B48-9562-4B0C7B3F28D6}" presName="iconRect" presStyleLbl="node1" presStyleIdx="0" presStyleCnt="3" custScaleX="75651" custScaleY="12201" custLinFactX="200000" custLinFactY="-100000" custLinFactNeighborX="240810" custLinFactNeighborY="-112497"/>
      <dgm:spPr>
        <a:solidFill>
          <a:schemeClr val="accent3">
            <a:lumMod val="75000"/>
            <a:alpha val="90000"/>
          </a:schemeClr>
        </a:solidFill>
      </dgm:spPr>
    </dgm:pt>
    <dgm:pt modelId="{6AE71D8A-2F35-4756-A4AD-A549FB035E3F}" type="pres">
      <dgm:prSet presAssocID="{C8710C11-6766-4B48-9562-4B0C7B3F28D6}" presName="spaceRect" presStyleCnt="0"/>
      <dgm:spPr/>
    </dgm:pt>
    <dgm:pt modelId="{5CD563F8-B6A7-4F66-B65C-7F1D3844F472}" type="pres">
      <dgm:prSet presAssocID="{C8710C11-6766-4B48-9562-4B0C7B3F28D6}" presName="textRect" presStyleLbl="revTx" presStyleIdx="0" presStyleCnt="3" custScaleX="82439" custScaleY="80944" custLinFactNeighborX="9753" custLinFactNeighborY="-20854">
        <dgm:presLayoutVars>
          <dgm:chMax val="1"/>
          <dgm:chPref val="1"/>
        </dgm:presLayoutVars>
      </dgm:prSet>
      <dgm:spPr/>
    </dgm:pt>
    <dgm:pt modelId="{114DEDBD-1AAB-4DDF-B848-DA92D960826E}" type="pres">
      <dgm:prSet presAssocID="{CEEC8625-83FA-4202-826E-84C1185A8E32}" presName="sibTrans" presStyleCnt="0"/>
      <dgm:spPr/>
    </dgm:pt>
    <dgm:pt modelId="{14161BF4-3B2E-4990-9AA5-1E7113657AFE}" type="pres">
      <dgm:prSet presAssocID="{8EE3C8DC-7BA8-479C-A581-E9DA099939F2}" presName="compNode" presStyleCnt="0"/>
      <dgm:spPr/>
    </dgm:pt>
    <dgm:pt modelId="{FCA6A723-3A73-458A-AE3C-15B86CF5C55D}" type="pres">
      <dgm:prSet presAssocID="{8EE3C8DC-7BA8-479C-A581-E9DA099939F2}" presName="iconRect" presStyleLbl="node1" presStyleIdx="1" presStyleCnt="3" custFlipVert="1" custFlipHor="1" custScaleX="33743" custScaleY="3493" custLinFactY="-66305" custLinFactNeighborX="11899" custLinFactNeighborY="-100000"/>
      <dgm:spPr>
        <a:solidFill>
          <a:schemeClr val="accent3">
            <a:lumMod val="75000"/>
            <a:alpha val="70000"/>
          </a:schemeClr>
        </a:solidFill>
      </dgm:spPr>
    </dgm:pt>
    <dgm:pt modelId="{E9430B85-543F-4592-A6DD-AEEA4B48C6A1}" type="pres">
      <dgm:prSet presAssocID="{8EE3C8DC-7BA8-479C-A581-E9DA099939F2}" presName="spaceRect" presStyleCnt="0"/>
      <dgm:spPr/>
    </dgm:pt>
    <dgm:pt modelId="{2D06D90C-4774-439F-8532-60F8B9D1D8A7}" type="pres">
      <dgm:prSet presAssocID="{8EE3C8DC-7BA8-479C-A581-E9DA099939F2}" presName="textRect" presStyleLbl="revTx" presStyleIdx="1" presStyleCnt="3" custScaleX="75275" custLinFactNeighborX="-31555" custLinFactNeighborY="-18361">
        <dgm:presLayoutVars>
          <dgm:chMax val="1"/>
          <dgm:chPref val="1"/>
        </dgm:presLayoutVars>
      </dgm:prSet>
      <dgm:spPr/>
    </dgm:pt>
    <dgm:pt modelId="{6AB9F53E-D91E-4E48-8AD8-05932101491C}" type="pres">
      <dgm:prSet presAssocID="{DAC4EAD7-53AC-40F0-BA2F-8B2633CEAE11}" presName="sibTrans" presStyleCnt="0"/>
      <dgm:spPr/>
    </dgm:pt>
    <dgm:pt modelId="{ED8AE489-0CC0-4251-92FB-1AC032073F86}" type="pres">
      <dgm:prSet presAssocID="{8865AC6C-44E0-4174-AB02-044A78D94DE3}" presName="compNode" presStyleCnt="0"/>
      <dgm:spPr/>
    </dgm:pt>
    <dgm:pt modelId="{5326D40B-04B6-4401-91A7-8A4487EDC6FC}" type="pres">
      <dgm:prSet presAssocID="{8865AC6C-44E0-4174-AB02-044A78D94DE3}" presName="iconRect" presStyleLbl="node1" presStyleIdx="2" presStyleCnt="3" custFlipVert="1" custFlipHor="0" custScaleX="38650" custScaleY="3863" custLinFactX="-100000" custLinFactY="-87092" custLinFactNeighborX="-101073" custLinFactNeighborY="-100000"/>
      <dgm:spPr>
        <a:solidFill>
          <a:schemeClr val="accent3">
            <a:lumMod val="75000"/>
            <a:alpha val="50000"/>
          </a:schemeClr>
        </a:solidFill>
      </dgm:spPr>
    </dgm:pt>
    <dgm:pt modelId="{45C20058-83ED-45AC-83B6-B4CEEE13D9F9}" type="pres">
      <dgm:prSet presAssocID="{8865AC6C-44E0-4174-AB02-044A78D94DE3}" presName="spaceRect" presStyleCnt="0"/>
      <dgm:spPr/>
    </dgm:pt>
    <dgm:pt modelId="{1DCFB9CF-BB76-4BDC-932B-A329BC03E697}" type="pres">
      <dgm:prSet presAssocID="{8865AC6C-44E0-4174-AB02-044A78D94DE3}" presName="textRect" presStyleLbl="revTx" presStyleIdx="2" presStyleCnt="3" custFlipHor="1" custScaleX="42358" custLinFactNeighborX="-66545" custLinFactNeighborY="-19408">
        <dgm:presLayoutVars>
          <dgm:chMax val="1"/>
          <dgm:chPref val="1"/>
        </dgm:presLayoutVars>
      </dgm:prSet>
      <dgm:spPr/>
    </dgm:pt>
  </dgm:ptLst>
  <dgm:cxnLst>
    <dgm:cxn modelId="{1A89CB18-8B09-4590-A761-274BEAAD8172}" type="presOf" srcId="{8EE3C8DC-7BA8-479C-A581-E9DA099939F2}" destId="{2D06D90C-4774-439F-8532-60F8B9D1D8A7}" srcOrd="0" destOrd="0" presId="urn:microsoft.com/office/officeart/2018/2/layout/IconLabelList#2"/>
    <dgm:cxn modelId="{E5875C5E-8817-4707-AA33-E7DDCAC19481}" srcId="{3137DF2B-DECF-44A7-8971-07475E2BCFC3}" destId="{8865AC6C-44E0-4174-AB02-044A78D94DE3}" srcOrd="2" destOrd="0" parTransId="{3FF598BD-2671-4ECB-AD79-D0E600EEC84F}" sibTransId="{258DC239-2C60-44C0-830B-87DE5EB56A01}"/>
    <dgm:cxn modelId="{8B07B579-2924-4601-907B-DC2D84F91335}" type="presOf" srcId="{C8710C11-6766-4B48-9562-4B0C7B3F28D6}" destId="{5CD563F8-B6A7-4F66-B65C-7F1D3844F472}" srcOrd="0" destOrd="0" presId="urn:microsoft.com/office/officeart/2018/2/layout/IconLabelList#2"/>
    <dgm:cxn modelId="{65A961CC-3B95-4066-B70A-466BC535A8B1}" type="presOf" srcId="{8865AC6C-44E0-4174-AB02-044A78D94DE3}" destId="{1DCFB9CF-BB76-4BDC-932B-A329BC03E697}" srcOrd="0" destOrd="0" presId="urn:microsoft.com/office/officeart/2018/2/layout/IconLabelList#2"/>
    <dgm:cxn modelId="{6E8797D1-3A1C-4879-9FDC-A7D2EC6197EA}" srcId="{3137DF2B-DECF-44A7-8971-07475E2BCFC3}" destId="{8EE3C8DC-7BA8-479C-A581-E9DA099939F2}" srcOrd="1" destOrd="0" parTransId="{60ABFDD0-D409-4824-8102-DEA984738144}" sibTransId="{DAC4EAD7-53AC-40F0-BA2F-8B2633CEAE11}"/>
    <dgm:cxn modelId="{E28F4DE8-1F7F-4CC4-B4F7-5167A5B9E0BA}" srcId="{3137DF2B-DECF-44A7-8971-07475E2BCFC3}" destId="{C8710C11-6766-4B48-9562-4B0C7B3F28D6}" srcOrd="0" destOrd="0" parTransId="{6F9BADAF-DEBF-4CC2-B392-F7E0CD538B78}" sibTransId="{CEEC8625-83FA-4202-826E-84C1185A8E32}"/>
    <dgm:cxn modelId="{02F767F8-F42A-4F3B-A329-DEC0D12CD806}" type="presOf" srcId="{3137DF2B-DECF-44A7-8971-07475E2BCFC3}" destId="{F365F799-91C6-467E-8005-77142388ADA7}" srcOrd="0" destOrd="0" presId="urn:microsoft.com/office/officeart/2018/2/layout/IconLabelList#2"/>
    <dgm:cxn modelId="{80A490A9-8618-4D89-B253-C4B2425A15D0}" type="presParOf" srcId="{F365F799-91C6-467E-8005-77142388ADA7}" destId="{CA712F04-4B2E-4073-826D-66E0748C08F8}" srcOrd="0" destOrd="0" presId="urn:microsoft.com/office/officeart/2018/2/layout/IconLabelList#2"/>
    <dgm:cxn modelId="{484F421F-4E99-48D3-AE36-608B91CC5346}" type="presParOf" srcId="{CA712F04-4B2E-4073-826D-66E0748C08F8}" destId="{9A755B31-6174-4948-8B32-7FECC02D6991}" srcOrd="0" destOrd="0" presId="urn:microsoft.com/office/officeart/2018/2/layout/IconLabelList#2"/>
    <dgm:cxn modelId="{0EED1B20-3FF9-4C70-ADD9-4DE2CCE6D9DD}" type="presParOf" srcId="{CA712F04-4B2E-4073-826D-66E0748C08F8}" destId="{6AE71D8A-2F35-4756-A4AD-A549FB035E3F}" srcOrd="1" destOrd="0" presId="urn:microsoft.com/office/officeart/2018/2/layout/IconLabelList#2"/>
    <dgm:cxn modelId="{56B7F5F9-3AD0-4879-BD8D-FB3362B818E9}" type="presParOf" srcId="{CA712F04-4B2E-4073-826D-66E0748C08F8}" destId="{5CD563F8-B6A7-4F66-B65C-7F1D3844F472}" srcOrd="2" destOrd="0" presId="urn:microsoft.com/office/officeart/2018/2/layout/IconLabelList#2"/>
    <dgm:cxn modelId="{B8FA11BD-8E20-4882-9D4D-DF2BBE04B958}" type="presParOf" srcId="{F365F799-91C6-467E-8005-77142388ADA7}" destId="{114DEDBD-1AAB-4DDF-B848-DA92D960826E}" srcOrd="1" destOrd="0" presId="urn:microsoft.com/office/officeart/2018/2/layout/IconLabelList#2"/>
    <dgm:cxn modelId="{A377F2C4-8774-4B04-BECB-EB51AC2353E5}" type="presParOf" srcId="{F365F799-91C6-467E-8005-77142388ADA7}" destId="{14161BF4-3B2E-4990-9AA5-1E7113657AFE}" srcOrd="2" destOrd="0" presId="urn:microsoft.com/office/officeart/2018/2/layout/IconLabelList#2"/>
    <dgm:cxn modelId="{DC4C4434-0D6A-4AED-9A2E-CC7C5B063571}" type="presParOf" srcId="{14161BF4-3B2E-4990-9AA5-1E7113657AFE}" destId="{FCA6A723-3A73-458A-AE3C-15B86CF5C55D}" srcOrd="0" destOrd="0" presId="urn:microsoft.com/office/officeart/2018/2/layout/IconLabelList#2"/>
    <dgm:cxn modelId="{89B5121F-9599-4794-9AA1-DD6EF55DE189}" type="presParOf" srcId="{14161BF4-3B2E-4990-9AA5-1E7113657AFE}" destId="{E9430B85-543F-4592-A6DD-AEEA4B48C6A1}" srcOrd="1" destOrd="0" presId="urn:microsoft.com/office/officeart/2018/2/layout/IconLabelList#2"/>
    <dgm:cxn modelId="{AB2BC4E4-5B33-4C26-8C3F-E77225D58E3E}" type="presParOf" srcId="{14161BF4-3B2E-4990-9AA5-1E7113657AFE}" destId="{2D06D90C-4774-439F-8532-60F8B9D1D8A7}" srcOrd="2" destOrd="0" presId="urn:microsoft.com/office/officeart/2018/2/layout/IconLabelList#2"/>
    <dgm:cxn modelId="{23BAA7AF-17F0-4F65-9E90-273EF7D3B929}" type="presParOf" srcId="{F365F799-91C6-467E-8005-77142388ADA7}" destId="{6AB9F53E-D91E-4E48-8AD8-05932101491C}" srcOrd="3" destOrd="0" presId="urn:microsoft.com/office/officeart/2018/2/layout/IconLabelList#2"/>
    <dgm:cxn modelId="{5CAA210B-19EB-4E1B-A954-8ECCD13D15D2}" type="presParOf" srcId="{F365F799-91C6-467E-8005-77142388ADA7}" destId="{ED8AE489-0CC0-4251-92FB-1AC032073F86}" srcOrd="4" destOrd="0" presId="urn:microsoft.com/office/officeart/2018/2/layout/IconLabelList#2"/>
    <dgm:cxn modelId="{D02AAB89-D273-4A42-BD22-FC8E4FBD89B6}" type="presParOf" srcId="{ED8AE489-0CC0-4251-92FB-1AC032073F86}" destId="{5326D40B-04B6-4401-91A7-8A4487EDC6FC}" srcOrd="0" destOrd="0" presId="urn:microsoft.com/office/officeart/2018/2/layout/IconLabelList#2"/>
    <dgm:cxn modelId="{D277A401-05A8-428C-89F2-F5C3F0254AF4}" type="presParOf" srcId="{ED8AE489-0CC0-4251-92FB-1AC032073F86}" destId="{45C20058-83ED-45AC-83B6-B4CEEE13D9F9}" srcOrd="1" destOrd="0" presId="urn:microsoft.com/office/officeart/2018/2/layout/IconLabelList#2"/>
    <dgm:cxn modelId="{321AE61B-556D-4E47-8A54-9BC14D9E1263}" type="presParOf" srcId="{ED8AE489-0CC0-4251-92FB-1AC032073F86}" destId="{1DCFB9CF-BB76-4BDC-932B-A329BC03E697}" srcOrd="2" destOrd="0" presId="urn:microsoft.com/office/officeart/2018/2/layout/IconLabel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755B31-6174-4948-8B32-7FECC02D6991}">
      <dsp:nvSpPr>
        <dsp:cNvPr id="0" name=""/>
        <dsp:cNvSpPr/>
      </dsp:nvSpPr>
      <dsp:spPr>
        <a:xfrm>
          <a:off x="5906620" y="1813640"/>
          <a:ext cx="749050" cy="19483"/>
        </a:xfrm>
        <a:prstGeom prst="rect">
          <a:avLst/>
        </a:prstGeom>
        <a:solidFill>
          <a:schemeClr val="accent3">
            <a:lumMod val="75000"/>
            <a:alpha val="9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CD563F8-B6A7-4F66-B65C-7F1D3844F472}">
      <dsp:nvSpPr>
        <dsp:cNvPr id="0" name=""/>
        <dsp:cNvSpPr/>
      </dsp:nvSpPr>
      <dsp:spPr>
        <a:xfrm>
          <a:off x="906647" y="2526627"/>
          <a:ext cx="1976671" cy="67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0" i="0" kern="1200" dirty="0">
              <a:solidFill>
                <a:schemeClr val="bg1"/>
              </a:solidFill>
            </a:rPr>
            <a:t>Ota-Agbara Chamber of Commerce Industry, Mines and Agriculture.</a:t>
          </a:r>
        </a:p>
        <a:p>
          <a:pPr marL="0" lvl="0" indent="0" algn="ctr" defTabSz="622300">
            <a:lnSpc>
              <a:spcPct val="100000"/>
            </a:lnSpc>
            <a:spcBef>
              <a:spcPct val="0"/>
            </a:spcBef>
            <a:spcAft>
              <a:spcPct val="35000"/>
            </a:spcAft>
            <a:buNone/>
          </a:pPr>
          <a:r>
            <a:rPr lang="en-US" sz="1400" b="0" i="0" kern="1200" dirty="0">
              <a:solidFill>
                <a:schemeClr val="bg1"/>
              </a:solidFill>
            </a:rPr>
            <a:t>OTAGCCIMA</a:t>
          </a:r>
          <a:endParaRPr lang="en-US" sz="1400" b="0" kern="1200" dirty="0">
            <a:solidFill>
              <a:schemeClr val="bg1"/>
            </a:solidFill>
          </a:endParaRPr>
        </a:p>
      </dsp:txBody>
      <dsp:txXfrm>
        <a:off x="906647" y="2526627"/>
        <a:ext cx="1976671" cy="678124"/>
      </dsp:txXfrm>
    </dsp:sp>
    <dsp:sp modelId="{FCA6A723-3A73-458A-AE3C-15B86CF5C55D}">
      <dsp:nvSpPr>
        <dsp:cNvPr id="0" name=""/>
        <dsp:cNvSpPr/>
      </dsp:nvSpPr>
      <dsp:spPr>
        <a:xfrm flipH="1" flipV="1">
          <a:off x="5268918" y="0"/>
          <a:ext cx="441636" cy="45717"/>
        </a:xfrm>
        <a:prstGeom prst="rect">
          <a:avLst/>
        </a:prstGeom>
        <a:solidFill>
          <a:schemeClr val="accent3">
            <a:lumMod val="75000"/>
            <a:alpha val="7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D06D90C-4774-439F-8532-60F8B9D1D8A7}">
      <dsp:nvSpPr>
        <dsp:cNvPr id="0" name=""/>
        <dsp:cNvSpPr/>
      </dsp:nvSpPr>
      <dsp:spPr>
        <a:xfrm>
          <a:off x="3321536" y="2721621"/>
          <a:ext cx="2189373" cy="837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solidFill>
                <a:schemeClr val="bg1"/>
              </a:solidFill>
            </a:rPr>
            <a:t>Ota  Economic Summit Group</a:t>
          </a:r>
        </a:p>
        <a:p>
          <a:pPr marL="0" lvl="0" indent="0" algn="ctr" defTabSz="622300">
            <a:lnSpc>
              <a:spcPct val="100000"/>
            </a:lnSpc>
            <a:spcBef>
              <a:spcPct val="0"/>
            </a:spcBef>
            <a:spcAft>
              <a:spcPct val="35000"/>
            </a:spcAft>
            <a:buNone/>
          </a:pPr>
          <a:r>
            <a:rPr lang="en-US" sz="1400" kern="1200" dirty="0">
              <a:solidFill>
                <a:schemeClr val="bg1"/>
              </a:solidFill>
            </a:rPr>
            <a:t>OESG</a:t>
          </a:r>
        </a:p>
      </dsp:txBody>
      <dsp:txXfrm>
        <a:off x="3321536" y="2721621"/>
        <a:ext cx="2189373" cy="837770"/>
      </dsp:txXfrm>
    </dsp:sp>
    <dsp:sp modelId="{5326D40B-04B6-4401-91A7-8A4487EDC6FC}">
      <dsp:nvSpPr>
        <dsp:cNvPr id="0" name=""/>
        <dsp:cNvSpPr/>
      </dsp:nvSpPr>
      <dsp:spPr>
        <a:xfrm flipV="1">
          <a:off x="5866863" y="0"/>
          <a:ext cx="505860" cy="50559"/>
        </a:xfrm>
        <a:prstGeom prst="rect">
          <a:avLst/>
        </a:prstGeom>
        <a:solidFill>
          <a:schemeClr val="accent3">
            <a:lumMod val="75000"/>
            <a:alpha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DCFB9CF-BB76-4BDC-932B-A329BC03E697}">
      <dsp:nvSpPr>
        <dsp:cNvPr id="0" name=""/>
        <dsp:cNvSpPr/>
      </dsp:nvSpPr>
      <dsp:spPr>
        <a:xfrm flipH="1">
          <a:off x="6200034" y="2714060"/>
          <a:ext cx="1231982" cy="837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altLang="en-US" sz="1400" kern="1200" dirty="0">
              <a:solidFill>
                <a:schemeClr val="bg1"/>
              </a:solidFill>
            </a:rPr>
            <a:t>Zenith Bank Plc.</a:t>
          </a:r>
          <a:endParaRPr lang="en-US" sz="1400" b="0" kern="1200" dirty="0">
            <a:solidFill>
              <a:schemeClr val="bg1"/>
            </a:solidFill>
          </a:endParaRPr>
        </a:p>
      </dsp:txBody>
      <dsp:txXfrm>
        <a:off x="6200034" y="2714060"/>
        <a:ext cx="1231982" cy="83777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2">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CAFC1F-15E8-4659-B445-2DCE56C6E4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5389ACF-620B-4973-826D-C81B497FD2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CD4961-0791-4140-A452-41CFA6EC0553}" type="datetimeFigureOut">
              <a:rPr lang="en-US" smtClean="0"/>
              <a:t>10/15/2021</a:t>
            </a:fld>
            <a:endParaRPr lang="en-US" dirty="0"/>
          </a:p>
        </p:txBody>
      </p:sp>
      <p:sp>
        <p:nvSpPr>
          <p:cNvPr id="4" name="Footer Placeholder 3">
            <a:extLst>
              <a:ext uri="{FF2B5EF4-FFF2-40B4-BE49-F238E27FC236}">
                <a16:creationId xmlns:a16="http://schemas.microsoft.com/office/drawing/2014/main" id="{38E44D2E-37ED-41C4-A335-2B6C8751E2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8748BB0-5B2C-4ACA-BD70-CC3E971502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6954D-AA1D-47B5-9106-5D9358A61F46}" type="slidenum">
              <a:rPr lang="en-US" smtClean="0"/>
              <a:t>‹#›</a:t>
            </a:fld>
            <a:endParaRPr lang="en-US" dirty="0"/>
          </a:p>
        </p:txBody>
      </p:sp>
    </p:spTree>
    <p:extLst>
      <p:ext uri="{BB962C8B-B14F-4D97-AF65-F5344CB8AC3E}">
        <p14:creationId xmlns:p14="http://schemas.microsoft.com/office/powerpoint/2010/main" val="3368548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1</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950814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3</a:t>
            </a:fld>
            <a:endParaRPr lang="en-US" altLang="en-US" dirty="0"/>
          </a:p>
        </p:txBody>
      </p:sp>
    </p:spTree>
    <p:extLst>
      <p:ext uri="{BB962C8B-B14F-4D97-AF65-F5344CB8AC3E}">
        <p14:creationId xmlns:p14="http://schemas.microsoft.com/office/powerpoint/2010/main" val="163227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4</a:t>
            </a:fld>
            <a:endParaRPr lang="en-US" altLang="en-US" dirty="0"/>
          </a:p>
        </p:txBody>
      </p:sp>
    </p:spTree>
    <p:extLst>
      <p:ext uri="{BB962C8B-B14F-4D97-AF65-F5344CB8AC3E}">
        <p14:creationId xmlns:p14="http://schemas.microsoft.com/office/powerpoint/2010/main" val="1383417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E0BC0C9-E1C8-43B4-B02D-558783360CD4}"/>
              </a:ext>
            </a:extLst>
          </p:cNvPr>
          <p:cNvSpPr>
            <a:spLocks noGrp="1" noChangeArrowheads="1"/>
          </p:cNvSpPr>
          <p:nvPr>
            <p:ph type="ctrTitle" idx="4294967295"/>
          </p:nvPr>
        </p:nvSpPr>
        <p:spPr>
          <a:xfrm>
            <a:off x="4645152" y="1837944"/>
            <a:ext cx="6967728" cy="2624328"/>
          </a:xfrm>
        </p:spPr>
        <p:txBody>
          <a:bodyPr anchor="ctr">
            <a:normAutofit fontScale="90000"/>
          </a:bodyPr>
          <a:lstStyle>
            <a:lvl1pPr algn="ctr">
              <a:defRPr sz="4400" b="0">
                <a:solidFill>
                  <a:schemeClr val="accent3"/>
                </a:solidFill>
                <a:latin typeface="+mj-lt"/>
              </a:defRPr>
            </a:lvl1pPr>
          </a:lstStyle>
          <a:p>
            <a:pPr algn="l" eaLnBrk="1" hangingPunct="1"/>
            <a:r>
              <a:rPr lang="en-US" altLang="en-US" sz="6600" b="1">
                <a:latin typeface="+mn-lt"/>
              </a:rPr>
              <a:t>Click to edit Master title style</a:t>
            </a:r>
            <a:endParaRPr lang="en-US" altLang="en-US" sz="6600" b="1" dirty="0">
              <a:latin typeface="+mn-lt"/>
            </a:endParaRPr>
          </a:p>
        </p:txBody>
      </p:sp>
      <p:pic>
        <p:nvPicPr>
          <p:cNvPr id="3" name="Graphic 2">
            <a:extLst>
              <a:ext uri="{FF2B5EF4-FFF2-40B4-BE49-F238E27FC236}">
                <a16:creationId xmlns:a16="http://schemas.microsoft.com/office/drawing/2014/main" id="{10A0F3C9-3AB5-4E08-8531-AA11FB7336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9525"/>
            <a:ext cx="4171950" cy="6838950"/>
          </a:xfrm>
          <a:prstGeom prst="rect">
            <a:avLst/>
          </a:prstGeom>
        </p:spPr>
      </p:pic>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3"/>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bg1"/>
                </a:solidFill>
                <a:latin typeface="+mn-lt"/>
                <a:ea typeface="+mn-ea"/>
                <a:cs typeface="+mn-cs"/>
              </a:defRPr>
            </a:lvl1pPr>
          </a:lstStyle>
          <a:p>
            <a:pPr lvl="0"/>
            <a:r>
              <a:rPr lang="en-US"/>
              <a:t>Insert content here</a:t>
            </a:r>
          </a:p>
        </p:txBody>
      </p:sp>
      <p:sp>
        <p:nvSpPr>
          <p:cNvPr id="2" name="Title 1">
            <a:extLst>
              <a:ext uri="{FF2B5EF4-FFF2-40B4-BE49-F238E27FC236}">
                <a16:creationId xmlns:a16="http://schemas.microsoft.com/office/drawing/2014/main" id="{171A834B-FAC3-4C97-AEAE-75A4B8BAA81B}"/>
              </a:ext>
            </a:extLst>
          </p:cNvPr>
          <p:cNvSpPr>
            <a:spLocks noGrp="1"/>
          </p:cNvSpPr>
          <p:nvPr>
            <p:ph type="title"/>
          </p:nvPr>
        </p:nvSpPr>
        <p:spPr>
          <a:xfrm>
            <a:off x="762000" y="715964"/>
            <a:ext cx="9144000" cy="646332"/>
          </a:xfrm>
        </p:spPr>
        <p:txBody>
          <a:bodyPr vert="horz" lIns="91440" tIns="45720" rIns="91440" bIns="45720" rtlCol="0">
            <a:normAutofit/>
          </a:bodyPr>
          <a:lstStyle>
            <a:lvl1pPr>
              <a:defRPr lang="en-US" sz="4000" b="1">
                <a:solidFill>
                  <a:schemeClr val="accent4"/>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42291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930168-6106-7D47-BF52-CF80299D54C3}" type="datetime1">
              <a:rPr lang="en-US" smtClean="0"/>
              <a:t>10/15/2021</a:t>
            </a:fld>
            <a:endParaRPr lang="en-US" dirty="0"/>
          </a:p>
        </p:txBody>
      </p:sp>
      <p:sp>
        <p:nvSpPr>
          <p:cNvPr id="3" name="Footer Placeholder 2"/>
          <p:cNvSpPr>
            <a:spLocks noGrp="1"/>
          </p:cNvSpPr>
          <p:nvPr>
            <p:ph type="ftr" sz="quarter" idx="11"/>
          </p:nvPr>
        </p:nvSpPr>
        <p:spPr/>
        <p:txBody>
          <a:bodyPr/>
          <a:lstStyle/>
          <a:p>
            <a:r>
              <a:rPr lang="en-US"/>
              <a:t>Women Incusion in Public Procurement (W4PP)</a:t>
            </a:r>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413784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tx2">
                    <a:lumMod val="75000"/>
                    <a:lumOff val="25000"/>
                  </a:schemeClr>
                </a:solidFill>
              </a:defRPr>
            </a:lvl1pPr>
            <a:lvl2pPr marL="283464" indent="-283464">
              <a:spcBef>
                <a:spcPts val="1000"/>
              </a:spcBef>
              <a:defRPr sz="1800">
                <a:solidFill>
                  <a:schemeClr val="tx2">
                    <a:lumMod val="75000"/>
                    <a:lumOff val="25000"/>
                  </a:schemeClr>
                </a:solidFill>
              </a:defRPr>
            </a:lvl2pPr>
          </a:lstStyle>
          <a:p>
            <a:pPr lvl="0"/>
            <a:r>
              <a:rPr lang="en-US"/>
              <a:t>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6858000" y="715963"/>
            <a:ext cx="4572000" cy="4654823"/>
          </a:xfrm>
          <a:solidFill>
            <a:schemeClr val="accent3">
              <a:lumMod val="20000"/>
              <a:lumOff val="80000"/>
            </a:schemeClr>
          </a:solidFill>
        </p:spPr>
        <p:txBody>
          <a:bodyPr/>
          <a:lstStyle>
            <a:lvl1pPr algn="ctr">
              <a:buNone/>
              <a:defRPr sz="1600"/>
            </a:lvl1pPr>
          </a:lstStyle>
          <a:p>
            <a:r>
              <a:rPr lang="en-US"/>
              <a:t>Click icon to add picture</a:t>
            </a:r>
            <a:endParaRPr lang="en-US" dirty="0"/>
          </a:p>
        </p:txBody>
      </p:sp>
      <p:pic>
        <p:nvPicPr>
          <p:cNvPr id="8" name="Graphic 7">
            <a:extLst>
              <a:ext uri="{FF2B5EF4-FFF2-40B4-BE49-F238E27FC236}">
                <a16:creationId xmlns:a16="http://schemas.microsoft.com/office/drawing/2014/main" id="{C87C0253-70CA-4E5C-AE9D-1B0C8D3813F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65"/>
          <a:stretch/>
        </p:blipFill>
        <p:spPr>
          <a:xfrm>
            <a:off x="44450" y="5638800"/>
            <a:ext cx="12147550" cy="1219200"/>
          </a:xfrm>
          <a:prstGeom prst="rect">
            <a:avLst/>
          </a:prstGeom>
        </p:spPr>
      </p:pic>
      <p:sp>
        <p:nvSpPr>
          <p:cNvPr id="2" name="Title 1">
            <a:extLst>
              <a:ext uri="{FF2B5EF4-FFF2-40B4-BE49-F238E27FC236}">
                <a16:creationId xmlns:a16="http://schemas.microsoft.com/office/drawing/2014/main" id="{6CD6C0B2-9A48-4C93-B61B-29BAD5AA5861}"/>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b="1">
                <a:solidFill>
                  <a:schemeClr val="accent3"/>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104946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tx2">
                    <a:lumMod val="75000"/>
                    <a:lumOff val="25000"/>
                  </a:schemeClr>
                </a:solidFill>
              </a:defRPr>
            </a:lvl1pPr>
            <a:lvl2pPr marL="283464" indent="-283464">
              <a:spcBef>
                <a:spcPts val="1000"/>
              </a:spcBef>
              <a:defRPr sz="1800">
                <a:solidFill>
                  <a:schemeClr val="tx2">
                    <a:lumMod val="75000"/>
                    <a:lumOff val="25000"/>
                  </a:schemeClr>
                </a:solidFill>
              </a:defRPr>
            </a:lvl2pPr>
          </a:lstStyle>
          <a:p>
            <a:pPr lvl="0"/>
            <a:r>
              <a:rPr lang="en-US"/>
              <a:t>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a:solidFill>
            <a:schemeClr val="accent3">
              <a:lumMod val="20000"/>
              <a:lumOff val="80000"/>
            </a:schemeClr>
          </a:solidFill>
        </p:spPr>
        <p:txBody>
          <a:bodyPr/>
          <a:lstStyle>
            <a:lvl1pPr algn="ctr">
              <a:buNone/>
              <a:defRPr sz="16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solidFill>
            <a:schemeClr val="accent3">
              <a:lumMod val="20000"/>
              <a:lumOff val="80000"/>
            </a:schemeClr>
          </a:solidFill>
        </p:spPr>
        <p:txBody>
          <a:bodyPr/>
          <a:lstStyle>
            <a:lvl1pPr algn="ctr">
              <a:buNone/>
              <a:defRPr sz="1600"/>
            </a:lvl1pPr>
          </a:lstStyle>
          <a:p>
            <a:r>
              <a:rPr lang="en-US"/>
              <a:t>Click icon to add picture</a:t>
            </a:r>
            <a:endParaRPr lang="en-US" dirty="0"/>
          </a:p>
        </p:txBody>
      </p:sp>
      <p:pic>
        <p:nvPicPr>
          <p:cNvPr id="5" name="Graphic 4">
            <a:extLst>
              <a:ext uri="{FF2B5EF4-FFF2-40B4-BE49-F238E27FC236}">
                <a16:creationId xmlns:a16="http://schemas.microsoft.com/office/drawing/2014/main" id="{7A865C00-02F4-49EE-A361-F7D34853CE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905500"/>
            <a:ext cx="12192000" cy="952500"/>
          </a:xfrm>
          <a:prstGeom prst="rect">
            <a:avLst/>
          </a:prstGeom>
        </p:spPr>
      </p:pic>
      <p:sp>
        <p:nvSpPr>
          <p:cNvPr id="7" name="Title 1">
            <a:extLst>
              <a:ext uri="{FF2B5EF4-FFF2-40B4-BE49-F238E27FC236}">
                <a16:creationId xmlns:a16="http://schemas.microsoft.com/office/drawing/2014/main" id="{EF84A5CD-78E4-4FA4-A69A-69BA623DCDE9}"/>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b="1">
                <a:solidFill>
                  <a:schemeClr val="accent3"/>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8668017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tx2">
                    <a:lumMod val="75000"/>
                    <a:lumOff val="25000"/>
                  </a:schemeClr>
                </a:solidFill>
              </a:defRPr>
            </a:lvl1pPr>
            <a:lvl2pPr marL="283464" indent="-283464">
              <a:spcBef>
                <a:spcPts val="1000"/>
              </a:spcBef>
              <a:defRPr sz="1800">
                <a:solidFill>
                  <a:schemeClr val="tx2">
                    <a:lumMod val="75000"/>
                    <a:lumOff val="25000"/>
                  </a:schemeClr>
                </a:solidFill>
              </a:defRPr>
            </a:lvl2pPr>
          </a:lstStyle>
          <a:p>
            <a:pPr lvl="0"/>
            <a:r>
              <a:rPr lang="en-US"/>
              <a:t>Edit Master text styles</a:t>
            </a:r>
          </a:p>
          <a:p>
            <a:pPr lvl="1"/>
            <a:r>
              <a:rPr lang="en-US"/>
              <a:t>Second level</a:t>
            </a:r>
          </a:p>
        </p:txBody>
      </p:sp>
      <p:pic>
        <p:nvPicPr>
          <p:cNvPr id="2" name="Graphic 1">
            <a:extLst>
              <a:ext uri="{FF2B5EF4-FFF2-40B4-BE49-F238E27FC236}">
                <a16:creationId xmlns:a16="http://schemas.microsoft.com/office/drawing/2014/main" id="{BEFAC9D2-EFFD-400B-A27D-15491636E8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43875" y="266700"/>
            <a:ext cx="4048125" cy="5924550"/>
          </a:xfrm>
          <a:prstGeom prst="rect">
            <a:avLst/>
          </a:prstGeom>
        </p:spPr>
      </p:pic>
      <p:sp>
        <p:nvSpPr>
          <p:cNvPr id="5" name="Title 1">
            <a:extLst>
              <a:ext uri="{FF2B5EF4-FFF2-40B4-BE49-F238E27FC236}">
                <a16:creationId xmlns:a16="http://schemas.microsoft.com/office/drawing/2014/main" id="{A161FF1D-90EC-45F2-A73E-1903E6F9A72D}"/>
              </a:ext>
            </a:extLst>
          </p:cNvPr>
          <p:cNvSpPr>
            <a:spLocks noGrp="1"/>
          </p:cNvSpPr>
          <p:nvPr>
            <p:ph type="title"/>
          </p:nvPr>
        </p:nvSpPr>
        <p:spPr>
          <a:xfrm>
            <a:off x="761999" y="715961"/>
            <a:ext cx="6476999" cy="1189038"/>
          </a:xfrm>
        </p:spPr>
        <p:txBody>
          <a:bodyPr vert="horz" lIns="91440" tIns="45720" rIns="91440" bIns="45720" rtlCol="0" anchor="t">
            <a:normAutofit/>
          </a:bodyPr>
          <a:lstStyle>
            <a:lvl1pPr>
              <a:defRPr lang="en-US" sz="4000" b="1">
                <a:solidFill>
                  <a:schemeClr val="accent3"/>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7207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Pattern Content">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648201" y="1905000"/>
            <a:ext cx="6960704" cy="3276600"/>
          </a:xfrm>
        </p:spPr>
        <p:txBody>
          <a:bodyPr/>
          <a:lstStyle>
            <a:lvl1pPr marL="0" indent="0">
              <a:buNone/>
              <a:defRPr sz="1800" b="1">
                <a:solidFill>
                  <a:schemeClr val="tx2">
                    <a:lumMod val="75000"/>
                    <a:lumOff val="25000"/>
                  </a:schemeClr>
                </a:solidFill>
              </a:defRPr>
            </a:lvl1pPr>
            <a:lvl2pPr marL="283464" indent="-283464">
              <a:spcBef>
                <a:spcPts val="1000"/>
              </a:spcBef>
              <a:defRPr sz="1800">
                <a:solidFill>
                  <a:schemeClr val="tx2">
                    <a:lumMod val="75000"/>
                    <a:lumOff val="25000"/>
                  </a:schemeClr>
                </a:solidFill>
              </a:defRPr>
            </a:lvl2pPr>
          </a:lstStyle>
          <a:p>
            <a:pPr lvl="0"/>
            <a:r>
              <a:rPr lang="en-US"/>
              <a:t>Edit Master text styles</a:t>
            </a:r>
          </a:p>
          <a:p>
            <a:pPr lvl="1"/>
            <a:r>
              <a:rPr lang="en-US"/>
              <a:t>Second level</a:t>
            </a:r>
          </a:p>
        </p:txBody>
      </p:sp>
      <p:pic>
        <p:nvPicPr>
          <p:cNvPr id="2" name="Graphic 1">
            <a:extLst>
              <a:ext uri="{FF2B5EF4-FFF2-40B4-BE49-F238E27FC236}">
                <a16:creationId xmlns:a16="http://schemas.microsoft.com/office/drawing/2014/main" id="{9419FA93-726C-46DF-AA6F-7936E001731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6025" y="242887"/>
            <a:ext cx="3629025" cy="6372225"/>
          </a:xfrm>
          <a:prstGeom prst="rect">
            <a:avLst/>
          </a:prstGeom>
        </p:spPr>
      </p:pic>
      <p:sp>
        <p:nvSpPr>
          <p:cNvPr id="5" name="Title 1">
            <a:extLst>
              <a:ext uri="{FF2B5EF4-FFF2-40B4-BE49-F238E27FC236}">
                <a16:creationId xmlns:a16="http://schemas.microsoft.com/office/drawing/2014/main" id="{EBC916A3-2B6E-4719-959B-4D40B52E58AF}"/>
              </a:ext>
            </a:extLst>
          </p:cNvPr>
          <p:cNvSpPr>
            <a:spLocks noGrp="1"/>
          </p:cNvSpPr>
          <p:nvPr>
            <p:ph type="title"/>
          </p:nvPr>
        </p:nvSpPr>
        <p:spPr>
          <a:xfrm>
            <a:off x="4648201" y="715961"/>
            <a:ext cx="6960704" cy="1189038"/>
          </a:xfrm>
        </p:spPr>
        <p:txBody>
          <a:bodyPr vert="horz" lIns="91440" tIns="45720" rIns="91440" bIns="45720" rtlCol="0" anchor="t">
            <a:normAutofit/>
          </a:bodyPr>
          <a:lstStyle>
            <a:lvl1pPr>
              <a:defRPr lang="en-US" sz="4000" b="1">
                <a:solidFill>
                  <a:schemeClr val="accent3"/>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18987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92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4"/>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5"/>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3" name="Graphic 2">
            <a:extLst>
              <a:ext uri="{FF2B5EF4-FFF2-40B4-BE49-F238E27FC236}">
                <a16:creationId xmlns:a16="http://schemas.microsoft.com/office/drawing/2014/main" id="{81B4C460-6DD9-4215-A553-BF8A2E91D9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15037" y="6086475"/>
            <a:ext cx="5953125" cy="771525"/>
          </a:xfrm>
          <a:prstGeom prst="rect">
            <a:avLst/>
          </a:prstGeom>
        </p:spPr>
      </p:pic>
      <p:pic>
        <p:nvPicPr>
          <p:cNvPr id="8" name="Graphic 7">
            <a:extLst>
              <a:ext uri="{FF2B5EF4-FFF2-40B4-BE49-F238E27FC236}">
                <a16:creationId xmlns:a16="http://schemas.microsoft.com/office/drawing/2014/main" id="{9FEB78B1-70BF-4543-BF64-761AB55C1BB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6715125" cy="847725"/>
          </a:xfrm>
          <a:prstGeom prst="rect">
            <a:avLst/>
          </a:prstGeom>
        </p:spPr>
      </p:pic>
    </p:spTree>
    <p:extLst>
      <p:ext uri="{BB962C8B-B14F-4D97-AF65-F5344CB8AC3E}">
        <p14:creationId xmlns:p14="http://schemas.microsoft.com/office/powerpoint/2010/main" val="324088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3"/>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4"/>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bg1"/>
                </a:solidFill>
                <a:latin typeface="+mn-lt"/>
                <a:ea typeface="+mn-ea"/>
                <a:cs typeface="+mn-cs"/>
              </a:defRPr>
            </a:lvl1pPr>
          </a:lstStyle>
          <a:p>
            <a:pPr lvl="0"/>
            <a:r>
              <a:rPr lang="en-US" dirty="0"/>
              <a:t>Insert content here</a:t>
            </a:r>
          </a:p>
        </p:txBody>
      </p:sp>
      <p:pic>
        <p:nvPicPr>
          <p:cNvPr id="2" name="Graphic 1">
            <a:extLst>
              <a:ext uri="{FF2B5EF4-FFF2-40B4-BE49-F238E27FC236}">
                <a16:creationId xmlns:a16="http://schemas.microsoft.com/office/drawing/2014/main" id="{D4DB5AF3-A5ED-4D17-BD3C-81D11C4F94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72150" y="6086475"/>
            <a:ext cx="5953125" cy="771525"/>
          </a:xfrm>
          <a:prstGeom prst="rect">
            <a:avLst/>
          </a:prstGeom>
        </p:spPr>
      </p:pic>
      <p:pic>
        <p:nvPicPr>
          <p:cNvPr id="7" name="Graphic 6">
            <a:extLst>
              <a:ext uri="{FF2B5EF4-FFF2-40B4-BE49-F238E27FC236}">
                <a16:creationId xmlns:a16="http://schemas.microsoft.com/office/drawing/2014/main" id="{E420EFF2-8173-4E25-ADF3-8100FA16D4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6715125" cy="847725"/>
          </a:xfrm>
          <a:prstGeom prst="rect">
            <a:avLst/>
          </a:prstGeom>
        </p:spPr>
      </p:pic>
    </p:spTree>
    <p:extLst>
      <p:ext uri="{BB962C8B-B14F-4D97-AF65-F5344CB8AC3E}">
        <p14:creationId xmlns:p14="http://schemas.microsoft.com/office/powerpoint/2010/main" val="410071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Pattern Black">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a:t>Insert Text Here</a:t>
            </a:r>
          </a:p>
        </p:txBody>
      </p:sp>
      <p:pic>
        <p:nvPicPr>
          <p:cNvPr id="7" name="Graphic 6">
            <a:extLst>
              <a:ext uri="{FF2B5EF4-FFF2-40B4-BE49-F238E27FC236}">
                <a16:creationId xmlns:a16="http://schemas.microsoft.com/office/drawing/2014/main" id="{96A11B1F-F0BD-4D89-BF5D-45A1199819A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65"/>
          <a:stretch/>
        </p:blipFill>
        <p:spPr>
          <a:xfrm>
            <a:off x="44450" y="5638800"/>
            <a:ext cx="12147550" cy="1219200"/>
          </a:xfrm>
          <a:prstGeom prst="rect">
            <a:avLst/>
          </a:prstGeom>
        </p:spPr>
      </p:pic>
    </p:spTree>
    <p:extLst>
      <p:ext uri="{BB962C8B-B14F-4D97-AF65-F5344CB8AC3E}">
        <p14:creationId xmlns:p14="http://schemas.microsoft.com/office/powerpoint/2010/main" val="495523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Pattern Whit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3">
                    <a:lumMod val="75000"/>
                  </a:schemeClr>
                </a:solidFill>
                <a:effectLst/>
                <a:latin typeface="+mj-lt"/>
                <a:ea typeface="+mn-ea"/>
                <a:cs typeface="Segoe UI" pitchFamily="34" charset="0"/>
              </a:defRPr>
            </a:lvl1pPr>
          </a:lstStyle>
          <a:p>
            <a:r>
              <a:rPr lang="en-US" dirty="0"/>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2">
                    <a:lumMod val="75000"/>
                    <a:lumOff val="25000"/>
                  </a:schemeClr>
                </a:solidFill>
                <a:latin typeface="+mn-lt"/>
                <a:ea typeface="+mn-ea"/>
                <a:cs typeface="+mn-cs"/>
              </a:defRPr>
            </a:lvl1pPr>
          </a:lstStyle>
          <a:p>
            <a:pPr lvl="0"/>
            <a:r>
              <a:rPr lang="en-US"/>
              <a:t>Insert content here</a:t>
            </a:r>
          </a:p>
        </p:txBody>
      </p:sp>
      <p:pic>
        <p:nvPicPr>
          <p:cNvPr id="4" name="Graphic 3">
            <a:extLst>
              <a:ext uri="{FF2B5EF4-FFF2-40B4-BE49-F238E27FC236}">
                <a16:creationId xmlns:a16="http://schemas.microsoft.com/office/drawing/2014/main" id="{F0FED17F-41F1-4615-A696-AF6F85A6AB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905500"/>
            <a:ext cx="12192000" cy="952500"/>
          </a:xfrm>
          <a:prstGeom prst="rect">
            <a:avLst/>
          </a:prstGeom>
        </p:spPr>
      </p:pic>
    </p:spTree>
    <p:extLst>
      <p:ext uri="{BB962C8B-B14F-4D97-AF65-F5344CB8AC3E}">
        <p14:creationId xmlns:p14="http://schemas.microsoft.com/office/powerpoint/2010/main" val="2499009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FBA0C-ED8A-664F-A7E5-2C57719C8DBD}" type="datetime1">
              <a:rPr lang="en-US" altLang="en-US" smtClean="0"/>
              <a:t>10/15/2021</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en-US"/>
              <a:t>Women Incusion in Public Procurement (W4PP)</a:t>
            </a:r>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3429690444"/>
      </p:ext>
    </p:extLst>
  </p:cSld>
  <p:clrMap bg1="lt1" tx1="dk1" bg2="lt2" tx2="dk2" accent1="accent1" accent2="accent2" accent3="accent3" accent4="accent4" accent5="accent5" accent6="accent6" hlink="hlink" folHlink="folHlink"/>
  <p:sldLayoutIdLst>
    <p:sldLayoutId id="2147483689" r:id="rId1"/>
    <p:sldLayoutId id="2147483688" r:id="rId2"/>
    <p:sldLayoutId id="2147483702" r:id="rId3"/>
    <p:sldLayoutId id="2147483699" r:id="rId4"/>
    <p:sldLayoutId id="2147483701" r:id="rId5"/>
    <p:sldLayoutId id="2147483700" r:id="rId6"/>
    <p:sldLayoutId id="2147483703" r:id="rId7"/>
    <p:sldLayoutId id="2147483690" r:id="rId8"/>
    <p:sldLayoutId id="2147483704" r:id="rId9"/>
    <p:sldLayoutId id="2147483691" r:id="rId10"/>
    <p:sldLayoutId id="2147483694"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tiff"/><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8.emf"/><Relationship Id="rId4" Type="http://schemas.openxmlformats.org/officeDocument/2006/relationships/image" Target="../media/image27.emf"/></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0.JPG"/><Relationship Id="rId4" Type="http://schemas.openxmlformats.org/officeDocument/2006/relationships/hyperlink" Target="https://pxhere.com/en/photo/144852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5.xml"/><Relationship Id="rId5" Type="http://schemas.openxmlformats.org/officeDocument/2006/relationships/image" Target="../media/image34.JPG"/><Relationship Id="rId4" Type="http://schemas.openxmlformats.org/officeDocument/2006/relationships/image" Target="../media/image33.JP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8.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image" Target="../media/image41.tiff"/><Relationship Id="rId5" Type="http://schemas.openxmlformats.org/officeDocument/2006/relationships/diagramQuickStyle" Target="../diagrams/quickStyle1.xml"/><Relationship Id="rId10" Type="http://schemas.openxmlformats.org/officeDocument/2006/relationships/image" Target="../media/image40.tiff"/><Relationship Id="rId4" Type="http://schemas.openxmlformats.org/officeDocument/2006/relationships/diagramLayout" Target="../diagrams/layout1.xml"/><Relationship Id="rId9" Type="http://schemas.openxmlformats.org/officeDocument/2006/relationships/image" Target="../media/image39.tiff"/></Relationships>
</file>

<file path=ppt/slides/_rels/slide9.xml.rels><?xml version="1.0" encoding="UTF-8" standalone="yes"?>
<Relationships xmlns="http://schemas.openxmlformats.org/package/2006/relationships"><Relationship Id="rId3" Type="http://schemas.openxmlformats.org/officeDocument/2006/relationships/hyperlink" Target="https://www.facebook.com/ogunrce" TargetMode="External"/><Relationship Id="rId2" Type="http://schemas.openxmlformats.org/officeDocument/2006/relationships/hyperlink" Target="https://rceogun.covenantuniversity.edu.ng/" TargetMode="External"/><Relationship Id="rId1" Type="http://schemas.openxmlformats.org/officeDocument/2006/relationships/slideLayout" Target="../slideLayouts/slideLayout5.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B79825-761C-794A-9F0F-41BA3908125E}"/>
              </a:ext>
            </a:extLst>
          </p:cNvPr>
          <p:cNvPicPr>
            <a:picLocks noChangeAspect="1"/>
          </p:cNvPicPr>
          <p:nvPr/>
        </p:nvPicPr>
        <p:blipFill>
          <a:blip r:embed="rId3"/>
          <a:stretch>
            <a:fillRect/>
          </a:stretch>
        </p:blipFill>
        <p:spPr>
          <a:xfrm>
            <a:off x="5448300" y="199390"/>
            <a:ext cx="1212782" cy="1445954"/>
          </a:xfrm>
          <a:prstGeom prst="rect">
            <a:avLst/>
          </a:prstGeom>
        </p:spPr>
      </p:pic>
      <p:pic>
        <p:nvPicPr>
          <p:cNvPr id="3" name="Picture 2">
            <a:extLst>
              <a:ext uri="{FF2B5EF4-FFF2-40B4-BE49-F238E27FC236}">
                <a16:creationId xmlns:a16="http://schemas.microsoft.com/office/drawing/2014/main" id="{BA032663-5E40-0349-9759-A1E54194FF05}"/>
              </a:ext>
            </a:extLst>
          </p:cNvPr>
          <p:cNvPicPr>
            <a:picLocks noChangeAspect="1"/>
          </p:cNvPicPr>
          <p:nvPr/>
        </p:nvPicPr>
        <p:blipFill>
          <a:blip r:embed="rId4"/>
          <a:stretch>
            <a:fillRect/>
          </a:stretch>
        </p:blipFill>
        <p:spPr>
          <a:xfrm>
            <a:off x="5448300" y="1890004"/>
            <a:ext cx="1189074" cy="1248736"/>
          </a:xfrm>
          <a:prstGeom prst="rect">
            <a:avLst/>
          </a:prstGeom>
        </p:spPr>
      </p:pic>
      <p:pic>
        <p:nvPicPr>
          <p:cNvPr id="4" name="Picture 3">
            <a:extLst>
              <a:ext uri="{FF2B5EF4-FFF2-40B4-BE49-F238E27FC236}">
                <a16:creationId xmlns:a16="http://schemas.microsoft.com/office/drawing/2014/main" id="{07A0F7CA-0E42-B446-B76C-16938CF66596}"/>
              </a:ext>
            </a:extLst>
          </p:cNvPr>
          <p:cNvPicPr>
            <a:picLocks noChangeAspect="1"/>
          </p:cNvPicPr>
          <p:nvPr/>
        </p:nvPicPr>
        <p:blipFill>
          <a:blip r:embed="rId5"/>
          <a:stretch>
            <a:fillRect/>
          </a:stretch>
        </p:blipFill>
        <p:spPr>
          <a:xfrm>
            <a:off x="5448300" y="3411082"/>
            <a:ext cx="1189074" cy="1323233"/>
          </a:xfrm>
          <a:prstGeom prst="rect">
            <a:avLst/>
          </a:prstGeom>
        </p:spPr>
      </p:pic>
      <p:pic>
        <p:nvPicPr>
          <p:cNvPr id="5" name="Picture 4">
            <a:extLst>
              <a:ext uri="{FF2B5EF4-FFF2-40B4-BE49-F238E27FC236}">
                <a16:creationId xmlns:a16="http://schemas.microsoft.com/office/drawing/2014/main" id="{502F936F-64D2-5D41-A974-E49F625F305B}"/>
              </a:ext>
            </a:extLst>
          </p:cNvPr>
          <p:cNvPicPr>
            <a:picLocks noChangeAspect="1"/>
          </p:cNvPicPr>
          <p:nvPr/>
        </p:nvPicPr>
        <p:blipFill>
          <a:blip r:embed="rId6"/>
          <a:stretch>
            <a:fillRect/>
          </a:stretch>
        </p:blipFill>
        <p:spPr>
          <a:xfrm>
            <a:off x="5472008" y="5106922"/>
            <a:ext cx="1189074" cy="1357565"/>
          </a:xfrm>
          <a:prstGeom prst="rect">
            <a:avLst/>
          </a:prstGeom>
        </p:spPr>
      </p:pic>
      <p:sp>
        <p:nvSpPr>
          <p:cNvPr id="6" name="Rectangle 5">
            <a:extLst>
              <a:ext uri="{FF2B5EF4-FFF2-40B4-BE49-F238E27FC236}">
                <a16:creationId xmlns:a16="http://schemas.microsoft.com/office/drawing/2014/main" id="{EA9D9AD4-0E27-5F43-BD7A-3D16E94500FE}"/>
              </a:ext>
            </a:extLst>
          </p:cNvPr>
          <p:cNvSpPr/>
          <p:nvPr/>
        </p:nvSpPr>
        <p:spPr>
          <a:xfrm>
            <a:off x="4584700" y="199390"/>
            <a:ext cx="2916273" cy="1569660"/>
          </a:xfrm>
          <a:prstGeom prst="rect">
            <a:avLst/>
          </a:prstGeom>
          <a:noFill/>
        </p:spPr>
        <p:txBody>
          <a:bodyPr wrap="square" lIns="91440" tIns="45720" rIns="91440" bIns="45720">
            <a:spAutoFit/>
          </a:bodyPr>
          <a:lstStyle/>
          <a:p>
            <a:pPr algn="ctr"/>
            <a:r>
              <a:rPr lang="en-US"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a:t>
            </a:r>
            <a:endParaRPr lang="en-US" sz="9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Rectangle 6">
            <a:extLst>
              <a:ext uri="{FF2B5EF4-FFF2-40B4-BE49-F238E27FC236}">
                <a16:creationId xmlns:a16="http://schemas.microsoft.com/office/drawing/2014/main" id="{4E6A4D40-AC30-1746-9FD1-E28B4B22E473}"/>
              </a:ext>
            </a:extLst>
          </p:cNvPr>
          <p:cNvSpPr/>
          <p:nvPr/>
        </p:nvSpPr>
        <p:spPr>
          <a:xfrm>
            <a:off x="5608262" y="1744124"/>
            <a:ext cx="869149" cy="1569660"/>
          </a:xfrm>
          <a:prstGeom prst="rect">
            <a:avLst/>
          </a:prstGeom>
          <a:noFill/>
        </p:spPr>
        <p:txBody>
          <a:bodyPr wrap="none" lIns="91440" tIns="45720" rIns="91440" bIns="45720">
            <a:spAutoFit/>
          </a:bodyPr>
          <a:lstStyle/>
          <a:p>
            <a:pPr algn="ctr"/>
            <a:r>
              <a:rPr lang="en-US" sz="9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p>
        </p:txBody>
      </p:sp>
      <p:sp>
        <p:nvSpPr>
          <p:cNvPr id="8" name="Rectangle 7">
            <a:extLst>
              <a:ext uri="{FF2B5EF4-FFF2-40B4-BE49-F238E27FC236}">
                <a16:creationId xmlns:a16="http://schemas.microsoft.com/office/drawing/2014/main" id="{E9F0E0C0-4162-2A4C-A6DD-C1E887DA9033}"/>
              </a:ext>
            </a:extLst>
          </p:cNvPr>
          <p:cNvSpPr/>
          <p:nvPr/>
        </p:nvSpPr>
        <p:spPr>
          <a:xfrm>
            <a:off x="5472008" y="3216485"/>
            <a:ext cx="1005403" cy="1569660"/>
          </a:xfrm>
          <a:prstGeom prst="rect">
            <a:avLst/>
          </a:prstGeom>
          <a:noFill/>
        </p:spPr>
        <p:txBody>
          <a:bodyPr wrap="none" lIns="91440" tIns="45720" rIns="91440" bIns="45720">
            <a:spAutoFit/>
          </a:bodyPr>
          <a:lstStyle/>
          <a:p>
            <a:pPr algn="ctr"/>
            <a:r>
              <a:rPr lang="en-US" sz="9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a:t>
            </a:r>
          </a:p>
        </p:txBody>
      </p:sp>
      <p:sp>
        <p:nvSpPr>
          <p:cNvPr id="9" name="Rectangle 8">
            <a:extLst>
              <a:ext uri="{FF2B5EF4-FFF2-40B4-BE49-F238E27FC236}">
                <a16:creationId xmlns:a16="http://schemas.microsoft.com/office/drawing/2014/main" id="{27F9955A-ABF6-0643-A04C-58B33F203774}"/>
              </a:ext>
            </a:extLst>
          </p:cNvPr>
          <p:cNvSpPr/>
          <p:nvPr/>
        </p:nvSpPr>
        <p:spPr>
          <a:xfrm>
            <a:off x="5498317" y="5158752"/>
            <a:ext cx="1005403" cy="1569660"/>
          </a:xfrm>
          <a:prstGeom prst="rect">
            <a:avLst/>
          </a:prstGeom>
          <a:noFill/>
        </p:spPr>
        <p:txBody>
          <a:bodyPr wrap="none" lIns="91440" tIns="45720" rIns="91440" bIns="45720">
            <a:spAutoFit/>
          </a:bodyPr>
          <a:lstStyle/>
          <a:p>
            <a:pPr algn="ctr"/>
            <a:r>
              <a:rPr lang="en-US" sz="9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a:t>
            </a:r>
            <a:endParaRPr lang="en-US" sz="9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Rectangle 9">
            <a:extLst>
              <a:ext uri="{FF2B5EF4-FFF2-40B4-BE49-F238E27FC236}">
                <a16:creationId xmlns:a16="http://schemas.microsoft.com/office/drawing/2014/main" id="{353A4B69-9DF1-4D4E-B8D2-C8C75098B375}"/>
              </a:ext>
            </a:extLst>
          </p:cNvPr>
          <p:cNvSpPr/>
          <p:nvPr/>
        </p:nvSpPr>
        <p:spPr>
          <a:xfrm>
            <a:off x="6661082" y="722014"/>
            <a:ext cx="2031326"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omen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Rectangle 10">
            <a:extLst>
              <a:ext uri="{FF2B5EF4-FFF2-40B4-BE49-F238E27FC236}">
                <a16:creationId xmlns:a16="http://schemas.microsoft.com/office/drawing/2014/main" id="{F4739EA5-1B46-4889-8427-4071910CF2D6}"/>
              </a:ext>
            </a:extLst>
          </p:cNvPr>
          <p:cNvSpPr/>
          <p:nvPr/>
        </p:nvSpPr>
        <p:spPr>
          <a:xfrm>
            <a:off x="6623810" y="2141513"/>
            <a:ext cx="87716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or</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2" name="Rectangle 11">
            <a:extLst>
              <a:ext uri="{FF2B5EF4-FFF2-40B4-BE49-F238E27FC236}">
                <a16:creationId xmlns:a16="http://schemas.microsoft.com/office/drawing/2014/main" id="{F443AAE6-E45A-4651-A4F7-AAE69F9451A9}"/>
              </a:ext>
            </a:extLst>
          </p:cNvPr>
          <p:cNvSpPr/>
          <p:nvPr/>
        </p:nvSpPr>
        <p:spPr>
          <a:xfrm>
            <a:off x="6600726" y="3862815"/>
            <a:ext cx="1800493"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ublic</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3" name="Rectangle 12">
            <a:extLst>
              <a:ext uri="{FF2B5EF4-FFF2-40B4-BE49-F238E27FC236}">
                <a16:creationId xmlns:a16="http://schemas.microsoft.com/office/drawing/2014/main" id="{0B3DB55F-5A60-49F0-9151-FB9411F02C29}"/>
              </a:ext>
            </a:extLst>
          </p:cNvPr>
          <p:cNvSpPr/>
          <p:nvPr/>
        </p:nvSpPr>
        <p:spPr>
          <a:xfrm>
            <a:off x="6600726" y="5532287"/>
            <a:ext cx="3993402"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rocurement</a:t>
            </a:r>
          </a:p>
        </p:txBody>
      </p:sp>
      <p:pic>
        <p:nvPicPr>
          <p:cNvPr id="14" name="Picture 4">
            <a:extLst>
              <a:ext uri="{FF2B5EF4-FFF2-40B4-BE49-F238E27FC236}">
                <a16:creationId xmlns:a16="http://schemas.microsoft.com/office/drawing/2014/main" id="{F2E38973-AFE4-FE4D-8737-9BF1CB2E1D75}"/>
              </a:ext>
            </a:extLst>
          </p:cNvPr>
          <p:cNvPicPr>
            <a:picLocks noChangeAspect="1"/>
          </p:cNvPicPr>
          <p:nvPr/>
        </p:nvPicPr>
        <p:blipFill>
          <a:blip r:embed="rId7">
            <a:extLst>
              <a:ext uri="{28A0092B-C50C-407E-A947-70E740481C1C}">
                <a14:useLocalDpi xmlns:a14="http://schemas.microsoft.com/office/drawing/2010/main" val="0"/>
              </a:ext>
            </a:extLst>
          </a:blip>
          <a:srcRect l="8372" t="18843" r="6700" b="30756"/>
          <a:stretch>
            <a:fillRect/>
          </a:stretch>
        </p:blipFill>
        <p:spPr bwMode="auto">
          <a:xfrm>
            <a:off x="9402693" y="199108"/>
            <a:ext cx="1191435" cy="83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a:extLst>
              <a:ext uri="{FF2B5EF4-FFF2-40B4-BE49-F238E27FC236}">
                <a16:creationId xmlns:a16="http://schemas.microsoft.com/office/drawing/2014/main" id="{14FD1258-AC7D-DE4E-A0A9-0B5F3D9EAE7E}"/>
              </a:ext>
            </a:extLst>
          </p:cNvPr>
          <p:cNvPicPr>
            <a:picLocks noChangeAspect="1"/>
          </p:cNvPicPr>
          <p:nvPr/>
        </p:nvPicPr>
        <p:blipFill>
          <a:blip r:embed="rId8">
            <a:extLst>
              <a:ext uri="{28A0092B-C50C-407E-A947-70E740481C1C}">
                <a14:useLocalDpi xmlns:a14="http://schemas.microsoft.com/office/drawing/2010/main" val="0"/>
              </a:ext>
            </a:extLst>
          </a:blip>
          <a:srcRect l="15614" r="17424"/>
          <a:stretch>
            <a:fillRect/>
          </a:stretch>
        </p:blipFill>
        <p:spPr bwMode="auto">
          <a:xfrm>
            <a:off x="10594128" y="199108"/>
            <a:ext cx="1131383" cy="98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26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5FA19F-6DA1-4162-B648-9CBB05B31678}"/>
              </a:ext>
            </a:extLst>
          </p:cNvPr>
          <p:cNvSpPr>
            <a:spLocks noGrp="1"/>
          </p:cNvSpPr>
          <p:nvPr>
            <p:ph type="title"/>
          </p:nvPr>
        </p:nvSpPr>
        <p:spPr>
          <a:xfrm>
            <a:off x="761999" y="715961"/>
            <a:ext cx="6476999" cy="1189038"/>
          </a:xfrm>
        </p:spPr>
        <p:txBody>
          <a:bodyPr/>
          <a:lstStyle/>
          <a:p>
            <a:r>
              <a:rPr lang="en-US" dirty="0"/>
              <a:t>Introduction</a:t>
            </a:r>
          </a:p>
        </p:txBody>
      </p:sp>
      <p:sp>
        <p:nvSpPr>
          <p:cNvPr id="2" name="Text Placeholder 1">
            <a:extLst>
              <a:ext uri="{FF2B5EF4-FFF2-40B4-BE49-F238E27FC236}">
                <a16:creationId xmlns:a16="http://schemas.microsoft.com/office/drawing/2014/main" id="{3F36812B-2065-4A2B-B59B-8957022687BC}"/>
              </a:ext>
            </a:extLst>
          </p:cNvPr>
          <p:cNvSpPr>
            <a:spLocks noGrp="1"/>
          </p:cNvSpPr>
          <p:nvPr>
            <p:ph type="body" sz="quarter" idx="11"/>
          </p:nvPr>
        </p:nvSpPr>
        <p:spPr>
          <a:xfrm>
            <a:off x="519404" y="1410476"/>
            <a:ext cx="3548743" cy="4934339"/>
          </a:xfrm>
        </p:spPr>
        <p:txBody>
          <a:bodyPr vert="horz" lIns="91440" tIns="45720" rIns="91440" bIns="45720" rtlCol="0" anchor="t">
            <a:normAutofit fontScale="85000" lnSpcReduction="20000"/>
          </a:bodyPr>
          <a:lstStyle/>
          <a:p>
            <a:pPr algn="just">
              <a:lnSpc>
                <a:spcPct val="150000"/>
              </a:lnSpc>
            </a:pPr>
            <a:r>
              <a:rPr lang="en-GB" altLang="en-US" sz="2000" dirty="0">
                <a:latin typeface="+mj-lt"/>
              </a:rPr>
              <a:t>Women play a vital role in sustainable development. The empowerment of a woman is the empowerment of a household, a community, and the nation at large. </a:t>
            </a:r>
          </a:p>
          <a:p>
            <a:pPr algn="just">
              <a:lnSpc>
                <a:spcPct val="150000"/>
              </a:lnSpc>
            </a:pPr>
            <a:r>
              <a:rPr lang="en-US" sz="2000" dirty="0">
                <a:effectLst/>
                <a:latin typeface="+mj-lt"/>
                <a:ea typeface="Times New Roman" panose="02020603050405020304" pitchFamily="18" charset="0"/>
                <a:cs typeface="Times New Roman" panose="02020603050405020304" pitchFamily="18" charset="0"/>
              </a:rPr>
              <a:t>Our goal is to equip women with the basic skills that can enhance their competitiveness in the procurement space, expand their economic horizons, and ultimately improve social and economic conditions of their households.  </a:t>
            </a:r>
            <a:endParaRPr lang="en-US" sz="2000" dirty="0">
              <a:effectLst/>
              <a:latin typeface="+mj-lt"/>
              <a:ea typeface="Calibri" panose="020F0502020204030204" pitchFamily="34" charset="0"/>
              <a:cs typeface="Times New Roman" panose="02020603050405020304" pitchFamily="18" charset="0"/>
            </a:endParaRPr>
          </a:p>
          <a:p>
            <a:endParaRPr lang="en-GB" altLang="en-US" dirty="0"/>
          </a:p>
          <a:p>
            <a:endParaRPr lang="en-US" altLang="en-US" dirty="0"/>
          </a:p>
        </p:txBody>
      </p:sp>
      <p:pic>
        <p:nvPicPr>
          <p:cNvPr id="4" name="Picture 3">
            <a:extLst>
              <a:ext uri="{FF2B5EF4-FFF2-40B4-BE49-F238E27FC236}">
                <a16:creationId xmlns:a16="http://schemas.microsoft.com/office/drawing/2014/main" id="{D1EFB09D-91D4-4CA2-8B81-A51431376D8F}"/>
              </a:ext>
            </a:extLst>
          </p:cNvPr>
          <p:cNvPicPr>
            <a:picLocks noChangeAspect="1"/>
          </p:cNvPicPr>
          <p:nvPr/>
        </p:nvPicPr>
        <p:blipFill>
          <a:blip r:embed="rId2"/>
          <a:stretch>
            <a:fillRect/>
          </a:stretch>
        </p:blipFill>
        <p:spPr>
          <a:xfrm>
            <a:off x="4404049" y="932261"/>
            <a:ext cx="6709473" cy="5372735"/>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166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45D73B-7032-42C8-B494-51E5D8D626D8}"/>
              </a:ext>
            </a:extLst>
          </p:cNvPr>
          <p:cNvPicPr>
            <a:picLocks noChangeAspect="1"/>
          </p:cNvPicPr>
          <p:nvPr/>
        </p:nvPicPr>
        <p:blipFill>
          <a:blip r:embed="rId3"/>
          <a:stretch>
            <a:fillRect/>
          </a:stretch>
        </p:blipFill>
        <p:spPr>
          <a:xfrm>
            <a:off x="4830337" y="1017195"/>
            <a:ext cx="6136203" cy="5170711"/>
          </a:xfrm>
          <a:prstGeom prst="rect">
            <a:avLst/>
          </a:prstGeom>
        </p:spPr>
      </p:pic>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769521" y="493239"/>
            <a:ext cx="3466577" cy="615553"/>
          </a:xfrm>
        </p:spPr>
        <p:txBody>
          <a:bodyPr/>
          <a:lstStyle/>
          <a:p>
            <a:r>
              <a:rPr lang="en-US" dirty="0"/>
              <a:t>Action Plan</a:t>
            </a:r>
          </a:p>
        </p:txBody>
      </p:sp>
      <p:sp>
        <p:nvSpPr>
          <p:cNvPr id="6" name="Text Placeholder 5">
            <a:extLst>
              <a:ext uri="{FF2B5EF4-FFF2-40B4-BE49-F238E27FC236}">
                <a16:creationId xmlns:a16="http://schemas.microsoft.com/office/drawing/2014/main" id="{7DCBA01B-ECA4-4938-872A-B38BEB13AC06}"/>
              </a:ext>
            </a:extLst>
          </p:cNvPr>
          <p:cNvSpPr>
            <a:spLocks noGrp="1"/>
          </p:cNvSpPr>
          <p:nvPr>
            <p:ph type="body" sz="quarter" idx="12"/>
          </p:nvPr>
        </p:nvSpPr>
        <p:spPr>
          <a:xfrm>
            <a:off x="2196307" y="3260705"/>
            <a:ext cx="7799387" cy="1534757"/>
          </a:xfrm>
        </p:spPr>
        <p:txBody>
          <a:bodyPr/>
          <a:lstStyle/>
          <a:p>
            <a:endParaRPr lang="en-US" dirty="0"/>
          </a:p>
          <a:p>
            <a:endParaRPr lang="en-US" dirty="0"/>
          </a:p>
        </p:txBody>
      </p:sp>
      <p:pic>
        <p:nvPicPr>
          <p:cNvPr id="9" name="Picture 8">
            <a:extLst>
              <a:ext uri="{FF2B5EF4-FFF2-40B4-BE49-F238E27FC236}">
                <a16:creationId xmlns:a16="http://schemas.microsoft.com/office/drawing/2014/main" id="{48DC79B1-DBF9-4FE4-BE1B-99758E5FBADD}"/>
              </a:ext>
            </a:extLst>
          </p:cNvPr>
          <p:cNvPicPr>
            <a:picLocks noChangeAspect="1"/>
          </p:cNvPicPr>
          <p:nvPr/>
        </p:nvPicPr>
        <p:blipFill>
          <a:blip r:embed="rId4"/>
          <a:stretch>
            <a:fillRect/>
          </a:stretch>
        </p:blipFill>
        <p:spPr>
          <a:xfrm>
            <a:off x="880690" y="858173"/>
            <a:ext cx="3949647" cy="5358531"/>
          </a:xfrm>
          <a:prstGeom prst="rect">
            <a:avLst/>
          </a:prstGeom>
        </p:spPr>
      </p:pic>
      <p:pic>
        <p:nvPicPr>
          <p:cNvPr id="12" name="Picture 11">
            <a:extLst>
              <a:ext uri="{FF2B5EF4-FFF2-40B4-BE49-F238E27FC236}">
                <a16:creationId xmlns:a16="http://schemas.microsoft.com/office/drawing/2014/main" id="{31BE1DE5-3851-4AB1-8DB1-61CD3659F493}"/>
              </a:ext>
            </a:extLst>
          </p:cNvPr>
          <p:cNvPicPr>
            <a:picLocks noChangeAspect="1"/>
          </p:cNvPicPr>
          <p:nvPr/>
        </p:nvPicPr>
        <p:blipFill>
          <a:blip r:embed="rId5"/>
          <a:stretch>
            <a:fillRect/>
          </a:stretch>
        </p:blipFill>
        <p:spPr>
          <a:xfrm>
            <a:off x="1225460" y="1718007"/>
            <a:ext cx="3716787" cy="4122798"/>
          </a:xfrm>
          <a:prstGeom prst="rect">
            <a:avLst/>
          </a:prstGeom>
        </p:spPr>
      </p:pic>
    </p:spTree>
    <p:extLst>
      <p:ext uri="{BB962C8B-B14F-4D97-AF65-F5344CB8AC3E}">
        <p14:creationId xmlns:p14="http://schemas.microsoft.com/office/powerpoint/2010/main" val="80354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extLst>
              <a:ext uri="{837473B0-CC2E-450A-ABE3-18F120FF3D39}">
                <a1611:picAttrSrcUrl xmlns:a1611="http://schemas.microsoft.com/office/drawing/2016/11/main" r:id="rId4"/>
              </a:ext>
            </a:extLst>
          </a:blip>
          <a:srcRect/>
          <a:stretch>
            <a:fillRect t="-15000" b="-15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FBE6B-DC67-4E64-80F4-CADE978D2FE3}"/>
              </a:ext>
            </a:extLst>
          </p:cNvPr>
          <p:cNvSpPr>
            <a:spLocks noGrp="1"/>
          </p:cNvSpPr>
          <p:nvPr>
            <p:ph type="title"/>
          </p:nvPr>
        </p:nvSpPr>
        <p:spPr>
          <a:xfrm>
            <a:off x="214604" y="485192"/>
            <a:ext cx="2481943" cy="1229493"/>
          </a:xfrm>
          <a:solidFill>
            <a:schemeClr val="bg1"/>
          </a:solidFill>
        </p:spPr>
        <p:txBody>
          <a:bodyPr/>
          <a:lstStyle/>
          <a:p>
            <a:r>
              <a:rPr lang="en-US" dirty="0">
                <a:solidFill>
                  <a:schemeClr val="accent3"/>
                </a:solidFill>
              </a:rPr>
              <a:t>Report of Activities</a:t>
            </a:r>
          </a:p>
        </p:txBody>
      </p:sp>
      <p:pic>
        <p:nvPicPr>
          <p:cNvPr id="3" name="Picture 2">
            <a:extLst>
              <a:ext uri="{FF2B5EF4-FFF2-40B4-BE49-F238E27FC236}">
                <a16:creationId xmlns:a16="http://schemas.microsoft.com/office/drawing/2014/main" id="{973C2981-B4C1-48E8-8350-263DAE1FCE9C}"/>
              </a:ext>
            </a:extLst>
          </p:cNvPr>
          <p:cNvPicPr>
            <a:picLocks noChangeAspect="1"/>
          </p:cNvPicPr>
          <p:nvPr/>
        </p:nvPicPr>
        <p:blipFill>
          <a:blip r:embed="rId5"/>
          <a:stretch>
            <a:fillRect/>
          </a:stretch>
        </p:blipFill>
        <p:spPr>
          <a:xfrm>
            <a:off x="4002657" y="1136398"/>
            <a:ext cx="6650304" cy="4433536"/>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3B8AC0F9-5724-43F8-BB40-980A112A2330}"/>
              </a:ext>
            </a:extLst>
          </p:cNvPr>
          <p:cNvSpPr txBox="1"/>
          <p:nvPr/>
        </p:nvSpPr>
        <p:spPr>
          <a:xfrm>
            <a:off x="5108160" y="6042539"/>
            <a:ext cx="5159828" cy="369332"/>
          </a:xfrm>
          <a:prstGeom prst="rect">
            <a:avLst/>
          </a:prstGeom>
          <a:solidFill>
            <a:schemeClr val="tx1"/>
          </a:solidFill>
        </p:spPr>
        <p:txBody>
          <a:bodyPr wrap="square" rtlCol="0">
            <a:spAutoFit/>
          </a:bodyPr>
          <a:lstStyle/>
          <a:p>
            <a:r>
              <a:rPr lang="en-US" dirty="0">
                <a:solidFill>
                  <a:schemeClr val="bg1"/>
                </a:solidFill>
              </a:rPr>
              <a:t>Opening Ceremony of the W4PP Programme</a:t>
            </a:r>
          </a:p>
        </p:txBody>
      </p:sp>
    </p:spTree>
    <p:extLst>
      <p:ext uri="{BB962C8B-B14F-4D97-AF65-F5344CB8AC3E}">
        <p14:creationId xmlns:p14="http://schemas.microsoft.com/office/powerpoint/2010/main" val="295767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F35057-3D0A-4746-BB9D-F3A5CCFAD3FB}"/>
              </a:ext>
            </a:extLst>
          </p:cNvPr>
          <p:cNvPicPr>
            <a:picLocks noChangeAspect="1"/>
          </p:cNvPicPr>
          <p:nvPr/>
        </p:nvPicPr>
        <p:blipFill>
          <a:blip r:embed="rId2"/>
          <a:stretch>
            <a:fillRect/>
          </a:stretch>
        </p:blipFill>
        <p:spPr>
          <a:xfrm rot="21181651">
            <a:off x="2084590" y="432167"/>
            <a:ext cx="4509798" cy="30065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a:extLst>
              <a:ext uri="{FF2B5EF4-FFF2-40B4-BE49-F238E27FC236}">
                <a16:creationId xmlns:a16="http://schemas.microsoft.com/office/drawing/2014/main" id="{2D501F5C-8C0A-40BB-A451-D145059C1854}"/>
              </a:ext>
            </a:extLst>
          </p:cNvPr>
          <p:cNvPicPr>
            <a:picLocks noChangeAspect="1"/>
          </p:cNvPicPr>
          <p:nvPr/>
        </p:nvPicPr>
        <p:blipFill>
          <a:blip r:embed="rId3"/>
          <a:stretch>
            <a:fillRect/>
          </a:stretch>
        </p:blipFill>
        <p:spPr>
          <a:xfrm rot="21181985">
            <a:off x="7100547" y="204951"/>
            <a:ext cx="3863617" cy="32741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a:extLst>
              <a:ext uri="{FF2B5EF4-FFF2-40B4-BE49-F238E27FC236}">
                <a16:creationId xmlns:a16="http://schemas.microsoft.com/office/drawing/2014/main" id="{CBE1B763-E415-4E3F-819D-65CEDF0C33F5}"/>
              </a:ext>
            </a:extLst>
          </p:cNvPr>
          <p:cNvPicPr>
            <a:picLocks noChangeAspect="1"/>
          </p:cNvPicPr>
          <p:nvPr/>
        </p:nvPicPr>
        <p:blipFill>
          <a:blip r:embed="rId4"/>
          <a:stretch>
            <a:fillRect/>
          </a:stretch>
        </p:blipFill>
        <p:spPr>
          <a:xfrm rot="21225980">
            <a:off x="6678822" y="3799338"/>
            <a:ext cx="4317478" cy="27008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Picture 15">
            <a:extLst>
              <a:ext uri="{FF2B5EF4-FFF2-40B4-BE49-F238E27FC236}">
                <a16:creationId xmlns:a16="http://schemas.microsoft.com/office/drawing/2014/main" id="{294E2241-43E0-4030-86A0-2417BE56DED9}"/>
              </a:ext>
            </a:extLst>
          </p:cNvPr>
          <p:cNvPicPr>
            <a:picLocks noChangeAspect="1"/>
          </p:cNvPicPr>
          <p:nvPr/>
        </p:nvPicPr>
        <p:blipFill>
          <a:blip r:embed="rId5"/>
          <a:stretch>
            <a:fillRect/>
          </a:stretch>
        </p:blipFill>
        <p:spPr>
          <a:xfrm rot="21172771">
            <a:off x="1740229" y="3137105"/>
            <a:ext cx="4387082" cy="29247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D5F7B791-8C41-42EE-917D-1B1CDE04C9F7}"/>
              </a:ext>
            </a:extLst>
          </p:cNvPr>
          <p:cNvSpPr txBox="1"/>
          <p:nvPr/>
        </p:nvSpPr>
        <p:spPr>
          <a:xfrm>
            <a:off x="1782147" y="2397967"/>
            <a:ext cx="3638939" cy="261610"/>
          </a:xfrm>
          <a:prstGeom prst="rect">
            <a:avLst/>
          </a:prstGeom>
          <a:solidFill>
            <a:schemeClr val="bg1"/>
          </a:solidFill>
        </p:spPr>
        <p:txBody>
          <a:bodyPr wrap="square" rtlCol="0">
            <a:spAutoFit/>
          </a:bodyPr>
          <a:lstStyle/>
          <a:p>
            <a:r>
              <a:rPr lang="en-US" sz="1100" dirty="0"/>
              <a:t>Registration point for the W4PP Opening Ceremony</a:t>
            </a:r>
          </a:p>
        </p:txBody>
      </p:sp>
      <p:sp>
        <p:nvSpPr>
          <p:cNvPr id="7" name="TextBox 6">
            <a:extLst>
              <a:ext uri="{FF2B5EF4-FFF2-40B4-BE49-F238E27FC236}">
                <a16:creationId xmlns:a16="http://schemas.microsoft.com/office/drawing/2014/main" id="{F1330CD2-AE8F-4397-9660-537884E18E59}"/>
              </a:ext>
            </a:extLst>
          </p:cNvPr>
          <p:cNvSpPr txBox="1"/>
          <p:nvPr/>
        </p:nvSpPr>
        <p:spPr>
          <a:xfrm>
            <a:off x="7371184" y="2659577"/>
            <a:ext cx="3758985" cy="938719"/>
          </a:xfrm>
          <a:prstGeom prst="rect">
            <a:avLst/>
          </a:prstGeom>
          <a:solidFill>
            <a:schemeClr val="bg1"/>
          </a:solidFill>
        </p:spPr>
        <p:txBody>
          <a:bodyPr wrap="square" rtlCol="0">
            <a:spAutoFit/>
          </a:bodyPr>
          <a:lstStyle/>
          <a:p>
            <a:r>
              <a:rPr lang="en-US" sz="1100" dirty="0"/>
              <a:t>The VC, Covenant University, Prof. Abiodun H. Adebayo with representative of the Keynote Speaker, Princess Adetutu Omisore and RCE Chair Dr. Patience Tunji Olayeni to his left and Panelist, Mrs. Favour Femi- </a:t>
            </a:r>
            <a:r>
              <a:rPr lang="en-US" sz="1100" dirty="0" err="1"/>
              <a:t>Oyewole</a:t>
            </a:r>
            <a:r>
              <a:rPr lang="en-US" sz="1100" dirty="0"/>
              <a:t> to his right.</a:t>
            </a:r>
          </a:p>
        </p:txBody>
      </p:sp>
      <p:sp>
        <p:nvSpPr>
          <p:cNvPr id="9" name="TextBox 8">
            <a:extLst>
              <a:ext uri="{FF2B5EF4-FFF2-40B4-BE49-F238E27FC236}">
                <a16:creationId xmlns:a16="http://schemas.microsoft.com/office/drawing/2014/main" id="{ADB8F2B8-08A1-47E0-9C81-D15418AD7A62}"/>
              </a:ext>
            </a:extLst>
          </p:cNvPr>
          <p:cNvSpPr txBox="1"/>
          <p:nvPr/>
        </p:nvSpPr>
        <p:spPr>
          <a:xfrm>
            <a:off x="1706447" y="5290457"/>
            <a:ext cx="4311798" cy="430887"/>
          </a:xfrm>
          <a:prstGeom prst="rect">
            <a:avLst/>
          </a:prstGeom>
          <a:solidFill>
            <a:schemeClr val="bg1"/>
          </a:solidFill>
        </p:spPr>
        <p:txBody>
          <a:bodyPr wrap="square" rtlCol="0">
            <a:spAutoFit/>
          </a:bodyPr>
          <a:lstStyle/>
          <a:p>
            <a:pPr algn="ctr"/>
            <a:r>
              <a:rPr lang="en-US" sz="1100" dirty="0"/>
              <a:t>Panel Session led by Mrs. Aderonke Asaolu with Mr. Damlare Mesimo and Mrs. Favour Femi-</a:t>
            </a:r>
            <a:r>
              <a:rPr lang="en-US" sz="1100" dirty="0" err="1"/>
              <a:t>Oyewole</a:t>
            </a:r>
            <a:r>
              <a:rPr lang="en-US" sz="1100" dirty="0"/>
              <a:t>.</a:t>
            </a:r>
          </a:p>
        </p:txBody>
      </p:sp>
      <p:sp>
        <p:nvSpPr>
          <p:cNvPr id="11" name="TextBox 10">
            <a:extLst>
              <a:ext uri="{FF2B5EF4-FFF2-40B4-BE49-F238E27FC236}">
                <a16:creationId xmlns:a16="http://schemas.microsoft.com/office/drawing/2014/main" id="{CEE94D1D-C17E-46D4-8234-9971C9964A4F}"/>
              </a:ext>
            </a:extLst>
          </p:cNvPr>
          <p:cNvSpPr txBox="1"/>
          <p:nvPr/>
        </p:nvSpPr>
        <p:spPr>
          <a:xfrm>
            <a:off x="7791061" y="6148873"/>
            <a:ext cx="4040155" cy="430887"/>
          </a:xfrm>
          <a:prstGeom prst="rect">
            <a:avLst/>
          </a:prstGeom>
          <a:solidFill>
            <a:schemeClr val="bg1"/>
          </a:solidFill>
        </p:spPr>
        <p:txBody>
          <a:bodyPr wrap="square" rtlCol="0">
            <a:spAutoFit/>
          </a:bodyPr>
          <a:lstStyle/>
          <a:p>
            <a:pPr algn="ctr"/>
            <a:r>
              <a:rPr lang="en-US" sz="1100" dirty="0"/>
              <a:t>Mrs. Cynthia Saka with other participants of the W4PP Opening Ceremony</a:t>
            </a:r>
          </a:p>
        </p:txBody>
      </p:sp>
    </p:spTree>
    <p:extLst>
      <p:ext uri="{BB962C8B-B14F-4D97-AF65-F5344CB8AC3E}">
        <p14:creationId xmlns:p14="http://schemas.microsoft.com/office/powerpoint/2010/main" val="39478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113CF7-2AD3-435A-BAA8-7D864E9DDA15}"/>
              </a:ext>
            </a:extLst>
          </p:cNvPr>
          <p:cNvSpPr>
            <a:spLocks noGrp="1"/>
          </p:cNvSpPr>
          <p:nvPr>
            <p:ph type="title"/>
          </p:nvPr>
        </p:nvSpPr>
        <p:spPr>
          <a:xfrm>
            <a:off x="4312588" y="231160"/>
            <a:ext cx="4454912" cy="627761"/>
          </a:xfrm>
        </p:spPr>
        <p:txBody>
          <a:bodyPr>
            <a:normAutofit fontScale="90000"/>
          </a:bodyPr>
          <a:lstStyle/>
          <a:p>
            <a:r>
              <a:rPr lang="en-US" dirty="0"/>
              <a:t>Report of Activities</a:t>
            </a:r>
          </a:p>
        </p:txBody>
      </p:sp>
      <p:sp>
        <p:nvSpPr>
          <p:cNvPr id="9219" name="Rectangle 8">
            <a:extLst>
              <a:ext uri="{FF2B5EF4-FFF2-40B4-BE49-F238E27FC236}">
                <a16:creationId xmlns:a16="http://schemas.microsoft.com/office/drawing/2014/main" id="{A17D04F1-4318-4DD6-B27E-D66AE4D426B2}"/>
              </a:ext>
            </a:extLst>
          </p:cNvPr>
          <p:cNvSpPr>
            <a:spLocks noGrp="1" noChangeArrowheads="1"/>
          </p:cNvSpPr>
          <p:nvPr>
            <p:ph type="body" sz="quarter" idx="11"/>
          </p:nvPr>
        </p:nvSpPr>
        <p:spPr>
          <a:xfrm rot="10800000" flipV="1">
            <a:off x="4876358" y="779334"/>
            <a:ext cx="2684902" cy="476507"/>
          </a:xfrm>
        </p:spPr>
        <p:txBody>
          <a:bodyPr wrap="square" anchor="t">
            <a:normAutofit fontScale="25000" lnSpcReduction="20000"/>
          </a:bodyPr>
          <a:lstStyle/>
          <a:p>
            <a:pPr algn="ctr"/>
            <a:r>
              <a:rPr lang="en-US" altLang="en-US" sz="8000" dirty="0">
                <a:solidFill>
                  <a:schemeClr val="accent3"/>
                </a:solidFill>
              </a:rPr>
              <a:t>W4PP Webinar Series</a:t>
            </a:r>
            <a:endParaRPr lang="en-US" altLang="en-US" sz="8000" b="1" dirty="0">
              <a:solidFill>
                <a:schemeClr val="accent3"/>
              </a:solidFill>
            </a:endParaRPr>
          </a:p>
          <a:p>
            <a:pPr algn="ctr"/>
            <a:endParaRPr lang="en-US" altLang="en-US" dirty="0"/>
          </a:p>
        </p:txBody>
      </p:sp>
      <p:pic>
        <p:nvPicPr>
          <p:cNvPr id="6" name="Picture Placeholder 5">
            <a:extLst>
              <a:ext uri="{FF2B5EF4-FFF2-40B4-BE49-F238E27FC236}">
                <a16:creationId xmlns:a16="http://schemas.microsoft.com/office/drawing/2014/main" id="{2A998A27-F9D9-E64A-9467-EAEA88B3ADF2}"/>
              </a:ext>
            </a:extLst>
          </p:cNvPr>
          <p:cNvPicPr>
            <a:picLocks noGrp="1" noChangeAspect="1"/>
          </p:cNvPicPr>
          <p:nvPr>
            <p:ph type="pic" sz="quarter" idx="14"/>
          </p:nvPr>
        </p:nvPicPr>
        <p:blipFill>
          <a:blip r:embed="rId3"/>
          <a:srcRect t="303" b="303"/>
          <a:stretch>
            <a:fillRect/>
          </a:stretch>
        </p:blipFill>
        <p:spPr>
          <a:xfrm>
            <a:off x="4475747" y="1292488"/>
            <a:ext cx="6171026" cy="2362200"/>
          </a:xfrm>
          <a:solidFill>
            <a:schemeClr val="accent4"/>
          </a:solidFill>
        </p:spPr>
      </p:pic>
      <p:sp>
        <p:nvSpPr>
          <p:cNvPr id="7" name="TextBox 6">
            <a:extLst>
              <a:ext uri="{FF2B5EF4-FFF2-40B4-BE49-F238E27FC236}">
                <a16:creationId xmlns:a16="http://schemas.microsoft.com/office/drawing/2014/main" id="{E7104137-1F36-614D-B4EC-71ECAC800AF7}"/>
              </a:ext>
            </a:extLst>
          </p:cNvPr>
          <p:cNvSpPr txBox="1"/>
          <p:nvPr/>
        </p:nvSpPr>
        <p:spPr>
          <a:xfrm>
            <a:off x="777944" y="1779400"/>
            <a:ext cx="3664350" cy="1538883"/>
          </a:xfrm>
          <a:prstGeom prst="rect">
            <a:avLst/>
          </a:prstGeom>
          <a:noFill/>
        </p:spPr>
        <p:txBody>
          <a:bodyPr wrap="square" rtlCol="0">
            <a:spAutoFit/>
          </a:bodyPr>
          <a:lstStyle/>
          <a:p>
            <a:pPr algn="ctr"/>
            <a:r>
              <a:rPr lang="en-US" sz="2000" dirty="0">
                <a:solidFill>
                  <a:srgbClr val="FF0000"/>
                </a:solidFill>
              </a:rPr>
              <a:t>Creating a Niche in the Procurement space Through Digital and Networking Skills                  (23</a:t>
            </a:r>
            <a:r>
              <a:rPr lang="en-US" sz="2000" baseline="30000" dirty="0">
                <a:solidFill>
                  <a:srgbClr val="FF0000"/>
                </a:solidFill>
              </a:rPr>
              <a:t>rd</a:t>
            </a:r>
            <a:r>
              <a:rPr lang="en-US" sz="2000" dirty="0">
                <a:solidFill>
                  <a:srgbClr val="FF0000"/>
                </a:solidFill>
              </a:rPr>
              <a:t> July,2021)</a:t>
            </a:r>
          </a:p>
          <a:p>
            <a:endParaRPr lang="en-US" sz="1400" dirty="0"/>
          </a:p>
        </p:txBody>
      </p:sp>
      <p:pic>
        <p:nvPicPr>
          <p:cNvPr id="9" name="Picture 2">
            <a:extLst>
              <a:ext uri="{FF2B5EF4-FFF2-40B4-BE49-F238E27FC236}">
                <a16:creationId xmlns:a16="http://schemas.microsoft.com/office/drawing/2014/main" id="{31FA4AF1-2336-7044-809C-27D50F1773F3}"/>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20732" b="20732"/>
          <a:stretch>
            <a:fillRect/>
          </a:stretch>
        </p:blipFill>
        <p:spPr bwMode="auto">
          <a:xfrm>
            <a:off x="4475163" y="4032249"/>
            <a:ext cx="6053137" cy="263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1823AB4-305F-9A43-8CA2-31F08E297D0D}"/>
              </a:ext>
            </a:extLst>
          </p:cNvPr>
          <p:cNvSpPr txBox="1"/>
          <p:nvPr/>
        </p:nvSpPr>
        <p:spPr>
          <a:xfrm>
            <a:off x="570765" y="4475748"/>
            <a:ext cx="3404938" cy="2031325"/>
          </a:xfrm>
          <a:prstGeom prst="rect">
            <a:avLst/>
          </a:prstGeom>
          <a:noFill/>
        </p:spPr>
        <p:txBody>
          <a:bodyPr wrap="square" rtlCol="0">
            <a:spAutoFit/>
          </a:bodyPr>
          <a:lstStyle/>
          <a:p>
            <a:pPr marL="285750" indent="-285750">
              <a:buFont typeface="Arial" panose="020B0604020202020204" pitchFamily="34" charset="0"/>
              <a:buChar char="•"/>
              <a:defRPr/>
            </a:pPr>
            <a:r>
              <a:rPr lang="en-US" dirty="0">
                <a:solidFill>
                  <a:srgbClr val="FF0000"/>
                </a:solidFill>
              </a:rPr>
              <a:t>Legal Options for SMEs</a:t>
            </a:r>
          </a:p>
          <a:p>
            <a:pPr marL="285750" indent="-285750">
              <a:buFont typeface="Arial" panose="020B0604020202020204" pitchFamily="34" charset="0"/>
              <a:buChar char="•"/>
              <a:defRPr/>
            </a:pPr>
            <a:r>
              <a:rPr lang="en-US" dirty="0">
                <a:solidFill>
                  <a:srgbClr val="FF0000"/>
                </a:solidFill>
              </a:rPr>
              <a:t>Auditing for SMEs</a:t>
            </a:r>
          </a:p>
          <a:p>
            <a:pPr marL="285750" indent="-285750">
              <a:buFont typeface="Arial" panose="020B0604020202020204" pitchFamily="34" charset="0"/>
              <a:buChar char="•"/>
              <a:defRPr/>
            </a:pPr>
            <a:r>
              <a:rPr lang="en-US" dirty="0">
                <a:solidFill>
                  <a:srgbClr val="FF0000"/>
                </a:solidFill>
              </a:rPr>
              <a:t>Financing options for SMEs by the Team from Covenant Micro Finance Bank.</a:t>
            </a:r>
          </a:p>
          <a:p>
            <a:pPr>
              <a:defRPr/>
            </a:pPr>
            <a:r>
              <a:rPr lang="en-US" dirty="0">
                <a:solidFill>
                  <a:srgbClr val="FF0000"/>
                </a:solidFill>
              </a:rPr>
              <a:t>           (19</a:t>
            </a:r>
            <a:r>
              <a:rPr lang="en-US" baseline="30000" dirty="0">
                <a:solidFill>
                  <a:srgbClr val="FF0000"/>
                </a:solidFill>
              </a:rPr>
              <a:t>th</a:t>
            </a:r>
            <a:r>
              <a:rPr lang="en-US" dirty="0">
                <a:solidFill>
                  <a:srgbClr val="FF0000"/>
                </a:solidFill>
              </a:rPr>
              <a:t> August,2021)</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75BD1E-B859-3849-B6F2-320CD572BE44}"/>
              </a:ext>
            </a:extLst>
          </p:cNvPr>
          <p:cNvSpPr>
            <a:spLocks noGrp="1"/>
          </p:cNvSpPr>
          <p:nvPr>
            <p:ph type="title"/>
          </p:nvPr>
        </p:nvSpPr>
        <p:spPr>
          <a:xfrm>
            <a:off x="372979" y="433138"/>
            <a:ext cx="3814010" cy="745958"/>
          </a:xfrm>
          <a:solidFill>
            <a:schemeClr val="tx1"/>
          </a:solidFill>
        </p:spPr>
        <p:txBody>
          <a:bodyPr>
            <a:normAutofit/>
          </a:bodyPr>
          <a:lstStyle/>
          <a:p>
            <a:pPr algn="ctr"/>
            <a:r>
              <a:rPr lang="en-US" dirty="0"/>
              <a:t>OUTCOMES </a:t>
            </a:r>
          </a:p>
        </p:txBody>
      </p:sp>
      <p:sp>
        <p:nvSpPr>
          <p:cNvPr id="2" name="TextBox 1">
            <a:extLst>
              <a:ext uri="{FF2B5EF4-FFF2-40B4-BE49-F238E27FC236}">
                <a16:creationId xmlns:a16="http://schemas.microsoft.com/office/drawing/2014/main" id="{069D5C68-8982-3649-BD4F-DB86CE14D2D3}"/>
              </a:ext>
            </a:extLst>
          </p:cNvPr>
          <p:cNvSpPr txBox="1"/>
          <p:nvPr/>
        </p:nvSpPr>
        <p:spPr>
          <a:xfrm>
            <a:off x="1286933" y="1422400"/>
            <a:ext cx="7315200" cy="4216539"/>
          </a:xfrm>
          <a:prstGeom prst="rect">
            <a:avLst/>
          </a:prstGeom>
          <a:solidFill>
            <a:schemeClr val="bg1">
              <a:alpha val="64000"/>
            </a:schemeClr>
          </a:solidFill>
        </p:spPr>
        <p:txBody>
          <a:bodyPr wrap="square" rtlCol="0">
            <a:spAutoFit/>
          </a:bodyPr>
          <a:lstStyle/>
          <a:p>
            <a:pPr marL="285750" indent="-285750" algn="just">
              <a:buFont typeface="Wingdings" pitchFamily="2" charset="2"/>
              <a:buChar char="q"/>
            </a:pPr>
            <a:r>
              <a:rPr lang="en-US" sz="2000" dirty="0"/>
              <a:t>Increased awareness of the benefits of women inclusion in public procurement ,</a:t>
            </a:r>
          </a:p>
          <a:p>
            <a:pPr marL="285750" indent="-285750" algn="just">
              <a:buFont typeface="Wingdings" pitchFamily="2" charset="2"/>
              <a:buChar char="q"/>
            </a:pPr>
            <a:endParaRPr lang="en-US" sz="2000" dirty="0"/>
          </a:p>
          <a:p>
            <a:pPr marL="285750" indent="-285750" algn="just">
              <a:buFont typeface="Wingdings" pitchFamily="2" charset="2"/>
              <a:buChar char="q"/>
            </a:pPr>
            <a:r>
              <a:rPr lang="en-US" sz="2000" dirty="0"/>
              <a:t>Acquisition of requisite skills for women inclusion in public procurement.</a:t>
            </a:r>
          </a:p>
          <a:p>
            <a:pPr marL="285750" indent="-285750" algn="just">
              <a:buFont typeface="Wingdings" pitchFamily="2" charset="2"/>
              <a:buChar char="q"/>
            </a:pPr>
            <a:endParaRPr lang="en-US" sz="2000" dirty="0"/>
          </a:p>
          <a:p>
            <a:pPr marL="285750" indent="-285750" algn="just">
              <a:buFont typeface="Wingdings" pitchFamily="2" charset="2"/>
              <a:buChar char="q"/>
            </a:pPr>
            <a:r>
              <a:rPr lang="en-US" sz="2000" dirty="0"/>
              <a:t>A platform for lifelong learning and capacity building has been created for the women through monthly webinars and in person trainings .</a:t>
            </a:r>
          </a:p>
          <a:p>
            <a:pPr marL="285750" indent="-285750" algn="just">
              <a:buFont typeface="Wingdings" pitchFamily="2" charset="2"/>
              <a:buChar char="q"/>
            </a:pPr>
            <a:endParaRPr lang="en-US" sz="2000" dirty="0"/>
          </a:p>
          <a:p>
            <a:pPr marL="285750" indent="-285750" algn="just">
              <a:buFont typeface="Wingdings" pitchFamily="2" charset="2"/>
              <a:buChar char="q"/>
            </a:pPr>
            <a:r>
              <a:rPr lang="en-US" sz="2000" dirty="0"/>
              <a:t>A policy brief on women inclusion in public procurement has been designed and it is awaiting public hearing. </a:t>
            </a:r>
          </a:p>
          <a:p>
            <a:pPr marL="285750" indent="-285750">
              <a:buFont typeface="Wingdings" pitchFamily="2" charset="2"/>
              <a:buChar char="q"/>
            </a:pPr>
            <a:endParaRPr lang="en-US" sz="2800" dirty="0"/>
          </a:p>
        </p:txBody>
      </p:sp>
    </p:spTree>
    <p:extLst>
      <p:ext uri="{BB962C8B-B14F-4D97-AF65-F5344CB8AC3E}">
        <p14:creationId xmlns:p14="http://schemas.microsoft.com/office/powerpoint/2010/main" val="84623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51AF1-B020-4718-8B3A-CBAC32092325}"/>
              </a:ext>
            </a:extLst>
          </p:cNvPr>
          <p:cNvSpPr>
            <a:spLocks noGrp="1"/>
          </p:cNvSpPr>
          <p:nvPr>
            <p:ph type="title"/>
          </p:nvPr>
        </p:nvSpPr>
        <p:spPr/>
        <p:txBody>
          <a:bodyPr/>
          <a:lstStyle/>
          <a:p>
            <a:r>
              <a:rPr lang="en-US" dirty="0"/>
              <a:t>Key Partners</a:t>
            </a:r>
          </a:p>
        </p:txBody>
      </p:sp>
      <p:graphicFrame>
        <p:nvGraphicFramePr>
          <p:cNvPr id="5" name="Content Placeholder 6" descr="SmartArt Graphic">
            <a:extLst>
              <a:ext uri="{FF2B5EF4-FFF2-40B4-BE49-F238E27FC236}">
                <a16:creationId xmlns:a16="http://schemas.microsoft.com/office/drawing/2014/main" id="{46C84D29-0F6C-48FB-886B-37BE672BD817}"/>
              </a:ext>
            </a:extLst>
          </p:cNvPr>
          <p:cNvGraphicFramePr>
            <a:graphicFrameLocks/>
          </p:cNvGraphicFramePr>
          <p:nvPr>
            <p:extLst>
              <p:ext uri="{D42A27DB-BD31-4B8C-83A1-F6EECF244321}">
                <p14:modId xmlns:p14="http://schemas.microsoft.com/office/powerpoint/2010/main" val="1494095910"/>
              </p:ext>
            </p:extLst>
          </p:nvPr>
        </p:nvGraphicFramePr>
        <p:xfrm>
          <a:off x="762000" y="715964"/>
          <a:ext cx="10668000" cy="5532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95CF17D2-39E6-A14B-B975-290865879121}"/>
              </a:ext>
            </a:extLst>
          </p:cNvPr>
          <p:cNvPicPr>
            <a:picLocks noChangeAspect="1"/>
          </p:cNvPicPr>
          <p:nvPr/>
        </p:nvPicPr>
        <p:blipFill>
          <a:blip r:embed="rId8"/>
          <a:stretch>
            <a:fillRect/>
          </a:stretch>
        </p:blipFill>
        <p:spPr>
          <a:xfrm>
            <a:off x="1668656" y="1572657"/>
            <a:ext cx="1363300" cy="1363300"/>
          </a:xfrm>
          <a:prstGeom prst="rect">
            <a:avLst/>
          </a:prstGeom>
        </p:spPr>
      </p:pic>
      <p:pic>
        <p:nvPicPr>
          <p:cNvPr id="8" name="Picture 7">
            <a:extLst>
              <a:ext uri="{FF2B5EF4-FFF2-40B4-BE49-F238E27FC236}">
                <a16:creationId xmlns:a16="http://schemas.microsoft.com/office/drawing/2014/main" id="{57F12428-D0B3-8444-AAF8-A3AFA38BA405}"/>
              </a:ext>
            </a:extLst>
          </p:cNvPr>
          <p:cNvPicPr>
            <a:picLocks noChangeAspect="1"/>
          </p:cNvPicPr>
          <p:nvPr/>
        </p:nvPicPr>
        <p:blipFill>
          <a:blip r:embed="rId9"/>
          <a:stretch>
            <a:fillRect/>
          </a:stretch>
        </p:blipFill>
        <p:spPr>
          <a:xfrm>
            <a:off x="4487777" y="1675374"/>
            <a:ext cx="1380904" cy="1380904"/>
          </a:xfrm>
          <a:prstGeom prst="rect">
            <a:avLst/>
          </a:prstGeom>
        </p:spPr>
      </p:pic>
      <p:pic>
        <p:nvPicPr>
          <p:cNvPr id="9" name="Picture 8">
            <a:extLst>
              <a:ext uri="{FF2B5EF4-FFF2-40B4-BE49-F238E27FC236}">
                <a16:creationId xmlns:a16="http://schemas.microsoft.com/office/drawing/2014/main" id="{4B226FE6-EFED-C249-A0FA-DC0CE533D0CB}"/>
              </a:ext>
            </a:extLst>
          </p:cNvPr>
          <p:cNvPicPr>
            <a:picLocks noChangeAspect="1"/>
          </p:cNvPicPr>
          <p:nvPr/>
        </p:nvPicPr>
        <p:blipFill>
          <a:blip r:embed="rId10"/>
          <a:stretch>
            <a:fillRect/>
          </a:stretch>
        </p:blipFill>
        <p:spPr>
          <a:xfrm>
            <a:off x="7136787" y="1723382"/>
            <a:ext cx="1376781" cy="1346873"/>
          </a:xfrm>
          <a:prstGeom prst="rect">
            <a:avLst/>
          </a:prstGeom>
        </p:spPr>
      </p:pic>
      <p:pic>
        <p:nvPicPr>
          <p:cNvPr id="10" name="Picture 9">
            <a:extLst>
              <a:ext uri="{FF2B5EF4-FFF2-40B4-BE49-F238E27FC236}">
                <a16:creationId xmlns:a16="http://schemas.microsoft.com/office/drawing/2014/main" id="{7BEB3016-028B-FF42-A878-0E7D3C5D6A05}"/>
              </a:ext>
            </a:extLst>
          </p:cNvPr>
          <p:cNvPicPr>
            <a:picLocks noChangeAspect="1"/>
          </p:cNvPicPr>
          <p:nvPr/>
        </p:nvPicPr>
        <p:blipFill>
          <a:blip r:embed="rId11"/>
          <a:stretch>
            <a:fillRect/>
          </a:stretch>
        </p:blipFill>
        <p:spPr>
          <a:xfrm>
            <a:off x="9781674" y="1705004"/>
            <a:ext cx="1383631" cy="1383631"/>
          </a:xfrm>
          <a:prstGeom prst="rect">
            <a:avLst/>
          </a:prstGeom>
        </p:spPr>
      </p:pic>
      <p:sp>
        <p:nvSpPr>
          <p:cNvPr id="11" name="TextBox 10">
            <a:extLst>
              <a:ext uri="{FF2B5EF4-FFF2-40B4-BE49-F238E27FC236}">
                <a16:creationId xmlns:a16="http://schemas.microsoft.com/office/drawing/2014/main" id="{37CA1D00-5010-0442-813A-2BA87C650E28}"/>
              </a:ext>
            </a:extLst>
          </p:cNvPr>
          <p:cNvSpPr txBox="1"/>
          <p:nvPr/>
        </p:nvSpPr>
        <p:spPr>
          <a:xfrm>
            <a:off x="9781674" y="3482182"/>
            <a:ext cx="974558" cy="276999"/>
          </a:xfrm>
          <a:prstGeom prst="rect">
            <a:avLst/>
          </a:prstGeom>
          <a:noFill/>
        </p:spPr>
        <p:txBody>
          <a:bodyPr wrap="square" rtlCol="0">
            <a:spAutoFit/>
          </a:bodyPr>
          <a:lstStyle/>
          <a:p>
            <a:r>
              <a:rPr lang="en-US" sz="1200" dirty="0">
                <a:solidFill>
                  <a:schemeClr val="bg1"/>
                </a:solidFill>
              </a:rPr>
              <a:t>Hebron F.M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CC8F73-ECDC-4868-AB59-BA85918D9766}"/>
              </a:ext>
            </a:extLst>
          </p:cNvPr>
          <p:cNvSpPr>
            <a:spLocks noGrp="1"/>
          </p:cNvSpPr>
          <p:nvPr>
            <p:ph type="title"/>
          </p:nvPr>
        </p:nvSpPr>
        <p:spPr>
          <a:xfrm>
            <a:off x="1871134" y="312450"/>
            <a:ext cx="2777067" cy="740306"/>
          </a:xfrm>
        </p:spPr>
        <p:txBody>
          <a:bodyPr>
            <a:normAutofit fontScale="90000"/>
          </a:bodyPr>
          <a:lstStyle/>
          <a:p>
            <a:r>
              <a:rPr lang="en-US" dirty="0"/>
              <a:t>Conclusion</a:t>
            </a:r>
          </a:p>
        </p:txBody>
      </p:sp>
      <p:sp>
        <p:nvSpPr>
          <p:cNvPr id="3" name="Text Placeholder 2">
            <a:extLst>
              <a:ext uri="{FF2B5EF4-FFF2-40B4-BE49-F238E27FC236}">
                <a16:creationId xmlns:a16="http://schemas.microsoft.com/office/drawing/2014/main" id="{D3316BC9-7937-4417-B232-1B37F4796011}"/>
              </a:ext>
            </a:extLst>
          </p:cNvPr>
          <p:cNvSpPr>
            <a:spLocks noGrp="1"/>
          </p:cNvSpPr>
          <p:nvPr>
            <p:ph type="body" sz="quarter" idx="11"/>
          </p:nvPr>
        </p:nvSpPr>
        <p:spPr>
          <a:xfrm>
            <a:off x="5871634" y="4536097"/>
            <a:ext cx="4258732" cy="712218"/>
          </a:xfrm>
        </p:spPr>
        <p:txBody>
          <a:bodyPr>
            <a:noAutofit/>
          </a:bodyPr>
          <a:lstStyle/>
          <a:p>
            <a:endParaRPr lang="en-US" altLang="en-US" i="1" dirty="0">
              <a:solidFill>
                <a:srgbClr val="0070C0"/>
              </a:solidFill>
            </a:endParaRPr>
          </a:p>
          <a:p>
            <a:endParaRPr lang="en-US" dirty="0"/>
          </a:p>
        </p:txBody>
      </p:sp>
      <p:graphicFrame>
        <p:nvGraphicFramePr>
          <p:cNvPr id="2" name="Table 1">
            <a:extLst>
              <a:ext uri="{FF2B5EF4-FFF2-40B4-BE49-F238E27FC236}">
                <a16:creationId xmlns:a16="http://schemas.microsoft.com/office/drawing/2014/main" id="{223786D5-034D-084E-B4C5-370889D5C106}"/>
              </a:ext>
            </a:extLst>
          </p:cNvPr>
          <p:cNvGraphicFramePr>
            <a:graphicFrameLocks noGrp="1"/>
          </p:cNvGraphicFramePr>
          <p:nvPr>
            <p:extLst>
              <p:ext uri="{D42A27DB-BD31-4B8C-83A1-F6EECF244321}">
                <p14:modId xmlns:p14="http://schemas.microsoft.com/office/powerpoint/2010/main" val="133661278"/>
              </p:ext>
            </p:extLst>
          </p:nvPr>
        </p:nvGraphicFramePr>
        <p:xfrm>
          <a:off x="2777067" y="1052756"/>
          <a:ext cx="8517466" cy="5094044"/>
        </p:xfrm>
        <a:graphic>
          <a:graphicData uri="http://schemas.openxmlformats.org/drawingml/2006/table">
            <a:tbl>
              <a:tblPr firstRow="1" firstCol="1" bandRow="1">
                <a:tableStyleId>{5C22544A-7EE6-4342-B048-85BDC9FD1C3A}</a:tableStyleId>
              </a:tblPr>
              <a:tblGrid>
                <a:gridCol w="8517466">
                  <a:extLst>
                    <a:ext uri="{9D8B030D-6E8A-4147-A177-3AD203B41FA5}">
                      <a16:colId xmlns:a16="http://schemas.microsoft.com/office/drawing/2014/main" val="1471630455"/>
                    </a:ext>
                  </a:extLst>
                </a:gridCol>
              </a:tblGrid>
              <a:tr h="5094044">
                <a:tc>
                  <a:txBody>
                    <a:bodyPr/>
                    <a:lstStyle/>
                    <a:p>
                      <a:pPr marL="0" marR="0" algn="just">
                        <a:lnSpc>
                          <a:spcPct val="115000"/>
                        </a:lnSpc>
                        <a:spcBef>
                          <a:spcPts val="0"/>
                        </a:spcBef>
                        <a:spcAft>
                          <a:spcPts val="0"/>
                        </a:spcAft>
                      </a:pPr>
                      <a:r>
                        <a:rPr lang="en-US" sz="2000" dirty="0">
                          <a:solidFill>
                            <a:schemeClr val="tx1"/>
                          </a:solidFill>
                          <a:effectLst/>
                          <a:latin typeface="Bangla Sangam MN" panose="02000000000000000000" pitchFamily="2" charset="0"/>
                          <a:cs typeface="Bangla Sangam MN" panose="02000000000000000000" pitchFamily="2" charset="0"/>
                        </a:rPr>
                        <a:t> Advocacy for Women inclusion and gender equality is not about women supremacy. It is simply profiling the social and economic implications of women exclusion in processes such as public procurement. </a:t>
                      </a:r>
                    </a:p>
                    <a:p>
                      <a:pPr marL="0" marR="0" algn="just">
                        <a:lnSpc>
                          <a:spcPct val="115000"/>
                        </a:lnSpc>
                        <a:spcBef>
                          <a:spcPts val="0"/>
                        </a:spcBef>
                        <a:spcAft>
                          <a:spcPts val="0"/>
                        </a:spcAft>
                      </a:pPr>
                      <a:endParaRPr lang="en-US" sz="2000" dirty="0">
                        <a:solidFill>
                          <a:schemeClr val="tx1"/>
                        </a:solidFill>
                        <a:effectLst/>
                        <a:latin typeface="Bangla Sangam MN" panose="02000000000000000000" pitchFamily="2" charset="0"/>
                        <a:ea typeface="MS Mincho" panose="02020609040205080304" pitchFamily="49" charset="-128"/>
                        <a:cs typeface="Bangla Sangam MN" panose="02000000000000000000" pitchFamily="2"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lang="en-US" sz="2000" dirty="0">
                          <a:solidFill>
                            <a:schemeClr val="tx1"/>
                          </a:solidFill>
                          <a:effectLst/>
                          <a:latin typeface="Bangla Sangam MN" panose="02000000000000000000" pitchFamily="2" charset="0"/>
                          <a:ea typeface="MS Mincho" panose="02020609040205080304" pitchFamily="49" charset="-128"/>
                          <a:cs typeface="Bangla Sangam MN" panose="02000000000000000000" pitchFamily="2" charset="0"/>
                        </a:rPr>
                        <a:t>RCE Ogun is committed to the course of women inclusion in public procurement and we are </a:t>
                      </a:r>
                      <a:r>
                        <a:rPr lang="en-US" sz="2000" b="1" kern="1200" dirty="0">
                          <a:solidFill>
                            <a:schemeClr val="tx1"/>
                          </a:solidFill>
                          <a:latin typeface="Bangla Sangam MN" panose="02000000000000000000" pitchFamily="2" charset="0"/>
                          <a:ea typeface="+mn-ea"/>
                          <a:cs typeface="Bangla Sangam MN" panose="02000000000000000000" pitchFamily="2" charset="0"/>
                        </a:rPr>
                        <a:t>open to ideas and partnerships in realizing these goals, both on regional and national scales.</a:t>
                      </a:r>
                    </a:p>
                    <a:p>
                      <a:pPr marL="0" marR="0" lvl="0" indent="0" algn="just" defTabSz="914400" rtl="0" eaLnBrk="1" fontAlgn="auto" latinLnBrk="0" hangingPunct="1">
                        <a:lnSpc>
                          <a:spcPct val="115000"/>
                        </a:lnSpc>
                        <a:spcBef>
                          <a:spcPts val="0"/>
                        </a:spcBef>
                        <a:spcAft>
                          <a:spcPts val="0"/>
                        </a:spcAft>
                        <a:buClrTx/>
                        <a:buSzTx/>
                        <a:buFontTx/>
                        <a:buNone/>
                        <a:tabLst/>
                        <a:defRPr/>
                      </a:pPr>
                      <a:endParaRPr lang="en-US" altLang="en-US" sz="2000" b="1" i="1" kern="1200" dirty="0">
                        <a:solidFill>
                          <a:schemeClr val="tx1"/>
                        </a:solidFill>
                        <a:latin typeface="Bangla Sangam MN" panose="02000000000000000000" pitchFamily="2" charset="0"/>
                        <a:ea typeface="+mn-ea"/>
                        <a:cs typeface="Bangla Sangam MN" panose="02000000000000000000" pitchFamily="2" charset="0"/>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lang="en-US" altLang="en-US" sz="2000" b="1" i="1" kern="1200" dirty="0">
                        <a:solidFill>
                          <a:schemeClr val="tx1"/>
                        </a:solidFill>
                        <a:latin typeface="Bangla Sangam MN" panose="02000000000000000000" pitchFamily="2" charset="0"/>
                        <a:ea typeface="+mn-ea"/>
                        <a:cs typeface="Bangla Sangam MN" panose="02000000000000000000" pitchFamily="2"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US" altLang="en-US" sz="2000" b="1" i="1" kern="1200" dirty="0">
                        <a:solidFill>
                          <a:schemeClr val="tx1"/>
                        </a:solidFill>
                        <a:latin typeface="Bangla Sangam MN" panose="02000000000000000000" pitchFamily="2" charset="0"/>
                        <a:ea typeface="+mn-ea"/>
                        <a:cs typeface="Bangla Sangam MN" panose="02000000000000000000" pitchFamily="2"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altLang="en-US" sz="2000" b="1" i="1" kern="1200" dirty="0">
                          <a:solidFill>
                            <a:schemeClr val="tx1"/>
                          </a:solidFill>
                          <a:latin typeface="Bangla Sangam MN" panose="02000000000000000000" pitchFamily="2" charset="0"/>
                          <a:ea typeface="+mn-ea"/>
                          <a:cs typeface="Bangla Sangam MN" panose="02000000000000000000" pitchFamily="2" charset="0"/>
                        </a:rPr>
                        <a:t>                         </a:t>
                      </a:r>
                      <a:r>
                        <a:rPr lang="en-US" altLang="en-US" sz="1800" b="1" i="1" kern="1200" dirty="0">
                          <a:solidFill>
                            <a:schemeClr val="tx1"/>
                          </a:solidFill>
                          <a:latin typeface="+mn-lt"/>
                          <a:ea typeface="+mn-ea"/>
                          <a:cs typeface="+mn-cs"/>
                        </a:rPr>
                        <a:t> </a:t>
                      </a:r>
                      <a:r>
                        <a:rPr lang="en-US" altLang="en-US" i="1" dirty="0">
                          <a:solidFill>
                            <a:schemeClr val="accent5"/>
                          </a:solidFill>
                        </a:rPr>
                        <a:t>rceogun@covenantuniversity.edu.ng</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altLang="en-US" i="1" dirty="0">
                        <a:solidFill>
                          <a:schemeClr val="accent5"/>
                        </a:solidFill>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US" altLang="en-US" i="1" dirty="0">
                        <a:solidFill>
                          <a:schemeClr val="accent5"/>
                        </a:solidFill>
                      </a:endParaRPr>
                    </a:p>
                  </a:txBody>
                  <a:tcPr marL="68580" marR="68580" marT="0" marB="0">
                    <a:solidFill>
                      <a:schemeClr val="accent1">
                        <a:alpha val="44000"/>
                      </a:schemeClr>
                    </a:solidFill>
                  </a:tcPr>
                </a:tc>
                <a:extLst>
                  <a:ext uri="{0D108BD9-81ED-4DB2-BD59-A6C34878D82A}">
                    <a16:rowId xmlns:a16="http://schemas.microsoft.com/office/drawing/2014/main" val="2551611457"/>
                  </a:ext>
                </a:extLst>
              </a:tr>
            </a:tbl>
          </a:graphicData>
        </a:graphic>
      </p:graphicFrame>
      <p:sp>
        <p:nvSpPr>
          <p:cNvPr id="4" name="TextBox 3">
            <a:extLst>
              <a:ext uri="{FF2B5EF4-FFF2-40B4-BE49-F238E27FC236}">
                <a16:creationId xmlns:a16="http://schemas.microsoft.com/office/drawing/2014/main" id="{EAA13EE5-9452-1640-9606-306FF59F191C}"/>
              </a:ext>
            </a:extLst>
          </p:cNvPr>
          <p:cNvSpPr txBox="1"/>
          <p:nvPr/>
        </p:nvSpPr>
        <p:spPr>
          <a:xfrm>
            <a:off x="3259667" y="3699706"/>
            <a:ext cx="6400800" cy="732573"/>
          </a:xfrm>
          <a:prstGeom prst="rect">
            <a:avLst/>
          </a:prstGeom>
          <a:noFill/>
        </p:spPr>
        <p:txBody>
          <a:bodyPr wrap="square" rtlCol="0">
            <a:spAutoFit/>
          </a:bodyPr>
          <a:lstStyle/>
          <a:p>
            <a:pPr algn="ctr" eaLnBrk="1" hangingPunct="1">
              <a:lnSpc>
                <a:spcPct val="114000"/>
              </a:lnSpc>
            </a:pPr>
            <a:r>
              <a:rPr lang="en-US" altLang="en-US" sz="2000" i="1" dirty="0">
                <a:solidFill>
                  <a:schemeClr val="accent5"/>
                </a:solidFill>
                <a:hlinkClick r:id="rId2">
                  <a:extLst>
                    <a:ext uri="{A12FA001-AC4F-418D-AE19-62706E023703}">
                      <ahyp:hlinkClr xmlns:ahyp="http://schemas.microsoft.com/office/drawing/2018/hyperlinkcolor" val="tx"/>
                    </a:ext>
                  </a:extLst>
                </a:hlinkClick>
              </a:rPr>
              <a:t>https://rceogun.covenantuniversity</a:t>
            </a:r>
            <a:r>
              <a:rPr lang="en-US" altLang="en-US" i="1" dirty="0">
                <a:solidFill>
                  <a:schemeClr val="accent5"/>
                </a:solidFill>
                <a:hlinkClick r:id="rId2">
                  <a:extLst>
                    <a:ext uri="{A12FA001-AC4F-418D-AE19-62706E023703}">
                      <ahyp:hlinkClr xmlns:ahyp="http://schemas.microsoft.com/office/drawing/2018/hyperlinkcolor" val="tx"/>
                    </a:ext>
                  </a:extLst>
                </a:hlinkClick>
              </a:rPr>
              <a:t>.edu.ng/</a:t>
            </a:r>
            <a:r>
              <a:rPr lang="en-US" altLang="en-US" dirty="0">
                <a:solidFill>
                  <a:schemeClr val="accent5"/>
                </a:solidFill>
              </a:rPr>
              <a:t> </a:t>
            </a:r>
          </a:p>
          <a:p>
            <a:pPr algn="ctr" eaLnBrk="1" hangingPunct="1">
              <a:lnSpc>
                <a:spcPct val="114000"/>
              </a:lnSpc>
            </a:pPr>
            <a:r>
              <a:rPr lang="en-US" altLang="en-US" i="1" dirty="0">
                <a:solidFill>
                  <a:schemeClr val="accent5"/>
                </a:solidFill>
                <a:hlinkClick r:id="rId3">
                  <a:extLst>
                    <a:ext uri="{A12FA001-AC4F-418D-AE19-62706E023703}">
                      <ahyp:hlinkClr xmlns:ahyp="http://schemas.microsoft.com/office/drawing/2018/hyperlinkcolor" val="tx"/>
                    </a:ext>
                  </a:extLst>
                </a:hlinkClick>
              </a:rPr>
              <a:t>www.facebook.com/ogunrce</a:t>
            </a:r>
            <a:r>
              <a:rPr lang="en-US" altLang="en-US" i="1" dirty="0">
                <a:solidFill>
                  <a:schemeClr val="accent5"/>
                </a:solidFill>
              </a:rPr>
              <a:t> </a:t>
            </a:r>
          </a:p>
        </p:txBody>
      </p:sp>
      <p:pic>
        <p:nvPicPr>
          <p:cNvPr id="6" name="Picture 5">
            <a:extLst>
              <a:ext uri="{FF2B5EF4-FFF2-40B4-BE49-F238E27FC236}">
                <a16:creationId xmlns:a16="http://schemas.microsoft.com/office/drawing/2014/main" id="{2FB349EB-7F90-6C41-8C8C-4C8B6DD30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3160" y="4328461"/>
            <a:ext cx="1894945" cy="162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48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Feminine Neutrals">
      <a:dk1>
        <a:srgbClr val="000000"/>
      </a:dk1>
      <a:lt1>
        <a:srgbClr val="FFFFFF"/>
      </a:lt1>
      <a:dk2>
        <a:srgbClr val="000000"/>
      </a:dk2>
      <a:lt2>
        <a:srgbClr val="E6E6E6"/>
      </a:lt2>
      <a:accent1>
        <a:srgbClr val="FCDCD1"/>
      </a:accent1>
      <a:accent2>
        <a:srgbClr val="FFB6A3"/>
      </a:accent2>
      <a:accent3>
        <a:srgbClr val="C16550"/>
      </a:accent3>
      <a:accent4>
        <a:srgbClr val="FEF7F4"/>
      </a:accent4>
      <a:accent5>
        <a:srgbClr val="8A443A"/>
      </a:accent5>
      <a:accent6>
        <a:srgbClr val="EEDED1"/>
      </a:accent6>
      <a:hlink>
        <a:srgbClr val="E0CCBF"/>
      </a:hlink>
      <a:folHlink>
        <a:srgbClr val="C16E32"/>
      </a:folHlink>
    </a:clrScheme>
    <a:fontScheme name="Custom 4">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men's History_TM10107764_Win32_LH_v4" id="{AC635B7D-C2D6-408D-AB8F-C03D582CC5EF}" vid="{62200808-B30B-4ED4-83F3-E3A969C6164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811E5987-7DAE-478C-B57E-B58680B871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AAEAA2-4CF8-449D-8745-25872C8482C9}">
  <ds:schemaRefs>
    <ds:schemaRef ds:uri="http://schemas.microsoft.com/sharepoint/v3/contenttype/forms"/>
  </ds:schemaRefs>
</ds:datastoreItem>
</file>

<file path=customXml/itemProps3.xml><?xml version="1.0" encoding="utf-8"?>
<ds:datastoreItem xmlns:ds="http://schemas.openxmlformats.org/officeDocument/2006/customXml" ds:itemID="{0595BB57-19EB-4557-B5D2-B6E7784AF408}">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406</Words>
  <Application>Microsoft Office PowerPoint</Application>
  <PresentationFormat>Widescreen</PresentationFormat>
  <Paragraphs>53</Paragraphs>
  <Slides>9</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Bangla Sangam MN</vt:lpstr>
      <vt:lpstr>Segoe UI</vt:lpstr>
      <vt:lpstr>Wingdings</vt:lpstr>
      <vt:lpstr>Office Theme</vt:lpstr>
      <vt:lpstr>PowerPoint Presentation</vt:lpstr>
      <vt:lpstr>Introduction</vt:lpstr>
      <vt:lpstr>Action Plan</vt:lpstr>
      <vt:lpstr>Report of Activities</vt:lpstr>
      <vt:lpstr>PowerPoint Presentation</vt:lpstr>
      <vt:lpstr>Report of Activities</vt:lpstr>
      <vt:lpstr>OUTCOMES </vt:lpstr>
      <vt:lpstr>Key Partners</vt:lpstr>
      <vt:lpstr>Conclusion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2021-10-08T09:06:47Z</dcterms:created>
  <dcterms:modified xsi:type="dcterms:W3CDTF">2021-10-15T09:06:51Z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