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4" r:id="rId4"/>
    <p:sldId id="265" r:id="rId5"/>
    <p:sldId id="285" r:id="rId6"/>
    <p:sldId id="281" r:id="rId7"/>
    <p:sldId id="282" r:id="rId8"/>
    <p:sldId id="262" r:id="rId9"/>
    <p:sldId id="259" r:id="rId10"/>
    <p:sldId id="266" r:id="rId11"/>
    <p:sldId id="288" r:id="rId12"/>
    <p:sldId id="276" r:id="rId13"/>
    <p:sldId id="277" r:id="rId14"/>
    <p:sldId id="278" r:id="rId15"/>
    <p:sldId id="280" r:id="rId16"/>
    <p:sldId id="286" r:id="rId17"/>
    <p:sldId id="261" r:id="rId18"/>
    <p:sldId id="289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846"/>
      </p:cViewPr>
      <p:guideLst>
        <p:guide orient="horz" pos="391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5691-EDA4-45FE-96BB-A01A5B772F31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66017-27E1-429A-A813-0C199A33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13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2B094-FF12-42B1-9ED5-CD84F2D93851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B1F0-9E47-4A41-A260-5512274C32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40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6AB0-A41F-4E61-A9CC-E1ECE53A2F3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12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6AB0-A41F-4E61-A9CC-E1ECE53A2F3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48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6AB0-A41F-4E61-A9CC-E1ECE53A2F3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60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Słuchacze UTW w Pile w Rezerwacie Przyrody Kuźnik.</a:t>
            </a:r>
          </a:p>
          <a:p>
            <a:r>
              <a:rPr lang="pl-PL" dirty="0" smtClean="0"/>
              <a:t>Grupa Ekologia i ochrona środowiska z UTW w Pile poznaje gatunki inwazyjne</a:t>
            </a:r>
          </a:p>
          <a:p>
            <a:r>
              <a:rPr lang="pl-PL" dirty="0" smtClean="0"/>
              <a:t>Ukonstytuowanie grupy w trakci</a:t>
            </a:r>
            <a:r>
              <a:rPr lang="pl-PL" baseline="0" dirty="0" smtClean="0"/>
              <a:t>e projektu </a:t>
            </a:r>
            <a:r>
              <a:rPr lang="pl-PL" baseline="0" dirty="0" err="1" smtClean="0"/>
              <a:t>bioroznorodnsoc</a:t>
            </a:r>
            <a:r>
              <a:rPr lang="pl-PL" baseline="0" dirty="0" smtClean="0"/>
              <a:t> to także my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6AB0-A41F-4E61-A9CC-E1ECE53A2F3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134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klimat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6AB0-A41F-4E61-A9CC-E1ECE53A2F3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81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Klimat</a:t>
            </a:r>
          </a:p>
          <a:p>
            <a:r>
              <a:rPr lang="pl-PL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,,Drzewa są wspaniałe”</a:t>
            </a:r>
            <a:r>
              <a:rPr lang="pl-PL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spotkanie  z okazji Święta Drzewa 10 października 2014 r. Burmistrz i Radni Miasta Nowej Rudy, przedstawiciele Koła PKE w Nowej Rudzie, dzieci i młodzież wszystkich noworudzkich szkół  oraz przedszkolaki  posadzili 150 ,,Drzew dla Klimatu '. Podczas podziwiania  rezultatów naszej pracy wyjaśnialiśmy sobie nawzajem - dlaczego drzewa są wspaniałe? Było to spotkanie rozpoczynające  nasz udział w projekcie ,,Rok dla Klimatu”.</a:t>
            </a: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l-PL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Spotkanie w ,,Dolince J Wittiga”</a:t>
            </a: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 Dolince znajduje się Dom Muzeum prof. Josepha Wittiga, w którym spotyka się młodzież należąca do szkolnych </a:t>
            </a:r>
            <a:r>
              <a:rPr lang="pl-PL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ekoklubów</a:t>
            </a:r>
            <a:r>
              <a:rPr lang="pl-PL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lub kół przyrodniczych. 25 października grupa studentów NUTW przedstawiła młodzieży wykład na temat zmian klimatycznych na Ziemi zakończony ankietą ,,Co wiem o klimacie ? ” .Piękna pogoda sprzyjała badaniom stanu powietrza przy pomocy skali porostowej i skali zdrowotności drzew. Uzgodniliśmy też zasady dalszej współpracy dotyczącej wspólnych działań dla klimatu.</a:t>
            </a:r>
            <a:endParaRPr lang="pl-P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6AB0-A41F-4E61-A9CC-E1ECE53A2F3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5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907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15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01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6" y="352203"/>
            <a:ext cx="2401616" cy="952120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91030"/>
            <a:ext cx="2303629" cy="29965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0" r="13043"/>
          <a:stretch/>
        </p:blipFill>
        <p:spPr>
          <a:xfrm>
            <a:off x="6581856" y="5769367"/>
            <a:ext cx="2474539" cy="33337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6271284"/>
            <a:ext cx="4692504" cy="3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66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24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783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207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73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28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75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6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8BC50-2D64-485B-90C1-695FCE40816C}" type="datetimeFigureOut">
              <a:rPr lang="pl-PL" smtClean="0"/>
              <a:t>30.05.2019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DEA90-7F01-4013-98DA-2A30E94D07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70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7973" t="-208" r="11887" b="208"/>
          <a:stretch/>
        </p:blipFill>
        <p:spPr>
          <a:xfrm>
            <a:off x="0" y="0"/>
            <a:ext cx="4093369" cy="6863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78" y="692382"/>
            <a:ext cx="6036469" cy="23931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6271284"/>
            <a:ext cx="4692504" cy="35454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0" r="13043"/>
          <a:stretch/>
        </p:blipFill>
        <p:spPr>
          <a:xfrm>
            <a:off x="6581856" y="5769367"/>
            <a:ext cx="2474539" cy="33337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165042" y="32540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Ambasadorowie projektu „Natura na pokolenia” w społecznościach lokalnych. </a:t>
            </a:r>
          </a:p>
        </p:txBody>
      </p:sp>
    </p:spTree>
    <p:extLst>
      <p:ext uri="{BB962C8B-B14F-4D97-AF65-F5344CB8AC3E}">
        <p14:creationId xmlns:p14="http://schemas.microsoft.com/office/powerpoint/2010/main" val="42676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8291" y="24454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b="1" dirty="0" smtClean="0"/>
              <a:t>Główny przekaz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dlaczego w ogóle chronimy </a:t>
            </a:r>
            <a:r>
              <a:rPr lang="pl-PL" dirty="0" smtClean="0"/>
              <a:t>przyrodę?</a:t>
            </a:r>
            <a:endParaRPr lang="pl-PL" dirty="0"/>
          </a:p>
          <a:p>
            <a:r>
              <a:rPr lang="pl-PL" dirty="0" smtClean="0"/>
              <a:t>w </a:t>
            </a:r>
            <a:r>
              <a:rPr lang="pl-PL" dirty="0"/>
              <a:t>jakim </a:t>
            </a:r>
            <a:r>
              <a:rPr lang="pl-PL" dirty="0" smtClean="0"/>
              <a:t>celu </a:t>
            </a:r>
            <a:r>
              <a:rPr lang="pl-PL" dirty="0"/>
              <a:t>utworzono konkretne obszary </a:t>
            </a:r>
            <a:r>
              <a:rPr lang="pl-PL" dirty="0" smtClean="0"/>
              <a:t>chronione?</a:t>
            </a:r>
            <a:endParaRPr lang="pl-PL" dirty="0"/>
          </a:p>
          <a:p>
            <a:r>
              <a:rPr lang="pl-PL" dirty="0"/>
              <a:t>jakie korzyści wiążą się z istnieniem obszaru chronionego w </a:t>
            </a:r>
            <a:r>
              <a:rPr lang="pl-PL" dirty="0" smtClean="0"/>
              <a:t>sąsiedztwie?</a:t>
            </a:r>
            <a:endParaRPr lang="pl-PL" dirty="0"/>
          </a:p>
          <a:p>
            <a:r>
              <a:rPr lang="pl-PL" dirty="0"/>
              <a:t>dlaczego ochrona przyrody nie będzie skuteczna bez współdziałania lub choćby akceptacji przez społeczności lokalne i nie może się odbywać wbrew ich </a:t>
            </a:r>
            <a:r>
              <a:rPr lang="pl-PL" dirty="0" smtClean="0"/>
              <a:t>oczekiwaniom?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70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056" y="2057708"/>
            <a:ext cx="5227698" cy="271147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pl-PL" dirty="0" smtClean="0"/>
              <a:t>Wykłady</a:t>
            </a:r>
          </a:p>
          <a:p>
            <a:r>
              <a:rPr lang="pl-PL" dirty="0" smtClean="0"/>
              <a:t>Warsztaty problemowe</a:t>
            </a:r>
          </a:p>
          <a:p>
            <a:r>
              <a:rPr lang="pl-PL" dirty="0" smtClean="0"/>
              <a:t>Warsztaty terenowe</a:t>
            </a:r>
          </a:p>
          <a:p>
            <a:r>
              <a:rPr lang="pl-PL" dirty="0" smtClean="0"/>
              <a:t>Konkurs fotograficzno</a:t>
            </a:r>
            <a:r>
              <a:rPr lang="pl-PL" dirty="0"/>
              <a:t>-</a:t>
            </a:r>
            <a:r>
              <a:rPr lang="pl-PL" dirty="0" smtClean="0"/>
              <a:t>plastyczny</a:t>
            </a:r>
          </a:p>
          <a:p>
            <a:r>
              <a:rPr lang="pl-PL" dirty="0" smtClean="0"/>
              <a:t>Konkurs wiedzy</a:t>
            </a:r>
          </a:p>
          <a:p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58291" y="24454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Działania</a:t>
            </a:r>
            <a:endParaRPr lang="pl-PL" b="1" dirty="0"/>
          </a:p>
        </p:txBody>
      </p:sp>
      <p:sp>
        <p:nvSpPr>
          <p:cNvPr id="6" name="Prostokąt 5"/>
          <p:cNvSpPr/>
          <p:nvPr/>
        </p:nvSpPr>
        <p:spPr>
          <a:xfrm>
            <a:off x="5795878" y="3822060"/>
            <a:ext cx="3188677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PUBLIKACJE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STOISKA EDUKACYJNE</a:t>
            </a:r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AKCESORIA PODRÓŻNIKÓW PO NATURZE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94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257" y="21101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b="1" dirty="0" smtClean="0"/>
              <a:t>Własne akcje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190540"/>
            <a:ext cx="4986285" cy="3739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07" y="211015"/>
            <a:ext cx="4558727" cy="3417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lipsa 8"/>
          <p:cNvSpPr/>
          <p:nvPr/>
        </p:nvSpPr>
        <p:spPr>
          <a:xfrm>
            <a:off x="2933834" y="5189286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8" name="Prostokąt 7"/>
          <p:cNvSpPr/>
          <p:nvPr/>
        </p:nvSpPr>
        <p:spPr>
          <a:xfrm>
            <a:off x="2965576" y="5497376"/>
            <a:ext cx="247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Przedszkole w Augustowie</a:t>
            </a:r>
            <a:endParaRPr lang="pl-PL" sz="2000" b="1" dirty="0"/>
          </a:p>
        </p:txBody>
      </p:sp>
      <p:sp>
        <p:nvSpPr>
          <p:cNvPr id="9" name="Elipsa 8"/>
          <p:cNvSpPr/>
          <p:nvPr/>
        </p:nvSpPr>
        <p:spPr>
          <a:xfrm>
            <a:off x="6090691" y="3238850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10" name="Prostokąt 9"/>
          <p:cNvSpPr/>
          <p:nvPr/>
        </p:nvSpPr>
        <p:spPr>
          <a:xfrm>
            <a:off x="6122433" y="3546940"/>
            <a:ext cx="247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Wianki Kazimierzowski UTW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40949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6350558" y="312737"/>
            <a:ext cx="2613930" cy="132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537472" y="1137765"/>
            <a:ext cx="2477954" cy="725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267199" y="1372474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5" name="Prostokąt 4"/>
          <p:cNvSpPr/>
          <p:nvPr/>
        </p:nvSpPr>
        <p:spPr>
          <a:xfrm>
            <a:off x="234698" y="1572842"/>
            <a:ext cx="247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Święto sadzenia drzew w Łazach</a:t>
            </a:r>
            <a:endParaRPr 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8" y="2696540"/>
            <a:ext cx="4822898" cy="3625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80" y="626513"/>
            <a:ext cx="4973374" cy="3319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Elipsa 9"/>
          <p:cNvSpPr/>
          <p:nvPr/>
        </p:nvSpPr>
        <p:spPr>
          <a:xfrm>
            <a:off x="6171295" y="3691622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11" name="Prostokąt 10"/>
          <p:cNvSpPr/>
          <p:nvPr/>
        </p:nvSpPr>
        <p:spPr>
          <a:xfrm>
            <a:off x="6171295" y="3999712"/>
            <a:ext cx="247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Ekologiczny spektakl w Brwinowie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2182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rokdlaklimatu.pl/images/aktualnosci/Aleksandrow_Kujawski_szkola/2015-01-27%2014.19.07_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1" y="313831"/>
            <a:ext cx="4688930" cy="3516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a 5"/>
          <p:cNvSpPr/>
          <p:nvPr/>
        </p:nvSpPr>
        <p:spPr>
          <a:xfrm>
            <a:off x="4399509" y="524118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7" name="Prostokąt 6"/>
          <p:cNvSpPr/>
          <p:nvPr/>
        </p:nvSpPr>
        <p:spPr>
          <a:xfrm>
            <a:off x="4399509" y="678319"/>
            <a:ext cx="2478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UTW </a:t>
            </a:r>
            <a:r>
              <a:rPr lang="pl-PL" sz="2000" b="1" dirty="0"/>
              <a:t>w </a:t>
            </a:r>
            <a:r>
              <a:rPr lang="pl-PL" sz="2000" b="1" dirty="0" smtClean="0"/>
              <a:t>Aleksandrowie Kujawskim</a:t>
            </a:r>
            <a:endParaRPr 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072180"/>
            <a:ext cx="5071016" cy="3805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ipsa 7"/>
          <p:cNvSpPr/>
          <p:nvPr/>
        </p:nvSpPr>
        <p:spPr>
          <a:xfrm>
            <a:off x="1579510" y="4422287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9" name="Prostokąt 8"/>
          <p:cNvSpPr/>
          <p:nvPr/>
        </p:nvSpPr>
        <p:spPr>
          <a:xfrm>
            <a:off x="1579510" y="4576488"/>
            <a:ext cx="2478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Warsztaty zorganizowane przez UTW w Bytomiu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5822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okdlaklimatu.pl/images/aktualnosci/Nowa_ruda_drzewa/IMG_3503_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286250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/>
          <p:cNvSpPr/>
          <p:nvPr/>
        </p:nvSpPr>
        <p:spPr>
          <a:xfrm>
            <a:off x="3923928" y="354409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6" name="Prostokąt 5"/>
          <p:cNvSpPr/>
          <p:nvPr/>
        </p:nvSpPr>
        <p:spPr>
          <a:xfrm>
            <a:off x="3941373" y="662499"/>
            <a:ext cx="247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UTW w </a:t>
            </a:r>
            <a:r>
              <a:rPr lang="pl-PL" sz="2000" b="1" dirty="0" smtClean="0"/>
              <a:t>Nowej </a:t>
            </a:r>
            <a:br>
              <a:rPr lang="pl-PL" sz="2000" b="1" dirty="0" smtClean="0"/>
            </a:br>
            <a:r>
              <a:rPr lang="pl-PL" sz="2000" b="1" dirty="0" smtClean="0"/>
              <a:t>Rudzie</a:t>
            </a:r>
            <a:endParaRPr 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63" y="2121999"/>
            <a:ext cx="4066384" cy="27068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lipsa 6"/>
          <p:cNvSpPr/>
          <p:nvPr/>
        </p:nvSpPr>
        <p:spPr>
          <a:xfrm>
            <a:off x="6228184" y="4674813"/>
            <a:ext cx="2448272" cy="1324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8" name="Prostokąt 7"/>
          <p:cNvSpPr/>
          <p:nvPr/>
        </p:nvSpPr>
        <p:spPr>
          <a:xfrm>
            <a:off x="6287370" y="4982903"/>
            <a:ext cx="247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Wykład na UTW </a:t>
            </a:r>
            <a:br>
              <a:rPr lang="pl-PL" sz="2000" b="1" dirty="0" smtClean="0"/>
            </a:br>
            <a:r>
              <a:rPr lang="pl-PL" sz="2000" b="1" dirty="0" smtClean="0"/>
              <a:t>w Legnicy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9028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257" y="21101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b="1" dirty="0" smtClean="0"/>
              <a:t>Oprócz tego…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31993" t="22318" r="52678" b="27388"/>
          <a:stretch/>
        </p:blipFill>
        <p:spPr>
          <a:xfrm>
            <a:off x="808893" y="1916724"/>
            <a:ext cx="1412631" cy="194016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362200" y="1916724"/>
            <a:ext cx="662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PUBLIKACJE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/>
              <a:t>Książka popularnonaukowa „Natura na pokolenia”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/>
              <a:t>Poradnik lidera - </a:t>
            </a:r>
            <a:r>
              <a:rPr lang="pl-PL" dirty="0"/>
              <a:t>Broszura dla liderów społeczności obszarów chronionych </a:t>
            </a:r>
            <a:endParaRPr lang="pl-PL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 smtClean="0"/>
              <a:t>Przewodniki lokalne z grą terenową (1 na każdą lokalizację) 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2461845" y="3821722"/>
            <a:ext cx="3188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STOISKA EDUKACYJNE</a:t>
            </a:r>
          </a:p>
          <a:p>
            <a:endParaRPr lang="pl-PL" dirty="0"/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AKCESORIA PODRÓŻNIKÓW PO NATURZE – pelerynka i </a:t>
            </a:r>
            <a:r>
              <a:rPr lang="pl-PL" dirty="0" err="1" smtClean="0"/>
              <a:t>minikompas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3" y="3671050"/>
            <a:ext cx="2539998" cy="190499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24" y="4343400"/>
            <a:ext cx="1007397" cy="190545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336" y="4780254"/>
            <a:ext cx="984195" cy="18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241160" y="220066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altLang="pl-PL" b="1" dirty="0"/>
              <a:t>Polecane 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r>
              <a:rPr lang="pl-PL" altLang="pl-PL" b="1" dirty="0" smtClean="0"/>
              <a:t>projekty</a:t>
            </a:r>
            <a:endParaRPr lang="pl-PL" altLang="pl-PL" b="1" dirty="0"/>
          </a:p>
        </p:txBody>
      </p:sp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6610" r="62778" b="47443"/>
          <a:stretch>
            <a:fillRect/>
          </a:stretch>
        </p:blipFill>
        <p:spPr bwMode="auto">
          <a:xfrm>
            <a:off x="405178" y="4040641"/>
            <a:ext cx="217646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5823" r="7692" b="17598"/>
          <a:stretch>
            <a:fillRect/>
          </a:stretch>
        </p:blipFill>
        <p:spPr bwMode="auto">
          <a:xfrm>
            <a:off x="4443876" y="4477179"/>
            <a:ext cx="33845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48" y="2331594"/>
            <a:ext cx="20859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73" y="1607806"/>
            <a:ext cx="3821112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63548" r="34325" b="24692"/>
          <a:stretch>
            <a:fillRect/>
          </a:stretch>
        </p:blipFill>
        <p:spPr bwMode="auto">
          <a:xfrm>
            <a:off x="515510" y="3049752"/>
            <a:ext cx="41322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28347" y="6213740"/>
            <a:ext cx="3659452" cy="47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b="1" dirty="0" smtClean="0"/>
              <a:t>www.ziemiailudzie.pl</a:t>
            </a:r>
          </a:p>
        </p:txBody>
      </p:sp>
    </p:spTree>
    <p:extLst>
      <p:ext uri="{BB962C8B-B14F-4D97-AF65-F5344CB8AC3E}">
        <p14:creationId xmlns:p14="http://schemas.microsoft.com/office/powerpoint/2010/main" val="34153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28347" y="6213740"/>
            <a:ext cx="3659452" cy="47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b="1" dirty="0" smtClean="0"/>
              <a:t>www.bogactwowsi.pl</a:t>
            </a:r>
          </a:p>
        </p:txBody>
      </p:sp>
      <p:pic>
        <p:nvPicPr>
          <p:cNvPr id="1026" name="Picture 2" descr="http://bogactwowsi.pl/images/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84" y="3979337"/>
            <a:ext cx="63817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41093" t="19668" r="24588" b="32107"/>
          <a:stretch/>
        </p:blipFill>
        <p:spPr>
          <a:xfrm>
            <a:off x="358775" y="493124"/>
            <a:ext cx="5476633" cy="32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684055" y="1373146"/>
            <a:ext cx="2272579" cy="478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416933" y="1056252"/>
            <a:ext cx="6199919" cy="1591050"/>
            <a:chOff x="416933" y="1056252"/>
            <a:chExt cx="6199919" cy="1591050"/>
          </a:xfrm>
        </p:grpSpPr>
        <p:sp>
          <p:nvSpPr>
            <p:cNvPr id="9" name="Prostokąt 8"/>
            <p:cNvSpPr/>
            <p:nvPr/>
          </p:nvSpPr>
          <p:spPr>
            <a:xfrm>
              <a:off x="2846268" y="1616852"/>
              <a:ext cx="3770584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3300" b="1" dirty="0">
                  <a:solidFill>
                    <a:srgbClr val="92D05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międzypokoleniowy</a:t>
              </a:r>
              <a:r>
                <a:rPr lang="pl-PL" sz="2100" dirty="0">
                  <a:solidFill>
                    <a:srgbClr val="5B9BD5">
                      <a:lumMod val="75000"/>
                    </a:srgb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pl-PL" sz="1350" dirty="0"/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5" r="7500"/>
            <a:stretch/>
          </p:blipFill>
          <p:spPr>
            <a:xfrm>
              <a:off x="416933" y="1056252"/>
              <a:ext cx="1785938" cy="159105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5" name="Grupa 24"/>
          <p:cNvGrpSpPr/>
          <p:nvPr/>
        </p:nvGrpSpPr>
        <p:grpSpPr>
          <a:xfrm>
            <a:off x="416933" y="4052221"/>
            <a:ext cx="8453349" cy="1742127"/>
            <a:chOff x="416933" y="4052221"/>
            <a:chExt cx="8453349" cy="1742127"/>
          </a:xfrm>
        </p:grpSpPr>
        <p:sp>
          <p:nvSpPr>
            <p:cNvPr id="13" name="Prostokąt 12"/>
            <p:cNvSpPr/>
            <p:nvPr/>
          </p:nvSpPr>
          <p:spPr>
            <a:xfrm>
              <a:off x="2310063" y="5224192"/>
              <a:ext cx="6560219" cy="570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375"/>
                </a:spcBef>
                <a:spcAft>
                  <a:spcPts val="750"/>
                </a:spcAft>
              </a:pPr>
              <a:r>
                <a:rPr lang="pl-PL" sz="1350" dirty="0">
                  <a:solidFill>
                    <a:srgbClr val="92D05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 województwach: śląskim, mazowieckim, dolnośląskim, wielkopolskim, pomorskim, warmińsko-mazurskim i lubelskim.</a:t>
              </a:r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2333624" y="4683954"/>
              <a:ext cx="651309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3300" b="1" dirty="0">
                  <a:solidFill>
                    <a:srgbClr val="92D05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mieszkańców </a:t>
              </a:r>
              <a:r>
                <a:rPr lang="pl-PL" sz="3300" b="1" dirty="0" smtClean="0">
                  <a:solidFill>
                    <a:srgbClr val="92D05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obszarów chronionych </a:t>
              </a:r>
              <a:endParaRPr lang="pl-PL" sz="3300" b="1" dirty="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Obraz 21"/>
            <p:cNvPicPr>
              <a:picLocks noChangeAspect="1"/>
            </p:cNvPicPr>
            <p:nvPr/>
          </p:nvPicPr>
          <p:blipFill rotWithShape="1">
            <a:blip r:embed="rId3"/>
            <a:srcRect l="16340" t="23322" r="54239" b="18901"/>
            <a:stretch/>
          </p:blipFill>
          <p:spPr>
            <a:xfrm>
              <a:off x="416933" y="4052221"/>
              <a:ext cx="1764793" cy="159361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" name="Grupa 2"/>
          <p:cNvGrpSpPr/>
          <p:nvPr/>
        </p:nvGrpSpPr>
        <p:grpSpPr>
          <a:xfrm>
            <a:off x="1255213" y="2453198"/>
            <a:ext cx="7499321" cy="1825170"/>
            <a:chOff x="1255213" y="2453198"/>
            <a:chExt cx="7499321" cy="1825170"/>
          </a:xfrm>
        </p:grpSpPr>
        <p:sp>
          <p:nvSpPr>
            <p:cNvPr id="10" name="Prostokąt 9"/>
            <p:cNvSpPr/>
            <p:nvPr/>
          </p:nvSpPr>
          <p:spPr>
            <a:xfrm>
              <a:off x="1255213" y="3027219"/>
              <a:ext cx="549918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3300" b="1" dirty="0">
                  <a:solidFill>
                    <a:srgbClr val="92D05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program edukacji ekologicznej </a:t>
              </a:r>
              <a:endParaRPr lang="pl-PL" sz="1350" dirty="0"/>
            </a:p>
          </p:txBody>
        </p:sp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5" r="19445"/>
            <a:stretch/>
          </p:blipFill>
          <p:spPr>
            <a:xfrm>
              <a:off x="6839063" y="2453198"/>
              <a:ext cx="1915471" cy="182517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485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813" y="234497"/>
            <a:ext cx="7886700" cy="1325563"/>
          </a:xfrm>
        </p:spPr>
        <p:txBody>
          <a:bodyPr>
            <a:normAutofit/>
          </a:bodyPr>
          <a:lstStyle/>
          <a:p>
            <a:r>
              <a:rPr lang="pl-PL" sz="4000" b="1" dirty="0"/>
              <a:t>Cel projektu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8457" y="1966301"/>
            <a:ext cx="7886700" cy="1852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dirty="0"/>
              <a:t>Wzrost </a:t>
            </a:r>
            <a:r>
              <a:rPr lang="pl-PL" sz="4000" b="1" dirty="0">
                <a:solidFill>
                  <a:schemeClr val="accent6"/>
                </a:solidFill>
              </a:rPr>
              <a:t>świadomości ekologicznej </a:t>
            </a:r>
            <a:r>
              <a:rPr lang="pl-PL" sz="4000" dirty="0"/>
              <a:t>mieszkańców obszarów chronionych </a:t>
            </a:r>
            <a:r>
              <a:rPr lang="pl-PL" sz="4000" dirty="0" smtClean="0"/>
              <a:t>na temat </a:t>
            </a:r>
            <a:r>
              <a:rPr lang="pl-PL" sz="4000" b="1" dirty="0">
                <a:solidFill>
                  <a:schemeClr val="accent6"/>
                </a:solidFill>
              </a:rPr>
              <a:t>potrzeby</a:t>
            </a:r>
            <a:r>
              <a:rPr lang="pl-PL" sz="4000" dirty="0"/>
              <a:t> oraz właściwych </a:t>
            </a:r>
            <a:r>
              <a:rPr lang="pl-PL" sz="4000" b="1" dirty="0">
                <a:solidFill>
                  <a:schemeClr val="accent6"/>
                </a:solidFill>
              </a:rPr>
              <a:t>metod</a:t>
            </a:r>
            <a:r>
              <a:rPr lang="pl-PL" sz="4000" dirty="0"/>
              <a:t> ochrony przyrody, </a:t>
            </a:r>
            <a:br>
              <a:rPr lang="pl-PL" sz="4000" dirty="0"/>
            </a:br>
            <a:r>
              <a:rPr lang="pl-PL" sz="4000" dirty="0"/>
              <a:t>jak również </a:t>
            </a:r>
            <a:r>
              <a:rPr lang="pl-PL" sz="4000" b="1" dirty="0">
                <a:solidFill>
                  <a:schemeClr val="accent6"/>
                </a:solidFill>
              </a:rPr>
              <a:t>korzyści</a:t>
            </a:r>
            <a:r>
              <a:rPr lang="pl-PL" sz="4000" dirty="0"/>
              <a:t> z dobrze zachowanej przyrody i krajobrazu.</a:t>
            </a:r>
          </a:p>
          <a:p>
            <a:pPr algn="ctr"/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4161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764" y="234497"/>
            <a:ext cx="7886700" cy="1325563"/>
          </a:xfrm>
        </p:spPr>
        <p:txBody>
          <a:bodyPr>
            <a:normAutofit/>
          </a:bodyPr>
          <a:lstStyle/>
          <a:p>
            <a:r>
              <a:rPr lang="pl-PL" sz="4000" b="1" dirty="0"/>
              <a:t>Grupa docelowa projektu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8264" y="2036640"/>
            <a:ext cx="8374672" cy="1852072"/>
          </a:xfrm>
        </p:spPr>
        <p:txBody>
          <a:bodyPr>
            <a:noAutofit/>
          </a:bodyPr>
          <a:lstStyle/>
          <a:p>
            <a:pPr lvl="0"/>
            <a:r>
              <a:rPr lang="pl-PL" b="1" dirty="0" smtClean="0">
                <a:solidFill>
                  <a:schemeClr val="accent6"/>
                </a:solidFill>
              </a:rPr>
              <a:t>seniorzy</a:t>
            </a:r>
            <a:r>
              <a:rPr lang="pl-PL" dirty="0"/>
              <a:t>, osoby w wieku 60+, w szczególności słuchacze Uniwersytetów Trzeciego Wieku,</a:t>
            </a:r>
          </a:p>
          <a:p>
            <a:pPr lvl="0"/>
            <a:r>
              <a:rPr lang="pl-PL" b="1" dirty="0">
                <a:solidFill>
                  <a:schemeClr val="accent6"/>
                </a:solidFill>
              </a:rPr>
              <a:t>młodzież szkolna </a:t>
            </a:r>
            <a:r>
              <a:rPr lang="pl-PL" dirty="0"/>
              <a:t>- ze szkół podstawowych, gimnazjalnych i </a:t>
            </a:r>
            <a:r>
              <a:rPr lang="pl-PL" dirty="0" smtClean="0"/>
              <a:t>średnich.</a:t>
            </a:r>
          </a:p>
          <a:p>
            <a:pPr marL="0" lvl="0" indent="0">
              <a:buNone/>
            </a:pPr>
            <a:r>
              <a:rPr lang="pl-PL" dirty="0" smtClean="0"/>
              <a:t>Ponadto </a:t>
            </a:r>
            <a:r>
              <a:rPr lang="pl-PL" dirty="0"/>
              <a:t>projekt dotrze do:</a:t>
            </a:r>
          </a:p>
          <a:p>
            <a:pPr lvl="0"/>
            <a:r>
              <a:rPr lang="pl-PL" b="1" dirty="0">
                <a:solidFill>
                  <a:schemeClr val="accent6"/>
                </a:solidFill>
              </a:rPr>
              <a:t>ogółu społeczności lokalnych </a:t>
            </a:r>
            <a:r>
              <a:rPr lang="pl-PL" dirty="0"/>
              <a:t>na wybranych obszarach </a:t>
            </a:r>
            <a:r>
              <a:rPr lang="pl-PL" dirty="0" smtClean="0"/>
              <a:t>chronionych</a:t>
            </a:r>
            <a:r>
              <a:rPr lang="pl-PL" dirty="0"/>
              <a:t>, </a:t>
            </a:r>
          </a:p>
          <a:p>
            <a:pPr lvl="0"/>
            <a:r>
              <a:rPr lang="pl-PL" b="1" dirty="0">
                <a:solidFill>
                  <a:schemeClr val="accent6"/>
                </a:solidFill>
              </a:rPr>
              <a:t>i</a:t>
            </a:r>
            <a:r>
              <a:rPr lang="pl-PL" b="1" dirty="0" smtClean="0">
                <a:solidFill>
                  <a:schemeClr val="accent6"/>
                </a:solidFill>
              </a:rPr>
              <a:t>nteresariuszy </a:t>
            </a:r>
            <a:r>
              <a:rPr lang="pl-PL" dirty="0" smtClean="0"/>
              <a:t>- organizacji </a:t>
            </a:r>
            <a:r>
              <a:rPr lang="pl-PL" dirty="0"/>
              <a:t>pozarządowych, przedstawicieli samorządu oraz </a:t>
            </a:r>
            <a:r>
              <a:rPr lang="pl-PL" dirty="0" smtClean="0"/>
              <a:t>innych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6084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350558" y="312737"/>
            <a:ext cx="2613930" cy="132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4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6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8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0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13" descr="data:image/jpeg;base64,/9j/4AAQSkZJRgABAQAAAQABAAD/2wCEAAkGBxQREhUUEhQUFhUUFxoaFhgYFBwVGBQaFxccFhYaHBUcHCggGBolGxUXITEhJSksLi4uFx8zODMsNygtLisBCgoKDg0OGxAQGywmICY0LywsLywsLC8sLywsNCwsLDQsLCwsLCwsLCwsLCwsNCwsLCwsLCwsLCw0LCwsLCwsLP/AABEIAPIAxAMBEQACEQEDEQH/xAAcAAEAAQUBAQAAAAAAAAAAAAAAAgEDBAUGBwj/xABQEAABAwIDAwgGBQcICAcAAAABAAIDBBEFEiEGMUEHEzJRYXGBkSIjQqGx8BRScoLBNWJzkpPC0hUzQ2R0srPRNGODlKKjw/EWFyQ2RFNU/8QAGwEBAAIDAQEAAAAAAAAAAAAAAAIEAQMFBgf/xABDEQACAQICBAsFCAAFAwUAAAAAAQIDBAUREiExQQYiMjM1UWFxcrHBE4GRodEUNkJSgrLh8CQ0RNLxYsLiIyUmkqL/2gAMAwEAAhEDEQA/APcUAQBAEAQBAEAQBAEAQBAEAQBAEAQBAEAQBAEAQBAEAQBAEAQBAEAQBAafGdp6ak0llAd9RvpP/VG7xWudWENrLdvY16/Ijq69xxWJcqZvangFvrSO1/Ub/Eqsrz8qOzRwBZZ1Z+5L1f0Oeq9vK6T+lDPsMA95utTuKj3l+nhFrD8OfezWS7Q1bt9TP4SFv90ha/aze9lqNnbx2Qj8PqW241UjdU1H7d5+Llj2k+t/Ek7Wg/wR/wDqvoZlPtbWs3VMh+1Z3xCkq1RbzTPDrWW2C8jdUXKXVM/nGxSjtBYfMX+C2xupraUqmB28uS2vmdXhHKRTS2EodC7870mfrj8QFYhdQe3Ucuvgtenrhxl2bfgdfTVDZGhzHNc07i03B8QrCaetHJlCUHlJZMurJEIAgCAIAgCAIAgCAIAgCAIDW45jcNIzPM8D6rd7nnqa3ioTqRgs2WLe1q3EtGmvou88r2i2/qKm7YrwRnSzT6bh2v4dw81QqXMpalqR6e0wejRylPjP5fD6/A5H8d/aq51wgCAIAgCAIAgM3CcWmpX54Hlh4gdF32m7ipQnKDzizRXt6deOjUWfn7mem7L8okc1o6kCKTcHX9W/z6B7Dp2q9SuVLVLUebvcGnS49LjLq3r6ncgq0cQqgCAIAgCAIAgCAIAgCA5fbLa9lC3I2z53D0WX0aDuc7s7OK0Vq6p6t50sPw6d09J6orf6I8cxGvkqJDLM4ue7ieA4ADgOxc2UnJ5s9fRowowUILJGMsG0IAgCAo51lKEHN5IpX99SsqLq1X3Le31L+6i3HLfet9W30VnE87hPCX7RWdK4Sjm+K93c/Rl1Vj14QBAEAQHYbGbbPpC2Ka74Nw4ui6rdbfzfLqVijcOGp7Dj4hhca+c6eqfyf89p6/TVDZGNexwc1wu1wNwQV0U01mjyc4ShJxksmi6skQgCAIAgCAIAgCA5rbbahtDFZtjM8Hm2nh1vI6h7ytFar7Ndp0cOsHdT18lbX6HitTO6R7nvcXPcbucd5K5jbbzZ7KEIwioxWSRaQmEAQBAUcbLMYuTyRWu7mNtRlWmnlHXq2/3yMZ77rp06agskfKcRxGrfVvaVPctyX93kVMoF+GTgVSr0UuMj3vBvGp1mrStm2lxZdi3P6+4uqqexCAIAgCA6vYXaw0T+bkN6d51/1ZPtjs6x4rfQraDyew5WJYermOnDlr59n0PZ43hwBBBBFwRqCDuIK6Z49pp5MkhgIAgCAIAgCAw8XxFlNC+aQ+iwX7SeAHaToozkorNm2hRlWqKnHazwTGMTfVTPmk6T+HBoHRaOwLkzm5vNnu7ehChTVOGxGEom4IAgCAo42UoRcnkipeXlK0pOrVepfFvqRbZLfet9S30VnE83hnCaNxWdK4Sipcl7u5/UjNHbULbQraXFe05nCDAlbZ3NDkb1+XP0fyLbRdb5SUVmzzNvbzuKsaVNZt6kZAAaFQblWlkj6PQo2uB2jnN5ye175PqXZ/yykct96nVt9FZxKeE8JVc1nSuEo5vivd3Pt7d5cVY9aEAQBAEB6VyW7Sf/AA5TuF4T2e0zw3jx6ldtav4H7jzeNWWX+Ih+r6/U9KV086EAQBAEAQBAeT8quN85M2mYfQi9J/a87h90e93YufdVM3oo9TglroU3Wltepd38nBqqd0IAgCAo42UowcnkipeXlK0pOrVepfFvqRjPfddGnTUFkj5bieJ1b+r7SepLYtyX17SK2HOL7Tdp7iqM4qNZZHvrG6lcYHVU3m4qUfdlmv72EIN63XPIOJwV6QXhkUmOqlQjowRW4QXUq99NN6o8Ve7b8WQW44pfik4FUq9DLjRPdYBj+llbXL17Iye/sfb1Muqqe0CAIAgLlPO6NzXsNnMILT1EahE2nmiM4RnFxlsZ79s9ioq6eOYe2PSH1XDRw8DddenPTimeDuqDoVZU3u8txslMrhAEAQBAYmK1oghkldujaXd9hoPE6KMpaKbNtGk6tSMFveR89VE7pHue83c8lzj2k3K47bbzZ7+EIwiox2LUi2hIIAgKONlKMHJ5IqXl5StKTq1XqXxb6kWw4O0VhwlRekth5qje2uOU3b11oz16P8dvWt5aeyytQmprNHj8Qw+tZVfZ1V3Pc12f3URUyiXo+ifH4KrW52J67BX/AO1Xa7H+0jBvUrnkFXgp0gvDIg/eVuhyUcS9lpXNR/8AU/MopFYvRx8SqtWs29CG09dhOCQhT+2X2qC1pPzfot5NsoJWmdu4xz+J28P4SULq4dGS0V+Fvf39Te74E1oPShAEAQHofJFipD5aZx0cOcZ3jR48sp8CrlpPW4nn8dt84xrLufoeoq8eZCAIAgCA4jlYr+bpGxjfM8D7rfSP4DxVW6llDLrOzgdHTuHN/hXnqPIlzz1oQBAUc6ylCDk8kVL29pWdJ1ar1fNvqRjPfddGnTUFkj5bieJVb+rp1Nm5bkvr2kVsOfGTi1JbUX2PzaFU503SenDYe5w/EqGLUvsd7y9z6+7ql5lqRlirFOoprNHlsTw2pYV/Zz1ran1r69Zcj6J8fgtNbnInbwToy77vRkYN6lc8gr8FOkF4ZEH7z3rdHko4V1z8+9+ZdjZbUqtVquT0IHrMJwmja0ft19qy1pP5Nre3uRCSS/cttKkoLtOLi+MVcQqdUFsXq+3yILccYvxS8CqVahlxonvMA4Qe0ytrl69kZPf2Pt6nvLqqnsggCA2mzFf9Hq4ZOAeA77LvRPuN/BTpS0ZplW9pe1oTh2eWs+gF1zwYQBAEAQHlHLBUXqIWcGRud4vdb4MVC7fGSPU4DDKlOXW18v8Ak4JVDuhACbLMYuTyRXurqlbUnVqvJL+5LtLYeHaKxKnKlxkebt8UtMZjK1rx0W+T6ZP8y6t5ZkZZWqdRTWaPH4nhlWwq6E9a3Pc/57CK2HNCGU3F5raX5Tdt1TorRquJ7XHKqusJoXEuVmvVP5opH0T4/BSrc5Eq4J0Zd93oyMG9SueQV+CnSC8MinteK2N5Q9xy4QU79Rexz9SVQeC020eLpHd4W3UpXMaC5MVn73/BaVo8kEBejZbUqnVquT0IHtcIwenaU/tt9qy1pPd1N9vUibJbrXUoOCzOvhnCKjeVpUmtF/hz3r69hNaD0QQFHjQ9ywFtPonB6nnYIpPrxsd4loJXZg84pnz6vDQqyj1NozFI1BAEAQHjPKk69e7sjZ+J/Fc265w9hgq/wvvZyKrnWBNlmMXJ5Ir3V1StaTq1Xkl/cl2mLI+66NOkoI+XYritXEKulLVFcldXf2kVtOWm080X2PvoVTqU3TenA9xhuJ0cTo/Yr3lPY+vq7peZakZZWKdRTWaPM4phdWwq6E9aex7n/PYRWw5hd9j561WXPs9XcP8A+P0fE/ORWPonx+CxW5yJnBOjLvu9GRg3qVzyCvwU6QXhkUHS8VslzfuOdQ6SXj9RNvPzwUbfm0WuErzxKp+n9qILccIvRstqVTqVXN6ED2uE4TSsqX26+1Za0nu6s1+bqW4hJJdb6VJQXacHF8Xq4hU16oLYvV9pBbTkptPNGRFJffvVGtR0dcdh9CwHH1cpW9w+Puf5v58y4qx6sID3jYd16Cm/Rj3afgurQ5tHhsRWV1U7zeLaUggCAIDxjlRH/r3dsbPgQubdc4ewwV/4Vd7OSJWhJt5I6FevToU3UqPKK2sgHBy2yhKk0zjW19Z4zSnRkvc9uW5r+6ixIyyuUqimjwmK4VVsKujLXF8mXX/JFbTlhAnkX2PvoVTqU3TenA9thmJU8SpfYb3a+TLe/wDyXzLLm2KtQkpRzR5O9tJ2leVGe1fNbn70XPY+etaI8+z0Nx936PifnIrH0T4/BYrc5EzgnRl33ejIwb1K55BX4KdILwyKDpeK2S5v3HOodJLx+pSXpH54KNDm0WeEnSdX9P7UTibxK11ptv2cTo4FZUaFF4jdclcldvX2vPUiEj7rbTpKCOPiuK1cQq6UtUVyV1fyRW05QQbS/FHbUqlWrOXFie+wPA420ftV1qe1J7Irrfb5d5NsgK1Toyis2dWxx62u68qMdT3Z/i7vp1ElqO2e77DC1BTfox7ySurQ5tHhsSed1U7zeraUggCAIDyTlehy1UT+D4reLHG/ucFQuoNzWW89LhN1To2k51XkovzX8Hnskl+5bqVJQXaeLxjGKl/U6oLYvV9vkRBstrSayZy6NadGaqU3k1sZfY4OFiqE6cqUtKJ9Dw/EbfGLd0LhLT3rr7Y/3V3FqRllbpVFNHjMWwmrYVdGWuL5L6+/tILacoqCsNZrI2Uqjp1IzW1NP4FyoGqr2z4rR6XhZFfaadRfiivlmPY+etI8+zNx936XifnIrH0T4/BYrc5ElgnRl33ejIwb1K55BX4KdILwyKDpeK2S5v3HOodJLx+pSXpH54KNvzaLHCTpOr+n9qLku4LXR1zkzp46/ZYfa0F1Jvvy+rZZVo8iEMpZ6kX4o7alUq1ZyejE95gmCQtIfa7vU1rSeyK632+XeQlkv3LdRoqGt7TiY3js72XsqeqmvjLtfZ1ItreeejJxaaeTRfbNob8AqFajo61sPo2A46rvKhXeVTc/zfz5n0VgFPzVNAz6sTAe/KL+9X4LKKRx7menWnLrbM9TNAQBAEBwHLBh+enil/8AqfY90gt8WtVevJxSki7aWdO8Ureo8s1mn1Nf1nj722U4TUlmjyt7Z1bSq6VVZNfBrrRRSKgBWGk1kydOpOnNTg8mtjMhjw7QqjUpypPSjsPoeHYnQxeg7a5S0+rr7Y9pakZZWqVVTXaeOxbCauH1cnri+S+vsfaQW05ReqOCq234j1nCn/T+H6FPY+etZjz7I3H3fpeJ+cisfRPj8FitzkSWCdGXfd6MjBvUrnkFfgp0gvDIoOl4rZLm/cc6h0kvH6lJekfngo2/NoscJOkqv6f2onUcFC2/EdDhPybbw/QtKyeVSzeSL8cdtSqVWq5vRie8wbBqdlT+2XmprWk9ke//AKuzd3kJZL9y3UaKgs3tOBjWNzv5aENVNbF19r+m4trecEIDZ7PYbz9RDH9d7Qe693e4FV6lTOShH3nqsHwdqk724WSSziut7m+zP4n0arZEIAgCAIDXbQYcKmmlh+uwgdjt7T5gKFSOlFo32tb2NaNTqZ89yRnUOFiDYjiCNCPNcunUcGetxPDaOIUdGW3bGXV/D6jFc2y6UZKSzR8tvLOraVXSqrJr5rrXYUUiqAVhrMlCcoSUovJrYzIY7MLFUqkHSlpR2H0DDb+njNtK1ueXl8eqS7VvMdwsrsXmszwNelKjUlTltTa+BeqOCrW34j1HCn/T+H6FPY+etZXPsjcfd+l4n5yKx9E+PwWK3ORM4J0Zd93oyMG9SueQaOCnSC8Mig6Xitkub9xzqHSS8fqUl6R+eCjb82ixwk6Sq/p/aidRwULf8R0OE/JtvD9BA3isXE3qgt5ngzZUuPe1uTDZnsz2t+5EZJL9y2UqSgu052M4zUv56K1U1sXX2vt8iC3HECAuwx8SqtetlxYnrsAwH2+VxcLi/hXX2vs8+49B5JsMz1D5yPRhblHa9/8Ak0f8QULSGcnLqPSY5XUKMaS3+S/vyPWl0DyoQBAEAQBAeN8puC8xVc60ern1vwDx0h46HzXNuYaM8+s9fg1z7WhoPbHy3fT4HGvZda6dRweZsxTC6V/S0JapLkvqf060Yzm2XRjJSWaPlt3a1bWq6VVZNfPtXYUUisSiOoWqss4M6uB1XSxCk1veXx1FZt5Sg+IifCCOjiNXvz+KROo4LVbfiOnwp/0/h+hT2PnrWVz7MXH3fpeJ+cisfRPj8FitzkTOCdGXfd6MjBvUrnkGjgp0gvDIoOl4rZLm/cc6h0kvH6lJekfngo2/NoscJOkqv6f2onUcFC3/ABHQ4T8m28H0F/QWMs65LT9lwe1fill8/wCC0rR5IIC7FHxKq162jxY7T1mAYD9oauLhcTcvzfx59xkAE6AEk6ADUkncAOtUj6DqS7D3jY/BvodKyM9MjNJ9t2p8t3gurRhoQSPDX9z9orue7Yu43a2lMIAgCAIAgNVtNgzaynfE7QnVjvquHRPzwK11IKccizZ3Lt6qqL39x4NV0z4nujkblew2cOoj8Fymmnkz3VOpGpFTi80zHkZdTp1HBnNxXCqV/S0ZapLkvq/gxnNsujGSks0fLrq1q21V0qqya/ua7A3eFipyWbcN/wA5R8UfNEp96hb82i9wk6Sq+7yROo4LXbbzocKdtv4PoU9j561mPPsxcfd+l4n5yKx9E+PwWK3ORJYJ0Zd93oyMG9SueQV+CnSC8Mig6Xitkub9xzqHSS8fqJekfngo2/NoscJOkqv6f2olUcFC3/EdDhPybbwfQO6ISPPPuI3PQFLx/wC4tKyeWLsUd9Sq1ato8WO09VgGAu5auLhcTcvzf+PmX1RPoaSSyR3XJhs4ZZfpMg9XEfV39t/X3N+PcrVtSzekziYzeqEPYwet7exfz5HrS6B5UIAgCAIAgCAIDiOUPZL6S3n4R65g1aP6Vo1t9ocOvd1KrcUdLjLadnCsR9hL2VR8V/J/Q8jI+d1vBc89YW5W3C3UKmjLLczhcIMNjd2sppceCbXctbX93mO3eO9XqnJZ88w3/OUfFHzRKbeoW/NovcI+kavu8kTqOChbbzocKNtv4PoU9j560jz7MXH3fpeJ+cisfRPj8FitzkSWCdGXfd6MjT71K55BX4KdILwyKDpeK2S5v3HOodJLx+ol6R+eCjb82ixwk6Sq/p/aiVRwULf8R0OE/ItvB9CjuiEjzz7iFx0BS8f+4pE25U609COaKGBYer27UJ8lcZ+7d72ZK5x9USSWS2G72U2dfXTZBdsbdZH26I6gfrHgPFbKVJ1HkU769ja09J7XsX93HuVFSMhjbHGA1jAA0DgAuqkkskeJqVJVJOcnm2X1kgEAQBAEAQBAEAQHB7d7D8/eemFpbXezcJbcR1P9x96q17fS40dp3MMxX2WVKrydz6v48jymRhaS1wLXA2IIsQeog7lz9h6jVOOrWmYVtfFdSTzg+4+R2UdC/px6ppf/AKJT71ChzaLfCPpKr7vJE6jgoW286HCjbb+Aoeh89aR59mLj7v0vE/ORWPonx+CxW5yJLBOjLvu9GRp96lc8gr8FOkF4ZFB0vFbJc37jnUOkl4/US9I/PBRt+bRY4SdJVf0/tRKfgoW+2Rf4Tci28H0KO6ISPPPuI3HQFLx/7idON6hdPYjocDoaq0+5ebOi2W2Ylrn2aC2IdOQjQdjfrO+HFaaVF1H2HqL2/p2sdeuW5fXqR7Vg+Fx0sTYoW2a3xLjxcTxJXThBQWSPG168683Ob1szVI0hAEAQBAEAQBAEAQBAc5tTsfDWjMfQmA0kaNT1Bw9oe9aatCNTvOhZYjVtXktcer6dR4RUxZJHNPsvIJ+y634LEllBrsPM2r0sRg+uov3EJt6jQ5tFjhH0jV93kidRwULb8R0eFG238BT2PnrSPPsxX+79LxPzkVj6J8fgsVuciSwToy77vRkafepXPIK/BTpBeGRQdLxWyXN+451DpJeP1EvSPzwUbfm0WOEnSVX9P7USn4KFvtkX+E3ItvB9CjuiFmPPPuIV+gKXjf8A3HZcnGyrK0vfK483G4AsGheSL6u4N7tVOVFVJZsxgd/O2oVIwWtta+o9kpaZkTAyNoa1osGgWAHct6SSyRsnOU5OUnm2XlkiEAQBAEAQBAEByPKLBWPji+hZ8wec+R4Z6OXS5JHFYZVulUcV7M4RlBjZ3Gc907D++o6yjoXXb8iX8mY5/WP2zP401jQu+35FHYfjY3moHfOwfvprGhd9vyJDDMc/rH7Zn8azrGhd9vyMbCNi65tTDJLTnKJmOkLnxkWzgvJ9LXS6ZEKdtWVRSa3p7TWbdwMjrp2xBrWAiwbuF2gm3iSsZJakYv5yqV5Sk82R2pwJ9G6IPc1wlZnaRcaG2hB46rVSpuGeZ1Meu43HsdFZZRyZrXUzxE15Y4MdfK7KcpsSDZ246g+Sgk/bNlivOLwGlFNZqT1b9si1H0T4/BRrc5E2YJ0Zd93oykG9SueQV+CnSC8MgxpL7AEknQDUnwWx837jnUHliKb/AD+pKugdG9zXtc1wtdrgWkXAI0Oo0WKKaprM3cIZxniNVxea1bPCja7SYC+kbA57mnnmF4Av6I0sCeJ1SnTcM895uxy7jcRoKK5McvI6KkwF1Tg8QpomvmM5L7FrXFrc41LiNBcaLaoraVP/AFKtpGnHXk88s+8wqHZfF4ARDHLGHanLMwX/AONZyZohQuYclfNGScKxsbzP/vDP401ktC77fiiv8kY5/r/27P401mdC77fiin8k45/WP27P401j2d32/FE6TDcZzsuZiMzc3r2HS4vpn6ljWZjC6z1+aPZFM64QBAEAQHJ8oOAT10cUcDg0B5L8zi0Wy2Gg6WvBYaKt1RnVioxODqtga+j9bTuzkb+ZcWvH3T0vnRYyZQlZ1qfGg/gVZtNjJHNhkxO6/wBF9Lzy+9M2FcXWWWT+Bch2DxGs9ZUyZSdwleXO/VGjUyZlWdarrmwwYxhhytD5I+FmmeP+JvuTWjP+Joatq+Ji1cmK4o4MdHIG9QYYYh2uJ3+JKa2Qk7iu8stXwRTFOTSshjztyS2Fy1hOYdwI9Lw17EyZidhUis1rMrlYFn0d/wD8/wCIRk7/APD3DEP/AG/Tfpnf4kibhL/KR7/UpsRGDhuJEgEiM2JFyPVu3LBK1bVvUy/uoxOShgdXgEAjmn7xfqRbTXhzaq5rqNVh/wCUWf2r/qIaoc/7zM5TvylUd0f+CxZkLzn5e7yR0+2eAz1goGQRl1qf0nHRrNGb3cO7ejLdzRnV0FFbvoaWs2Cr6S0sJzkanmXHO37uhcO6/cmTNMrOtT40fkZEe2WLFojETi7dm+jOMn8N/BM2SVzc5ZZfIrHsLiVX62okyuOoEkhLvJujEyYVpXqcabICXGcOOS0rmDd6P0hh7jYke5NYzuqOrW/mWZqrF8RIjyzBp3gM5hg73aX8ymtkXK5rPLX5GbTcm1bC5kjJI8zXNJDXuabXBIDrapkzZGxqxakmevqR1ggCAIAgOR5Q8YqaRkMlML+mRICwvbly6ZrajXjcLDKt1UnTScDin7XYpiHq6aMtHHmmEecrzZo8QsZtlJ3NxV1QXwLU2zeMQDnQ6UkakMnzuH3b69wumTIujcx42b+JOl5Sa+IZJI43uHF8bmu8Q0gHyCZmVe1orJr5FGz4xiZu3nGM7PURjuO93vTWxnc1tmpfAk2vxfCz6wPkj/O9dGfvg5mnvITWhp3NB69a+JTEuUStqm81BHzZOhMYc957Abej5XTMTvKs9UVka+q2MxKRnOyRvefqukDpAPsk+7f2LGTNcrWvJaT1mzxWMtwGna4EETuBBFiDzkm8Hcs7jbNNWiT6/UbC/k3Ev0Z/w3IhbcxU/u4w+SX8oN/RP/BYW012HO+41FB+UW/2r/qIaoc/7zf7Z7P1FXilQIInPA5u7uiweqZvedPDesvabrihOpXlorq8kYvOYphTwXc7lHAkywuHVcHT3FNaMZ3FB7/NGym5TayYZIIGNedLta6V33W7ge+6Zm131WSyhEsDBMacOfzTZt9jOA79new7k1kfZXT42b+JKDlDxCn9CeJri3T1kbmP067WB8kzZlXleGqS+RjOxrFcTdlizgdUQ5pg75CfiU1sh7W5rPJfLUX/AOTsZofWNMrgN9pBOPFhJNu4JrJaF1S1638y7HyiV87mRMiY15cA4sjc59rgGzSSG6X4FM2SV5Wk1FI9gUjrBAEAQBAcpygY9NSRRtpmZ5Z3FrfRz5bC5IZ7R9yw2VbqrKEVoLWzgodpcWojmmY8xneJYbN/WaBlPzZYzZQVe4pa5LV3G0qeVlzmARU4Eh+s/M0HsAALvcmkbXiLa4sdZqZMTxmT1uSe2/SnAFvs5bkJrNTndPjZP4GfhXKrLGMtTCHke031bvFp0v3W7kzJwxCS1TRGv5SqqpPN0cIaTpo3nnnuFrDyKZiV9Unqpr1MaDafE6FwdUROLDvEkIZfukaBY99+5M2RVe4pPOa+RuajlaZzZ5undzltMzhkB7xqQmkbZYjHLUtZydbW4liTCXNlliBzWZFZgI6rDXeeJWNbKspV6y3tdxuNiWFuHYmCCCIzcEWI9W7eFlG62TVCpn/dRhckv5Qb+if+CwtprsOdNOzDqmWplfTRSvcyV5DmNJykPNtd10NXs6jqNwT2nRYPyiVdK8srGmQcQ5ojlafIX8R4rOZYp3tSm8qi+pnYrypPlGSkgs52l3+sPhG3ee/yTSNk79y1QiaxmN4vS+ufG/Id+enbk8coBb5hM2ava3MOM18jbw8rno+nTen+bJ6JPiLhNI2rEVlriaefa3Eq9x+jscGj2Yos1h2vcDr5dyZs1O4r1XxF8DIo9s8RoCBVROczqkj5s/dkAsfG6ZslG5r0uWtRk4lyoTzWZSQ5XHifWu+6waed+5MyU7+UtVNGLh+PYpSStkqI5HRvcA7nIgB6Rt0wLtOvHyTNkYVbinJOa1dx7GpHXCAIAgCAg6IEhxAu29jbUX32PDchjLeVewOFiAQd4IuD4IZeswKTAqaJ2eOCJjj7TWAHzshrjShF5pI2KGw11ZgVNMc0sETz1ujBPnZDXKlCXKSZfosOihFoo2MH5rQ34ISjCMeSsjIkjDgQ4Ag7wRcHwQk1mar/AML0ebN9Ggv1823/ACWMjV7Cnnnoo2rGBosAABuAFgPBZNpZloY3B4cxpEgs/QemN1ndehKEXFPPVtMWhwCmgfnhgiY+xGZrADY7xcLGRGNKEXnFJGdBC1gysaGjqAsNd6yTSS2GPX4XDP8Az0Ucn2mB3xQjKnGXKWZGgweCD+ahjYetrAD5oI04R5KyM0i6EzWzbPUrzd1PCT1mNv8AkhqdGm9sV8DOpqdkbcrGta0cGgAeQQ2JJakVnga9pa9oc07wRcHwKBpPUzFoMIgguYYY4yd5awNPmEIxpwhyUkZcsYcC1wBB3gi4PghJrPaTQyEAQBAEAQBAEAQBAEAQBAEAQGDiOMQU5aJpY4y/ohzg0u4aDjvCEZTjHazNBQkVQBAEAQBAEAQBAEAQBAEAQGq2g2ghoWNfOXBrnZRlaXa2J3DsCw2aqtaNJZyGz+0MFcxzoHEhhs4EFrgbXGh4Hr7CieYpVoVVnE1+L7b0lLMYZXPD22vaMkekLjXxTNEJ3VOEtF7TbYxi0dLCZpSQxtr2FzqbDTxWTbOooR0nsOc/8zaD60n7Jyxmit9uo9ZscC2zpayXmoS8vyl2rC0WFr6nvCZmylc06j0Ym1xXFIqaMyTvaxg4nj2ADUnsCybZ1IwWcmcseU+hva8tuvm9Pjf3LGaK326idPhGMQ1bOcgka9u420LT1Fp1B71ks06kaizixjGLw0kfOTvDG7tdST1Bo1J7kFSpGms5M8/qNq8LlrG1UhqHvjbljDmXjj/ODN99Tqb+4KOaKLuaDnpPM9CwrE4qmMSwPD2HiOsbwQdQewqRehOM1pRZp6jbalZUGmc5/Oh4ZbmzbMbW9Lq1CxmjU7mmp6G86NzgASSABvJ0AWSwcjW8pFDG4tD3yW3ljCW+DjYHvCxmVJXtFPLMysE25o6p4jjeWvPRa9pbm7AdxPZe6Zkqd1TqPJPWZ20O0cNCGOnLgHkhpa0u1AvrbcjeRsq1o0lnIlR7QQS0xqmuPNNDiSWkEZN+ngs5iNaMoaa2GDge2tLWS81C5+cgkBzC0EDfqeKwmQp3NOpLRiUxnbikpZTDK5+dtrhsZdv1Go4o2Kl1ThLRltOjBWSwVQBAEAQHnvLR/o0P6b9xywzn4jza7zz7ZLHX0E7JbHm36PH12XsSOsg/5KOeRz7es6MtLczL5QZ2yYg57CHNcIi0jcQWiyM2XbTrZrsPSuU38myf7P8AvBSew6N5zLPLtkpqBpk+nsc8G3N5c+m/N0XDs3qKOXb+x1+1Xmel7CxYbI98tDE5j2DK4uL9ztbWc4j2VJZHSto0G3KkvM4TlRxF81e6K5ywhrGN4XcAXHvJNu4BRe0pXs3Oro9R20XJpR/Rw0tfzpb/ADud1w62/LfLa/CylkXFY0tHLf1nCcnVc+mxFkd/Rkc6KQcDYHKfBwHvUVtKNpJwraPuOl5ZqKV3MSgOMTA4OtqGuJFieq44rMiziMJNJrYcxS43RSUraeelyOaAOfiDS+4Ny43sTfcRc7+5YK0atFwUJRy7Ueicm1BTRxPdSVD5WPIzNcA0scBxbYEG3wUkdC0hCMW4PNHM4njrG4q6L6JSuPPtbzhYec1y+le/S19yxvK86yVfR0Vt2m75YMSdHSsiYSOefZ9uLWi5HcSR5LLNt/NxppLeaTk82WpZKV9VVtzgF1gScrGs3mzd53rCRptLem6enMxJcKwjnjIyudGy4cxjWuJYRro9zSd+5NRF07bSzUsjrOU+mE+GiRpzCNzJGnraRlJ/VfdZewtXkdOjmu84OixvJg80N/SdOGAfmubnd4egR4qO4oxq5Wzj25Gu2dlfR1dLK8Wa8tcO1jyWE/HyQ1Uc6VSLe82UjfpmNEbwam3e2I28rM96bzbzl17/ACPclM7YQBAEAQHnvLR/o0P6b9xywzn4jza7zU4Hs0K7B25QOeifK6I9eurL9TredlhLUaqdBVbbtWeR52AQ4B1wQQCDvFja1uFlg5yz0tZ7dym/k2T/AGf94KT2HbvOZZxfJTg0FUZ+fibJlDMuYXte91hIp2NOE89JZnqWFYLBS5uYibHmtmyjfbd8VLI6kKcYclZHkvKrhL4awzgHm5g0h3APaLOae3QHx7FFnIvqbjU0+s6aHlSpxTi7JOeDbZbeiXWt077uKzmWlfw0O05Pk1wx9TXtmIOSJznvdwzEHK3vub9wUVtKlnCU6un1HZcom1NVQyMbHHE6KRmjnsLvSBOZps4DdY+ak2XLu4qUmsksmc1jOIYVUUhfkEdWWaNjY5nrO2wyFt+J4dqxqK1SdvOnnllL18jK5GKeTnZ5NebyBp6i+9x4gX80iTw6Lzb3Gmxn8tu/tLP3Vjeaan+a953XKzhD56VskYLjA7M4DfkcLOIHG2h7rqTL19Tc6ea3HK7D7X08NLJS1WcMdms5oLrh49IG2oPb2rCZVtbmEYOEzl9ozSukDaFkoZaxzkkvdwsN4WCrW9m5JUke3OoDLhwhcCC6mDSDvB5sC3fdS3Hb0NKjovqPn6GJznBg6TnBoH5xOUe8qJ59Jt6J6Nyq4IIYKRzBpE0Qk/du3+67zWWdG+paMItbtRr+SGk5ytdIf6KMm/5zyGj3ZkW014fHOo5Hs6kdkIAgCAIDX4xgsFW1raiMPa05gCSLG1r6EcChrqUo1FlJFzCsLipY+bgYGMBJtcnU6nUklDMKcYLKOw1tbsbRTSOlkgaXuN3HM4XPXYOAWMka5W1KT0mtZs8Sw2KojMUzM7Da7bkbjcagg8Fk2zhGa0ZbDGwbZ6npMxp4hHntms5xvbdvJ60yIU6MKfJRtENpYrKRkzCyVjXsO9rhcHwKGJRUlkznjye4de/0f/my28s9ljRRX+x0fy+Z0FBQxwMDIWNYwbmtFh/3WTfGEYrKKKYhQRTsMczGvYeDhcd/Ye1BKEZLKSNAOT3Dr3+j/wDNlt5Z7LGijR9jo/l8zoaOjjhYGRMaxjdzWiwHgsliMVFZI1c2ydG+bn3QgylwfmzO6QtY2zW4DgsZGp29Ny0mtZuysm452t2HoJnF76duY78rnx38GOAWMkV5WtKTzcTJwnZakpTmhgY131jd7h3OcSQmRKFCnDXFG5WTcaCDYyhZIJW07Q8OzA5n6Ove9s1t6xkjQrakpaSWs2eK4XFVR83OwPYSDYkjUag3BBWTZOEZrKWwsYNs/T0eb6PEI89s1i43y3t0ies+aEadGFPko2aG0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952836" y="4797152"/>
            <a:ext cx="190383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b="1" dirty="0" smtClean="0"/>
              <a:t>efekt </a:t>
            </a:r>
            <a:r>
              <a:rPr lang="pl-PL" b="1" dirty="0"/>
              <a:t>indywidualnych </a:t>
            </a:r>
            <a:r>
              <a:rPr lang="pl-PL" b="1" dirty="0" smtClean="0"/>
              <a:t>doświadczeń</a:t>
            </a:r>
            <a:endParaRPr lang="pl-PL" b="1" dirty="0"/>
          </a:p>
        </p:txBody>
      </p:sp>
      <p:sp>
        <p:nvSpPr>
          <p:cNvPr id="5" name="Prostokąt 4"/>
          <p:cNvSpPr/>
          <p:nvPr/>
        </p:nvSpPr>
        <p:spPr>
          <a:xfrm>
            <a:off x="4572000" y="569790"/>
            <a:ext cx="2952328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/>
              <a:t>system wartości funkcjonujący w danym społeczeństwie</a:t>
            </a:r>
          </a:p>
        </p:txBody>
      </p:sp>
      <p:sp>
        <p:nvSpPr>
          <p:cNvPr id="6" name="Prostokąt 5"/>
          <p:cNvSpPr/>
          <p:nvPr/>
        </p:nvSpPr>
        <p:spPr>
          <a:xfrm>
            <a:off x="704669" y="2852936"/>
            <a:ext cx="2213992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/>
              <a:t>tradycje przekazywane w </a:t>
            </a:r>
            <a:r>
              <a:rPr lang="pl-PL" b="1" dirty="0" smtClean="0"/>
              <a:t>rodzinie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6444208" y="2483396"/>
            <a:ext cx="252028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/>
              <a:t>wiedza </a:t>
            </a:r>
            <a:r>
              <a:rPr lang="pl-PL" b="1" dirty="0"/>
              <a:t>uzyskiwaną w trakcie procesu</a:t>
            </a:r>
          </a:p>
          <a:p>
            <a:pPr algn="ctr"/>
            <a:r>
              <a:rPr lang="pl-PL" b="1" dirty="0"/>
              <a:t>edukacyjnego</a:t>
            </a:r>
          </a:p>
        </p:txBody>
      </p:sp>
      <p:sp>
        <p:nvSpPr>
          <p:cNvPr id="8" name="Prostokąt 7"/>
          <p:cNvSpPr/>
          <p:nvPr/>
        </p:nvSpPr>
        <p:spPr>
          <a:xfrm>
            <a:off x="5515898" y="4568976"/>
            <a:ext cx="2016224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/>
              <a:t>informacje dostarczane przez</a:t>
            </a:r>
          </a:p>
          <a:p>
            <a:pPr algn="ctr"/>
            <a:r>
              <a:rPr lang="pl-PL" b="1" dirty="0"/>
              <a:t>media</a:t>
            </a:r>
          </a:p>
        </p:txBody>
      </p:sp>
      <p:sp>
        <p:nvSpPr>
          <p:cNvPr id="9" name="Prostokąt 8"/>
          <p:cNvSpPr/>
          <p:nvPr/>
        </p:nvSpPr>
        <p:spPr>
          <a:xfrm>
            <a:off x="604649" y="94838"/>
            <a:ext cx="3252017" cy="21456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pl-PL" sz="4400" b="1" dirty="0">
                <a:latin typeface="+mj-lt"/>
                <a:ea typeface="+mj-ea"/>
                <a:cs typeface="+mj-cs"/>
              </a:rPr>
              <a:t>Kształtowanie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pl-PL" sz="4400" b="1" dirty="0">
                <a:latin typeface="+mj-lt"/>
                <a:ea typeface="+mj-ea"/>
                <a:cs typeface="+mj-cs"/>
              </a:rPr>
              <a:t>świadomości ekologicznej </a:t>
            </a:r>
          </a:p>
        </p:txBody>
      </p:sp>
      <p:pic>
        <p:nvPicPr>
          <p:cNvPr id="14" name="Picture 4" descr="Synchronizowanie, Synchronizacji, Strzałki, Cyk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24" y="2240511"/>
            <a:ext cx="2419184" cy="23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5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350558" y="312737"/>
            <a:ext cx="2613930" cy="132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4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6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8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0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13" descr="data:image/jpeg;base64,/9j/4AAQSkZJRgABAQAAAQABAAD/2wCEAAkGBxQREhUUEhQUFhUUFxoaFhgYFBwVGBQaFxccFhYaHBUcHCggGBolGxUXITEhJSksLi4uFx8zODMsNygtLisBCgoKDg0OGxAQGywmICY0LywsLywsLC8sLywsNCwsLDQsLCwsLCwsLCwsLCwsNCwsLCwsLCwsLCw0LCwsLCwsLP/AABEIAPIAxAMBEQACEQEDEQH/xAAcAAEAAQUBAQAAAAAAAAAAAAAAAgEDBAUGBwj/xABQEAABAwIDAwgGBQcICAcAAAABAAIDBBEFEiEGMUEHEzJRYXGBkSIjQqGx8BRScoLBNWJzkpPC0hUzQ2R0srPRNGODlKKjw/EWFyQ2RFNU/8QAGwEBAAIDAQEAAAAAAAAAAAAAAAIEAQMFBgf/xABDEQACAQICBAsFCAAFAwUAAAAAAQIDBAUREiExQQYiMjM1UWFxcrHBE4GRodEUNkJSgrLh8CQ0RNLxYsLiIyUmkqL/2gAMAwEAAhEDEQA/APcUAQBAEAQBAEAQBAEAQBAEAQBAEAQBAEAQBAEAQBAEAQBAEAQBAEAQBAafGdp6ak0llAd9RvpP/VG7xWudWENrLdvY16/Ijq69xxWJcqZvangFvrSO1/Ub/Eqsrz8qOzRwBZZ1Z+5L1f0Oeq9vK6T+lDPsMA95utTuKj3l+nhFrD8OfezWS7Q1bt9TP4SFv90ha/aze9lqNnbx2Qj8PqW241UjdU1H7d5+Llj2k+t/Ek7Wg/wR/wDqvoZlPtbWs3VMh+1Z3xCkq1RbzTPDrWW2C8jdUXKXVM/nGxSjtBYfMX+C2xupraUqmB28uS2vmdXhHKRTS2EodC7870mfrj8QFYhdQe3Ucuvgtenrhxl2bfgdfTVDZGhzHNc07i03B8QrCaetHJlCUHlJZMurJEIAgCAIAgCAIAgCAIAgCAIDW45jcNIzPM8D6rd7nnqa3ioTqRgs2WLe1q3EtGmvou88r2i2/qKm7YrwRnSzT6bh2v4dw81QqXMpalqR6e0wejRylPjP5fD6/A5H8d/aq51wgCAIAgCAIAgM3CcWmpX54Hlh4gdF32m7ipQnKDzizRXt6deOjUWfn7mem7L8okc1o6kCKTcHX9W/z6B7Dp2q9SuVLVLUebvcGnS49LjLq3r6ncgq0cQqgCAIAgCAIAgCAIAgCA5fbLa9lC3I2z53D0WX0aDuc7s7OK0Vq6p6t50sPw6d09J6orf6I8cxGvkqJDLM4ue7ieA4ADgOxc2UnJ5s9fRowowUILJGMsG0IAgCAo51lKEHN5IpX99SsqLq1X3Le31L+6i3HLfet9W30VnE87hPCX7RWdK4Sjm+K93c/Rl1Vj14QBAEAQHYbGbbPpC2Ka74Nw4ui6rdbfzfLqVijcOGp7Dj4hhca+c6eqfyf89p6/TVDZGNexwc1wu1wNwQV0U01mjyc4ShJxksmi6skQgCAIAgCAIAgCA5rbbahtDFZtjM8Hm2nh1vI6h7ytFar7Ndp0cOsHdT18lbX6HitTO6R7nvcXPcbucd5K5jbbzZ7KEIwioxWSRaQmEAQBAUcbLMYuTyRWu7mNtRlWmnlHXq2/3yMZ77rp06agskfKcRxGrfVvaVPctyX93kVMoF+GTgVSr0UuMj3vBvGp1mrStm2lxZdi3P6+4uqqexCAIAgCA6vYXaw0T+bkN6d51/1ZPtjs6x4rfQraDyew5WJYermOnDlr59n0PZ43hwBBBBFwRqCDuIK6Z49pp5MkhgIAgCAIAgCAw8XxFlNC+aQ+iwX7SeAHaToozkorNm2hRlWqKnHazwTGMTfVTPmk6T+HBoHRaOwLkzm5vNnu7ehChTVOGxGEom4IAgCAo42UoRcnkipeXlK0pOrVepfFvqRbZLfet9S30VnE83hnCaNxWdK4Sipcl7u5/UjNHbULbQraXFe05nCDAlbZ3NDkb1+XP0fyLbRdb5SUVmzzNvbzuKsaVNZt6kZAAaFQblWlkj6PQo2uB2jnN5ye175PqXZ/yykct96nVt9FZxKeE8JVc1nSuEo5vivd3Pt7d5cVY9aEAQBAEB6VyW7Sf/AA5TuF4T2e0zw3jx6ldtav4H7jzeNWWX+Ih+r6/U9KV086EAQBAEAQBAeT8quN85M2mYfQi9J/a87h90e93YufdVM3oo9TglroU3Wltepd38nBqqd0IAgCAo42UowcnkipeXlK0pOrVepfFvqRjPfddGnTUFkj5bieJ1b+r7SepLYtyX17SK2HOL7Tdp7iqM4qNZZHvrG6lcYHVU3m4qUfdlmv72EIN63XPIOJwV6QXhkUmOqlQjowRW4QXUq99NN6o8Ve7b8WQW44pfik4FUq9DLjRPdYBj+llbXL17Iye/sfb1Muqqe0CAIAgLlPO6NzXsNnMILT1EahE2nmiM4RnFxlsZ79s9ioq6eOYe2PSH1XDRw8DddenPTimeDuqDoVZU3u8txslMrhAEAQBAYmK1oghkldujaXd9hoPE6KMpaKbNtGk6tSMFveR89VE7pHue83c8lzj2k3K47bbzZ7+EIwiox2LUi2hIIAgKONlKMHJ5IqXl5StKTq1XqXxb6kWw4O0VhwlRekth5qje2uOU3b11oz16P8dvWt5aeyytQmprNHj8Qw+tZVfZ1V3Pc12f3URUyiXo+ifH4KrW52J67BX/AO1Xa7H+0jBvUrnkFXgp0gvDIg/eVuhyUcS9lpXNR/8AU/MopFYvRx8SqtWs29CG09dhOCQhT+2X2qC1pPzfot5NsoJWmdu4xz+J28P4SULq4dGS0V+Fvf39Te74E1oPShAEAQHofJFipD5aZx0cOcZ3jR48sp8CrlpPW4nn8dt84xrLufoeoq8eZCAIAgCA4jlYr+bpGxjfM8D7rfSP4DxVW6llDLrOzgdHTuHN/hXnqPIlzz1oQBAUc6ylCDk8kVL29pWdJ1ar1fNvqRjPfddGnTUFkj5bieJVb+rp1Nm5bkvr2kVsOfGTi1JbUX2PzaFU503SenDYe5w/EqGLUvsd7y9z6+7ql5lqRlirFOoprNHlsTw2pYV/Zz1ran1r69Zcj6J8fgtNbnInbwToy77vRkYN6lc8gr8FOkF4ZEH7z3rdHko4V1z8+9+ZdjZbUqtVquT0IHrMJwmja0ft19qy1pP5Nre3uRCSS/cttKkoLtOLi+MVcQqdUFsXq+3yILccYvxS8CqVahlxonvMA4Qe0ytrl69kZPf2Pt6nvLqqnsggCA2mzFf9Hq4ZOAeA77LvRPuN/BTpS0ZplW9pe1oTh2eWs+gF1zwYQBAEAQHlHLBUXqIWcGRud4vdb4MVC7fGSPU4DDKlOXW18v8Ak4JVDuhACbLMYuTyRXurqlbUnVqvJL+5LtLYeHaKxKnKlxkebt8UtMZjK1rx0W+T6ZP8y6t5ZkZZWqdRTWaPH4nhlWwq6E9a3Pc/57CK2HNCGU3F5raX5Tdt1TorRquJ7XHKqusJoXEuVmvVP5opH0T4/BSrc5Eq4J0Zd93oyMG9SueQV+CnSC8MinteK2N5Q9xy4QU79Rexz9SVQeC020eLpHd4W3UpXMaC5MVn73/BaVo8kEBejZbUqnVquT0IHtcIwenaU/tt9qy1pPd1N9vUibJbrXUoOCzOvhnCKjeVpUmtF/hz3r69hNaD0QQFHjQ9ywFtPonB6nnYIpPrxsd4loJXZg84pnz6vDQqyj1NozFI1BAEAQHjPKk69e7sjZ+J/Fc265w9hgq/wvvZyKrnWBNlmMXJ5Ir3V1StaTq1Xkl/cl2mLI+66NOkoI+XYritXEKulLVFcldXf2kVtOWm080X2PvoVTqU3TenA9xhuJ0cTo/Yr3lPY+vq7peZakZZWKdRTWaPM4phdWwq6E9aex7n/PYRWw5hd9j561WXPs9XcP8A+P0fE/ORWPonx+CxW5yJnBOjLvu9GRg3qVzyCvwU6QXhkUHS8VslzfuOdQ6SXj9RNvPzwUbfm0WuErzxKp+n9qILccIvRstqVTqVXN6ED2uE4TSsqX26+1Za0nu6s1+bqW4hJJdb6VJQXacHF8Xq4hU16oLYvV9pBbTkptPNGRFJffvVGtR0dcdh9CwHH1cpW9w+Puf5v58y4qx6sID3jYd16Cm/Rj3afgurQ5tHhsRWV1U7zeLaUggCAIDxjlRH/r3dsbPgQubdc4ewwV/4Vd7OSJWhJt5I6FevToU3UqPKK2sgHBy2yhKk0zjW19Z4zSnRkvc9uW5r+6ixIyyuUqimjwmK4VVsKujLXF8mXX/JFbTlhAnkX2PvoVTqU3TenA9thmJU8SpfYb3a+TLe/wDyXzLLm2KtQkpRzR5O9tJ2leVGe1fNbn70XPY+etaI8+z0Nx936PifnIrH0T4/BYrc5EzgnRl33ejIwb1K55BX4KdILwyKDpeK2S5v3HOodJLx+pSXpH54KNDm0WeEnSdX9P7UTibxK11ptv2cTo4FZUaFF4jdclcldvX2vPUiEj7rbTpKCOPiuK1cQq6UtUVyV1fyRW05QQbS/FHbUqlWrOXFie+wPA420ftV1qe1J7Irrfb5d5NsgK1Toyis2dWxx62u68qMdT3Z/i7vp1ElqO2e77DC1BTfox7ySurQ5tHhsSed1U7zeraUggCAIDyTlehy1UT+D4reLHG/ucFQuoNzWW89LhN1To2k51XkovzX8Hnskl+5bqVJQXaeLxjGKl/U6oLYvV9vkRBstrSayZy6NadGaqU3k1sZfY4OFiqE6cqUtKJ9Dw/EbfGLd0LhLT3rr7Y/3V3FqRllbpVFNHjMWwmrYVdGWuL5L6+/tILacoqCsNZrI2Uqjp1IzW1NP4FyoGqr2z4rR6XhZFfaadRfiivlmPY+etI8+zNx936XifnIrH0T4/BYrc5ElgnRl33ejIwb1K55BX4KdILwyKDpeK2S5v3HOodJLx+pSXpH54KNvzaLHCTpOr+n9qLku4LXR1zkzp46/ZYfa0F1Jvvy+rZZVo8iEMpZ6kX4o7alUq1ZyejE95gmCQtIfa7vU1rSeyK632+XeQlkv3LdRoqGt7TiY3js72XsqeqmvjLtfZ1ItreeejJxaaeTRfbNob8AqFajo61sPo2A46rvKhXeVTc/zfz5n0VgFPzVNAz6sTAe/KL+9X4LKKRx7menWnLrbM9TNAQBAEBwHLBh+enil/8AqfY90gt8WtVevJxSki7aWdO8Ureo8s1mn1Nf1nj722U4TUlmjyt7Z1bSq6VVZNfBrrRRSKgBWGk1kydOpOnNTg8mtjMhjw7QqjUpypPSjsPoeHYnQxeg7a5S0+rr7Y9pakZZWqVVTXaeOxbCauH1cnri+S+vsfaQW05ReqOCq234j1nCn/T+H6FPY+etZjz7I3H3fpeJ+cisfRPj8FitzkSWCdGXfd6MjBvUrnkFfgp0gvDIoOl4rZLm/cc6h0kvH6lJekfngo2/NoscJOkqv6f2onUcFC2/EdDhPybbw/QtKyeVSzeSL8cdtSqVWq5vRie8wbBqdlT+2XmprWk9ke//AKuzd3kJZL9y3UaKgs3tOBjWNzv5aENVNbF19r+m4trecEIDZ7PYbz9RDH9d7Qe693e4FV6lTOShH3nqsHwdqk724WSSziut7m+zP4n0arZEIAgCAIDXbQYcKmmlh+uwgdjt7T5gKFSOlFo32tb2NaNTqZ89yRnUOFiDYjiCNCPNcunUcGetxPDaOIUdGW3bGXV/D6jFc2y6UZKSzR8tvLOraVXSqrJr5rrXYUUiqAVhrMlCcoSUovJrYzIY7MLFUqkHSlpR2H0DDb+njNtK1ueXl8eqS7VvMdwsrsXmszwNelKjUlTltTa+BeqOCrW34j1HCn/T+H6FPY+etZXPsjcfd+l4n5yKx9E+PwWK3ORM4J0Zd93oyMG9SueQaOCnSC8Mig6Xitkub9xzqHSS8fqUl6R+eCjb82ixwk6Sq/p/aidRwULf8R0OE/JtvD9BA3isXE3qgt5ngzZUuPe1uTDZnsz2t+5EZJL9y2UqSgu052M4zUv56K1U1sXX2vt8iC3HECAuwx8SqtetlxYnrsAwH2+VxcLi/hXX2vs8+49B5JsMz1D5yPRhblHa9/8Ak0f8QULSGcnLqPSY5XUKMaS3+S/vyPWl0DyoQBAEAQBAeN8puC8xVc60ern1vwDx0h46HzXNuYaM8+s9fg1z7WhoPbHy3fT4HGvZda6dRweZsxTC6V/S0JapLkvqf060Yzm2XRjJSWaPlt3a1bWq6VVZNfPtXYUUisSiOoWqss4M6uB1XSxCk1veXx1FZt5Sg+IifCCOjiNXvz+KROo4LVbfiOnwp/0/h+hT2PnrWVz7MXH3fpeJ+cisfRPj8FitzkTOCdGXfd6MjBvUrnkGjgp0gvDIoOl4rZLm/cc6h0kvH6lJekfngo2/NoscJOkqv6f2onUcFC3/ABHQ4T8m28H0F/QWMs65LT9lwe1fill8/wCC0rR5IIC7FHxKq162jxY7T1mAYD9oauLhcTcvzfx59xkAE6AEk6ADUkncAOtUj6DqS7D3jY/BvodKyM9MjNJ9t2p8t3gurRhoQSPDX9z9orue7Yu43a2lMIAgCAIAgNVtNgzaynfE7QnVjvquHRPzwK11IKccizZ3Lt6qqL39x4NV0z4nujkblew2cOoj8Fymmnkz3VOpGpFTi80zHkZdTp1HBnNxXCqV/S0ZapLkvq/gxnNsujGSks0fLrq1q21V0qqya/ua7A3eFipyWbcN/wA5R8UfNEp96hb82i9wk6Sq+7yROo4LXbbzocKdtv4PoU9j561mPPsxcfd+l4n5yKx9E+PwWK3ORJYJ0Zd93oyMG9SueQV+CnSC8Mig6Xitkub9xzqHSS8fqJekfngo2/NoscJOkqv6f2olUcFC3/EdDhPybbwfQO6ISPPPuI3PQFLx/wC4tKyeWLsUd9Sq1ato8WO09VgGAu5auLhcTcvzf+PmX1RPoaSSyR3XJhs4ZZfpMg9XEfV39t/X3N+PcrVtSzekziYzeqEPYwet7exfz5HrS6B5UIAgCAIAgCAIDiOUPZL6S3n4R65g1aP6Vo1t9ocOvd1KrcUdLjLadnCsR9hL2VR8V/J/Q8jI+d1vBc89YW5W3C3UKmjLLczhcIMNjd2sppceCbXctbX93mO3eO9XqnJZ88w3/OUfFHzRKbeoW/NovcI+kavu8kTqOChbbzocKNtv4PoU9j560jz7MXH3fpeJ+cisfRPj8FitzkSWCdGXfd6MjT71K55BX4KdILwyKDpeK2S5v3HOodJLx+ol6R+eCjb82ixwk6Sq/p/aiVRwULf8R0OE/ItvB9CjuiEjzz7iFx0BS8f+4pE25U609COaKGBYer27UJ8lcZ+7d72ZK5x9USSWS2G72U2dfXTZBdsbdZH26I6gfrHgPFbKVJ1HkU769ja09J7XsX93HuVFSMhjbHGA1jAA0DgAuqkkskeJqVJVJOcnm2X1kgEAQBAEAQBAEAQHB7d7D8/eemFpbXezcJbcR1P9x96q17fS40dp3MMxX2WVKrydz6v48jymRhaS1wLXA2IIsQeog7lz9h6jVOOrWmYVtfFdSTzg+4+R2UdC/px6ppf/AKJT71ChzaLfCPpKr7vJE6jgoW286HCjbb+Aoeh89aR59mLj7v0vE/ORWPonx+CxW5yJLBOjLvu9GRp96lc8gr8FOkF4ZFB0vFbJc37jnUOkl4/US9I/PBRt+bRY4SdJVf0/tRKfgoW+2Rf4Tci28H0KO6ISPPPuI3HQFLx/7idON6hdPYjocDoaq0+5ebOi2W2Ylrn2aC2IdOQjQdjfrO+HFaaVF1H2HqL2/p2sdeuW5fXqR7Vg+Fx0sTYoW2a3xLjxcTxJXThBQWSPG168683Ob1szVI0hAEAQBAEAQBAEAQBAc5tTsfDWjMfQmA0kaNT1Bw9oe9aatCNTvOhZYjVtXktcer6dR4RUxZJHNPsvIJ+y634LEllBrsPM2r0sRg+uov3EJt6jQ5tFjhH0jV93kidRwULb8R0eFG238BT2PnrSPPsxX+79LxPzkVj6J8fgsVuciSwToy77vRkafepXPIK/BTpBeGRQdLxWyXN+451DpJeP1EvSPzwUbfm0WOEnSVX9P7USn4KFvtkX+E3ItvB9CjuiFmPPPuIV+gKXjf8A3HZcnGyrK0vfK483G4AsGheSL6u4N7tVOVFVJZsxgd/O2oVIwWtta+o9kpaZkTAyNoa1osGgWAHct6SSyRsnOU5OUnm2XlkiEAQBAEAQBAEByPKLBWPji+hZ8wec+R4Z6OXS5JHFYZVulUcV7M4RlBjZ3Gc907D++o6yjoXXb8iX8mY5/WP2zP401jQu+35FHYfjY3moHfOwfvprGhd9vyJDDMc/rH7Zn8azrGhd9vyMbCNi65tTDJLTnKJmOkLnxkWzgvJ9LXS6ZEKdtWVRSa3p7TWbdwMjrp2xBrWAiwbuF2gm3iSsZJakYv5yqV5Sk82R2pwJ9G6IPc1wlZnaRcaG2hB46rVSpuGeZ1Meu43HsdFZZRyZrXUzxE15Y4MdfK7KcpsSDZ246g+Sgk/bNlivOLwGlFNZqT1b9si1H0T4/BRrc5E2YJ0Zd93oykG9SueQV+CnSC8MgxpL7AEknQDUnwWx837jnUHliKb/AD+pKugdG9zXtc1wtdrgWkXAI0Oo0WKKaprM3cIZxniNVxea1bPCja7SYC+kbA57mnnmF4Av6I0sCeJ1SnTcM895uxy7jcRoKK5McvI6KkwF1Tg8QpomvmM5L7FrXFrc41LiNBcaLaoraVP/AFKtpGnHXk88s+8wqHZfF4ARDHLGHanLMwX/AONZyZohQuYclfNGScKxsbzP/vDP401ktC77fiiv8kY5/r/27P401mdC77fiin8k45/WP27P401j2d32/FE6TDcZzsuZiMzc3r2HS4vpn6ljWZjC6z1+aPZFM64QBAEAQHJ8oOAT10cUcDg0B5L8zi0Wy2Gg6WvBYaKt1RnVioxODqtga+j9bTuzkb+ZcWvH3T0vnRYyZQlZ1qfGg/gVZtNjJHNhkxO6/wBF9Lzy+9M2FcXWWWT+Bch2DxGs9ZUyZSdwleXO/VGjUyZlWdarrmwwYxhhytD5I+FmmeP+JvuTWjP+Joatq+Ji1cmK4o4MdHIG9QYYYh2uJ3+JKa2Qk7iu8stXwRTFOTSshjztyS2Fy1hOYdwI9Lw17EyZidhUis1rMrlYFn0d/wD8/wCIRk7/APD3DEP/AG/Tfpnf4kibhL/KR7/UpsRGDhuJEgEiM2JFyPVu3LBK1bVvUy/uoxOShgdXgEAjmn7xfqRbTXhzaq5rqNVh/wCUWf2r/qIaoc/7zM5TvylUd0f+CxZkLzn5e7yR0+2eAz1goGQRl1qf0nHRrNGb3cO7ejLdzRnV0FFbvoaWs2Cr6S0sJzkanmXHO37uhcO6/cmTNMrOtT40fkZEe2WLFojETi7dm+jOMn8N/BM2SVzc5ZZfIrHsLiVX62okyuOoEkhLvJujEyYVpXqcabICXGcOOS0rmDd6P0hh7jYke5NYzuqOrW/mWZqrF8RIjyzBp3gM5hg73aX8ymtkXK5rPLX5GbTcm1bC5kjJI8zXNJDXuabXBIDrapkzZGxqxakmevqR1ggCAIAgOR5Q8YqaRkMlML+mRICwvbly6ZrajXjcLDKt1UnTScDin7XYpiHq6aMtHHmmEecrzZo8QsZtlJ3NxV1QXwLU2zeMQDnQ6UkakMnzuH3b69wumTIujcx42b+JOl5Sa+IZJI43uHF8bmu8Q0gHyCZmVe1orJr5FGz4xiZu3nGM7PURjuO93vTWxnc1tmpfAk2vxfCz6wPkj/O9dGfvg5mnvITWhp3NB69a+JTEuUStqm81BHzZOhMYc957Abej5XTMTvKs9UVka+q2MxKRnOyRvefqukDpAPsk+7f2LGTNcrWvJaT1mzxWMtwGna4EETuBBFiDzkm8Hcs7jbNNWiT6/UbC/k3Ev0Z/w3IhbcxU/u4w+SX8oN/RP/BYW012HO+41FB+UW/2r/qIaoc/7zf7Z7P1FXilQIInPA5u7uiweqZvedPDesvabrihOpXlorq8kYvOYphTwXc7lHAkywuHVcHT3FNaMZ3FB7/NGym5TayYZIIGNedLta6V33W7ge+6Zm131WSyhEsDBMacOfzTZt9jOA79new7k1kfZXT42b+JKDlDxCn9CeJri3T1kbmP067WB8kzZlXleGqS+RjOxrFcTdlizgdUQ5pg75CfiU1sh7W5rPJfLUX/AOTsZofWNMrgN9pBOPFhJNu4JrJaF1S1638y7HyiV87mRMiY15cA4sjc59rgGzSSG6X4FM2SV5Wk1FI9gUjrBAEAQBAcpygY9NSRRtpmZ5Z3FrfRz5bC5IZ7R9yw2VbqrKEVoLWzgodpcWojmmY8xneJYbN/WaBlPzZYzZQVe4pa5LV3G0qeVlzmARU4Eh+s/M0HsAALvcmkbXiLa4sdZqZMTxmT1uSe2/SnAFvs5bkJrNTndPjZP4GfhXKrLGMtTCHke031bvFp0v3W7kzJwxCS1TRGv5SqqpPN0cIaTpo3nnnuFrDyKZiV9Unqpr1MaDafE6FwdUROLDvEkIZfukaBY99+5M2RVe4pPOa+RuajlaZzZ5undzltMzhkB7xqQmkbZYjHLUtZydbW4liTCXNlliBzWZFZgI6rDXeeJWNbKspV6y3tdxuNiWFuHYmCCCIzcEWI9W7eFlG62TVCpn/dRhckv5Qb+if+CwtprsOdNOzDqmWplfTRSvcyV5DmNJykPNtd10NXs6jqNwT2nRYPyiVdK8srGmQcQ5ojlafIX8R4rOZYp3tSm8qi+pnYrypPlGSkgs52l3+sPhG3ee/yTSNk79y1QiaxmN4vS+ufG/Id+enbk8coBb5hM2ava3MOM18jbw8rno+nTen+bJ6JPiLhNI2rEVlriaefa3Eq9x+jscGj2Yos1h2vcDr5dyZs1O4r1XxF8DIo9s8RoCBVROczqkj5s/dkAsfG6ZslG5r0uWtRk4lyoTzWZSQ5XHifWu+6waed+5MyU7+UtVNGLh+PYpSStkqI5HRvcA7nIgB6Rt0wLtOvHyTNkYVbinJOa1dx7GpHXCAIAgCAg6IEhxAu29jbUX32PDchjLeVewOFiAQd4IuD4IZeswKTAqaJ2eOCJjj7TWAHzshrjShF5pI2KGw11ZgVNMc0sETz1ujBPnZDXKlCXKSZfosOihFoo2MH5rQ34ISjCMeSsjIkjDgQ4Ag7wRcHwQk1mar/AML0ebN9Ggv1823/ACWMjV7Cnnnoo2rGBosAABuAFgPBZNpZloY3B4cxpEgs/QemN1ndehKEXFPPVtMWhwCmgfnhgiY+xGZrADY7xcLGRGNKEXnFJGdBC1gysaGjqAsNd6yTSS2GPX4XDP8Az0Ucn2mB3xQjKnGXKWZGgweCD+ahjYetrAD5oI04R5KyM0i6EzWzbPUrzd1PCT1mNv8AkhqdGm9sV8DOpqdkbcrGta0cGgAeQQ2JJakVnga9pa9oc07wRcHwKBpPUzFoMIgguYYY4yd5awNPmEIxpwhyUkZcsYcC1wBB3gi4PghJrPaTQyEAQBAEAQBAEAQBAEAQBAEAQGDiOMQU5aJpY4y/ohzg0u4aDjvCEZTjHazNBQkVQBAEAQBAEAQBAEAQBAEAQGq2g2ghoWNfOXBrnZRlaXa2J3DsCw2aqtaNJZyGz+0MFcxzoHEhhs4EFrgbXGh4Hr7CieYpVoVVnE1+L7b0lLMYZXPD22vaMkekLjXxTNEJ3VOEtF7TbYxi0dLCZpSQxtr2FzqbDTxWTbOooR0nsOc/8zaD60n7Jyxmit9uo9ZscC2zpayXmoS8vyl2rC0WFr6nvCZmylc06j0Ym1xXFIqaMyTvaxg4nj2ADUnsCybZ1IwWcmcseU+hva8tuvm9Pjf3LGaK326idPhGMQ1bOcgka9u420LT1Fp1B71ks06kaizixjGLw0kfOTvDG7tdST1Bo1J7kFSpGms5M8/qNq8LlrG1UhqHvjbljDmXjj/ODN99Tqb+4KOaKLuaDnpPM9CwrE4qmMSwPD2HiOsbwQdQewqRehOM1pRZp6jbalZUGmc5/Oh4ZbmzbMbW9Lq1CxmjU7mmp6G86NzgASSABvJ0AWSwcjW8pFDG4tD3yW3ljCW+DjYHvCxmVJXtFPLMysE25o6p4jjeWvPRa9pbm7AdxPZe6Zkqd1TqPJPWZ20O0cNCGOnLgHkhpa0u1AvrbcjeRsq1o0lnIlR7QQS0xqmuPNNDiSWkEZN+ngs5iNaMoaa2GDge2tLWS81C5+cgkBzC0EDfqeKwmQp3NOpLRiUxnbikpZTDK5+dtrhsZdv1Go4o2Kl1ThLRltOjBWSwVQBAEAQHnvLR/o0P6b9xywzn4jza7zz7ZLHX0E7JbHm36PH12XsSOsg/5KOeRz7es6MtLczL5QZ2yYg57CHNcIi0jcQWiyM2XbTrZrsPSuU38myf7P8AvBSew6N5zLPLtkpqBpk+nsc8G3N5c+m/N0XDs3qKOXb+x1+1Xmel7CxYbI98tDE5j2DK4uL9ztbWc4j2VJZHSto0G3KkvM4TlRxF81e6K5ywhrGN4XcAXHvJNu4BRe0pXs3Oro9R20XJpR/Rw0tfzpb/ADud1w62/LfLa/CylkXFY0tHLf1nCcnVc+mxFkd/Rkc6KQcDYHKfBwHvUVtKNpJwraPuOl5ZqKV3MSgOMTA4OtqGuJFieq44rMiziMJNJrYcxS43RSUraeelyOaAOfiDS+4Ny43sTfcRc7+5YK0atFwUJRy7Ueicm1BTRxPdSVD5WPIzNcA0scBxbYEG3wUkdC0hCMW4PNHM4njrG4q6L6JSuPPtbzhYec1y+le/S19yxvK86yVfR0Vt2m75YMSdHSsiYSOefZ9uLWi5HcSR5LLNt/NxppLeaTk82WpZKV9VVtzgF1gScrGs3mzd53rCRptLem6enMxJcKwjnjIyudGy4cxjWuJYRro9zSd+5NRF07bSzUsjrOU+mE+GiRpzCNzJGnraRlJ/VfdZewtXkdOjmu84OixvJg80N/SdOGAfmubnd4egR4qO4oxq5Wzj25Gu2dlfR1dLK8Wa8tcO1jyWE/HyQ1Uc6VSLe82UjfpmNEbwam3e2I28rM96bzbzl17/ACPclM7YQBAEAQHnvLR/o0P6b9xywzn4jza7zU4Hs0K7B25QOeifK6I9eurL9TredlhLUaqdBVbbtWeR52AQ4B1wQQCDvFja1uFlg5yz0tZ7dym/k2T/AGf94KT2HbvOZZxfJTg0FUZ+fibJlDMuYXte91hIp2NOE89JZnqWFYLBS5uYibHmtmyjfbd8VLI6kKcYclZHkvKrhL4awzgHm5g0h3APaLOae3QHx7FFnIvqbjU0+s6aHlSpxTi7JOeDbZbeiXWt077uKzmWlfw0O05Pk1wx9TXtmIOSJznvdwzEHK3vub9wUVtKlnCU6un1HZcom1NVQyMbHHE6KRmjnsLvSBOZps4DdY+ak2XLu4qUmsksmc1jOIYVUUhfkEdWWaNjY5nrO2wyFt+J4dqxqK1SdvOnnllL18jK5GKeTnZ5NebyBp6i+9x4gX80iTw6Lzb3Gmxn8tu/tLP3Vjeaan+a953XKzhD56VskYLjA7M4DfkcLOIHG2h7rqTL19Tc6ea3HK7D7X08NLJS1WcMdms5oLrh49IG2oPb2rCZVtbmEYOEzl9ozSukDaFkoZaxzkkvdwsN4WCrW9m5JUke3OoDLhwhcCC6mDSDvB5sC3fdS3Hb0NKjovqPn6GJznBg6TnBoH5xOUe8qJ59Jt6J6Nyq4IIYKRzBpE0Qk/du3+67zWWdG+paMItbtRr+SGk5ytdIf6KMm/5zyGj3ZkW014fHOo5Hs6kdkIAgCAIDX4xgsFW1raiMPa05gCSLG1r6EcChrqUo1FlJFzCsLipY+bgYGMBJtcnU6nUklDMKcYLKOw1tbsbRTSOlkgaXuN3HM4XPXYOAWMka5W1KT0mtZs8Sw2KojMUzM7Da7bkbjcagg8Fk2zhGa0ZbDGwbZ6npMxp4hHntms5xvbdvJ60yIU6MKfJRtENpYrKRkzCyVjXsO9rhcHwKGJRUlkznjye4de/0f/my28s9ljRRX+x0fy+Z0FBQxwMDIWNYwbmtFh/3WTfGEYrKKKYhQRTsMczGvYeDhcd/Ye1BKEZLKSNAOT3Dr3+j/wDNlt5Z7LGijR9jo/l8zoaOjjhYGRMaxjdzWiwHgsliMVFZI1c2ydG+bn3QgylwfmzO6QtY2zW4DgsZGp29Ny0mtZuysm452t2HoJnF76duY78rnx38GOAWMkV5WtKTzcTJwnZakpTmhgY131jd7h3OcSQmRKFCnDXFG5WTcaCDYyhZIJW07Q8OzA5n6Ove9s1t6xkjQrakpaSWs2eK4XFVR83OwPYSDYkjUag3BBWTZOEZrKWwsYNs/T0eb6PEI89s1i43y3t0ies+aEadGFPko2aG0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83645" y="114374"/>
            <a:ext cx="3078088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pl-PL" sz="4400" b="1" dirty="0">
                <a:latin typeface="+mj-lt"/>
                <a:ea typeface="+mj-ea"/>
                <a:cs typeface="+mj-cs"/>
              </a:rPr>
              <a:t>Dysonans poznawczy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92" y="114374"/>
            <a:ext cx="3991345" cy="32360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/>
          <a:srcRect l="16750" t="11468" r="21322" b="3667"/>
          <a:stretch/>
        </p:blipFill>
        <p:spPr>
          <a:xfrm>
            <a:off x="358775" y="1776265"/>
            <a:ext cx="5065276" cy="3904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Prostokąt 16"/>
          <p:cNvSpPr/>
          <p:nvPr/>
        </p:nvSpPr>
        <p:spPr>
          <a:xfrm>
            <a:off x="5701182" y="3967454"/>
            <a:ext cx="31376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 </a:t>
            </a:r>
            <a:r>
              <a:rPr lang="pl-PL" dirty="0"/>
              <a:t>domach rodzinnych </a:t>
            </a:r>
            <a:r>
              <a:rPr lang="pl-PL" dirty="0" smtClean="0"/>
              <a:t>dzieci i młodzieży osoby </a:t>
            </a:r>
            <a:r>
              <a:rPr lang="pl-PL" dirty="0"/>
              <a:t>o </a:t>
            </a:r>
            <a:r>
              <a:rPr lang="pl-PL" dirty="0" smtClean="0"/>
              <a:t>największym autorytecie </a:t>
            </a:r>
            <a:r>
              <a:rPr lang="pl-PL" dirty="0"/>
              <a:t>– rodzice, dziadkowie, na co dzień nie </a:t>
            </a:r>
            <a:r>
              <a:rPr lang="pl-PL" dirty="0" smtClean="0"/>
              <a:t>stosują się do </a:t>
            </a:r>
            <a:r>
              <a:rPr lang="pl-PL" dirty="0"/>
              <a:t>zasad, o których naucza się w </a:t>
            </a:r>
            <a:r>
              <a:rPr lang="pl-PL" dirty="0" smtClean="0"/>
              <a:t>szkole.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23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6350558" y="312737"/>
            <a:ext cx="2613930" cy="132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4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6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8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0" descr="Znalezione obrazy dla zapytania uniwersytet warszawsk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13" descr="data:image/jpeg;base64,/9j/4AAQSkZJRgABAQAAAQABAAD/2wCEAAkGBxQREhUUEhQUFhUUFxoaFhgYFBwVGBQaFxccFhYaHBUcHCggGBolGxUXITEhJSksLi4uFx8zODMsNygtLisBCgoKDg0OGxAQGywmICY0LywsLywsLC8sLywsNCwsLDQsLCwsLCwsLCwsLCwsNCwsLCwsLCwsLCw0LCwsLCwsLP/AABEIAPIAxAMBEQACEQEDEQH/xAAcAAEAAQUBAQAAAAAAAAAAAAAAAgEDBAUGBwj/xABQEAABAwIDAwgGBQcICAcAAAABAAIDBBEFEiEGMUEHEzJRYXGBkSIjQqGx8BRScoLBNWJzkpPC0hUzQ2R0srPRNGODlKKjw/EWFyQ2RFNU/8QAGwEBAAIDAQEAAAAAAAAAAAAAAAIEAQMFBgf/xABDEQACAQICBAsFCAAFAwUAAAAAAQIDBAUREiExQQYiMjM1UWFxcrHBE4GRodEUNkJSgrLh8CQ0RNLxYsLiIyUmkqL/2gAMAwEAAhEDEQA/APcUAQBAEAQBAEAQBAEAQBAEAQBAEAQBAEAQBAEAQBAEAQBAEAQBAEAQBAafGdp6ak0llAd9RvpP/VG7xWudWENrLdvY16/Ijq69xxWJcqZvangFvrSO1/Ub/Eqsrz8qOzRwBZZ1Z+5L1f0Oeq9vK6T+lDPsMA95utTuKj3l+nhFrD8OfezWS7Q1bt9TP4SFv90ha/aze9lqNnbx2Qj8PqW241UjdU1H7d5+Llj2k+t/Ek7Wg/wR/wDqvoZlPtbWs3VMh+1Z3xCkq1RbzTPDrWW2C8jdUXKXVM/nGxSjtBYfMX+C2xupraUqmB28uS2vmdXhHKRTS2EodC7870mfrj8QFYhdQe3Ucuvgtenrhxl2bfgdfTVDZGhzHNc07i03B8QrCaetHJlCUHlJZMurJEIAgCAIAgCAIAgCAIAgCAIDW45jcNIzPM8D6rd7nnqa3ioTqRgs2WLe1q3EtGmvou88r2i2/qKm7YrwRnSzT6bh2v4dw81QqXMpalqR6e0wejRylPjP5fD6/A5H8d/aq51wgCAIAgCAIAgM3CcWmpX54Hlh4gdF32m7ipQnKDzizRXt6deOjUWfn7mem7L8okc1o6kCKTcHX9W/z6B7Dp2q9SuVLVLUebvcGnS49LjLq3r6ncgq0cQqgCAIAgCAIAgCAIAgCA5fbLa9lC3I2z53D0WX0aDuc7s7OK0Vq6p6t50sPw6d09J6orf6I8cxGvkqJDLM4ue7ieA4ADgOxc2UnJ5s9fRowowUILJGMsG0IAgCAo51lKEHN5IpX99SsqLq1X3Le31L+6i3HLfet9W30VnE87hPCX7RWdK4Sjm+K93c/Rl1Vj14QBAEAQHYbGbbPpC2Ka74Nw4ui6rdbfzfLqVijcOGp7Dj4hhca+c6eqfyf89p6/TVDZGNexwc1wu1wNwQV0U01mjyc4ShJxksmi6skQgCAIAgCAIAgCA5rbbahtDFZtjM8Hm2nh1vI6h7ytFar7Ndp0cOsHdT18lbX6HitTO6R7nvcXPcbucd5K5jbbzZ7KEIwioxWSRaQmEAQBAUcbLMYuTyRWu7mNtRlWmnlHXq2/3yMZ77rp06agskfKcRxGrfVvaVPctyX93kVMoF+GTgVSr0UuMj3vBvGp1mrStm2lxZdi3P6+4uqqexCAIAgCA6vYXaw0T+bkN6d51/1ZPtjs6x4rfQraDyew5WJYermOnDlr59n0PZ43hwBBBBFwRqCDuIK6Z49pp5MkhgIAgCAIAgCAw8XxFlNC+aQ+iwX7SeAHaToozkorNm2hRlWqKnHazwTGMTfVTPmk6T+HBoHRaOwLkzm5vNnu7ehChTVOGxGEom4IAgCAo42UoRcnkipeXlK0pOrVepfFvqRbZLfet9S30VnE83hnCaNxWdK4Sipcl7u5/UjNHbULbQraXFe05nCDAlbZ3NDkb1+XP0fyLbRdb5SUVmzzNvbzuKsaVNZt6kZAAaFQblWlkj6PQo2uB2jnN5ye175PqXZ/yykct96nVt9FZxKeE8JVc1nSuEo5vivd3Pt7d5cVY9aEAQBAEB6VyW7Sf/AA5TuF4T2e0zw3jx6ldtav4H7jzeNWWX+Ih+r6/U9KV086EAQBAEAQBAeT8quN85M2mYfQi9J/a87h90e93YufdVM3oo9TglroU3Wltepd38nBqqd0IAgCAo42UowcnkipeXlK0pOrVepfFvqRjPfddGnTUFkj5bieJ1b+r7SepLYtyX17SK2HOL7Tdp7iqM4qNZZHvrG6lcYHVU3m4qUfdlmv72EIN63XPIOJwV6QXhkUmOqlQjowRW4QXUq99NN6o8Ve7b8WQW44pfik4FUq9DLjRPdYBj+llbXL17Iye/sfb1Muqqe0CAIAgLlPO6NzXsNnMILT1EahE2nmiM4RnFxlsZ79s9ioq6eOYe2PSH1XDRw8DddenPTimeDuqDoVZU3u8txslMrhAEAQBAYmK1oghkldujaXd9hoPE6KMpaKbNtGk6tSMFveR89VE7pHue83c8lzj2k3K47bbzZ7+EIwiox2LUi2hIIAgKONlKMHJ5IqXl5StKTq1XqXxb6kWw4O0VhwlRekth5qje2uOU3b11oz16P8dvWt5aeyytQmprNHj8Qw+tZVfZ1V3Pc12f3URUyiXo+ifH4KrW52J67BX/AO1Xa7H+0jBvUrnkFXgp0gvDIg/eVuhyUcS9lpXNR/8AU/MopFYvRx8SqtWs29CG09dhOCQhT+2X2qC1pPzfot5NsoJWmdu4xz+J28P4SULq4dGS0V+Fvf39Te74E1oPShAEAQHofJFipD5aZx0cOcZ3jR48sp8CrlpPW4nn8dt84xrLufoeoq8eZCAIAgCA4jlYr+bpGxjfM8D7rfSP4DxVW6llDLrOzgdHTuHN/hXnqPIlzz1oQBAUc6ylCDk8kVL29pWdJ1ar1fNvqRjPfddGnTUFkj5bieJVb+rp1Nm5bkvr2kVsOfGTi1JbUX2PzaFU503SenDYe5w/EqGLUvsd7y9z6+7ql5lqRlirFOoprNHlsTw2pYV/Zz1ran1r69Zcj6J8fgtNbnInbwToy77vRkYN6lc8gr8FOkF4ZEH7z3rdHko4V1z8+9+ZdjZbUqtVquT0IHrMJwmja0ft19qy1pP5Nre3uRCSS/cttKkoLtOLi+MVcQqdUFsXq+3yILccYvxS8CqVahlxonvMA4Qe0ytrl69kZPf2Pt6nvLqqnsggCA2mzFf9Hq4ZOAeA77LvRPuN/BTpS0ZplW9pe1oTh2eWs+gF1zwYQBAEAQHlHLBUXqIWcGRud4vdb4MVC7fGSPU4DDKlOXW18v8Ak4JVDuhACbLMYuTyRXurqlbUnVqvJL+5LtLYeHaKxKnKlxkebt8UtMZjK1rx0W+T6ZP8y6t5ZkZZWqdRTWaPH4nhlWwq6E9a3Pc/57CK2HNCGU3F5raX5Tdt1TorRquJ7XHKqusJoXEuVmvVP5opH0T4/BSrc5Eq4J0Zd93oyMG9SueQV+CnSC8MinteK2N5Q9xy4QU79Rexz9SVQeC020eLpHd4W3UpXMaC5MVn73/BaVo8kEBejZbUqnVquT0IHtcIwenaU/tt9qy1pPd1N9vUibJbrXUoOCzOvhnCKjeVpUmtF/hz3r69hNaD0QQFHjQ9ywFtPonB6nnYIpPrxsd4loJXZg84pnz6vDQqyj1NozFI1BAEAQHjPKk69e7sjZ+J/Fc265w9hgq/wvvZyKrnWBNlmMXJ5Ir3V1StaTq1Xkl/cl2mLI+66NOkoI+XYritXEKulLVFcldXf2kVtOWm080X2PvoVTqU3TenA9xhuJ0cTo/Yr3lPY+vq7peZakZZWKdRTWaPM4phdWwq6E9aex7n/PYRWw5hd9j561WXPs9XcP8A+P0fE/ORWPonx+CxW5yJnBOjLvu9GRg3qVzyCvwU6QXhkUHS8VslzfuOdQ6SXj9RNvPzwUbfm0WuErzxKp+n9qILccIvRstqVTqVXN6ED2uE4TSsqX26+1Za0nu6s1+bqW4hJJdb6VJQXacHF8Xq4hU16oLYvV9pBbTkptPNGRFJffvVGtR0dcdh9CwHH1cpW9w+Puf5v58y4qx6sID3jYd16Cm/Rj3afgurQ5tHhsRWV1U7zeLaUggCAIDxjlRH/r3dsbPgQubdc4ewwV/4Vd7OSJWhJt5I6FevToU3UqPKK2sgHBy2yhKk0zjW19Z4zSnRkvc9uW5r+6ixIyyuUqimjwmK4VVsKujLXF8mXX/JFbTlhAnkX2PvoVTqU3TenA9thmJU8SpfYb3a+TLe/wDyXzLLm2KtQkpRzR5O9tJ2leVGe1fNbn70XPY+etaI8+z0Nx936PifnIrH0T4/BYrc5EzgnRl33ejIwb1K55BX4KdILwyKDpeK2S5v3HOodJLx+pSXpH54KNDm0WeEnSdX9P7UTibxK11ptv2cTo4FZUaFF4jdclcldvX2vPUiEj7rbTpKCOPiuK1cQq6UtUVyV1fyRW05QQbS/FHbUqlWrOXFie+wPA420ftV1qe1J7Irrfb5d5NsgK1Toyis2dWxx62u68qMdT3Z/i7vp1ElqO2e77DC1BTfox7ySurQ5tHhsSed1U7zeraUggCAIDyTlehy1UT+D4reLHG/ucFQuoNzWW89LhN1To2k51XkovzX8Hnskl+5bqVJQXaeLxjGKl/U6oLYvV9vkRBstrSayZy6NadGaqU3k1sZfY4OFiqE6cqUtKJ9Dw/EbfGLd0LhLT3rr7Y/3V3FqRllbpVFNHjMWwmrYVdGWuL5L6+/tILacoqCsNZrI2Uqjp1IzW1NP4FyoGqr2z4rR6XhZFfaadRfiivlmPY+etI8+zNx936XifnIrH0T4/BYrc5ElgnRl33ejIwb1K55BX4KdILwyKDpeK2S5v3HOodJLx+pSXpH54KNvzaLHCTpOr+n9qLku4LXR1zkzp46/ZYfa0F1Jvvy+rZZVo8iEMpZ6kX4o7alUq1ZyejE95gmCQtIfa7vU1rSeyK632+XeQlkv3LdRoqGt7TiY3js72XsqeqmvjLtfZ1ItreeejJxaaeTRfbNob8AqFajo61sPo2A46rvKhXeVTc/zfz5n0VgFPzVNAz6sTAe/KL+9X4LKKRx7menWnLrbM9TNAQBAEBwHLBh+enil/8AqfY90gt8WtVevJxSki7aWdO8Ureo8s1mn1Nf1nj722U4TUlmjyt7Z1bSq6VVZNfBrrRRSKgBWGk1kydOpOnNTg8mtjMhjw7QqjUpypPSjsPoeHYnQxeg7a5S0+rr7Y9pakZZWqVVTXaeOxbCauH1cnri+S+vsfaQW05ReqOCq234j1nCn/T+H6FPY+etZjz7I3H3fpeJ+cisfRPj8FitzkSWCdGXfd6MjBvUrnkFfgp0gvDIoOl4rZLm/cc6h0kvH6lJekfngo2/NoscJOkqv6f2onUcFC2/EdDhPybbw/QtKyeVSzeSL8cdtSqVWq5vRie8wbBqdlT+2XmprWk9ke//AKuzd3kJZL9y3UaKgs3tOBjWNzv5aENVNbF19r+m4trecEIDZ7PYbz9RDH9d7Qe693e4FV6lTOShH3nqsHwdqk724WSSziut7m+zP4n0arZEIAgCAIDXbQYcKmmlh+uwgdjt7T5gKFSOlFo32tb2NaNTqZ89yRnUOFiDYjiCNCPNcunUcGetxPDaOIUdGW3bGXV/D6jFc2y6UZKSzR8tvLOraVXSqrJr5rrXYUUiqAVhrMlCcoSUovJrYzIY7MLFUqkHSlpR2H0DDb+njNtK1ueXl8eqS7VvMdwsrsXmszwNelKjUlTltTa+BeqOCrW34j1HCn/T+H6FPY+etZXPsjcfd+l4n5yKx9E+PwWK3ORM4J0Zd93oyMG9SueQaOCnSC8Mig6Xitkub9xzqHSS8fqUl6R+eCjb82ixwk6Sq/p/aidRwULf8R0OE/JtvD9BA3isXE3qgt5ngzZUuPe1uTDZnsz2t+5EZJL9y2UqSgu052M4zUv56K1U1sXX2vt8iC3HECAuwx8SqtetlxYnrsAwH2+VxcLi/hXX2vs8+49B5JsMz1D5yPRhblHa9/8Ak0f8QULSGcnLqPSY5XUKMaS3+S/vyPWl0DyoQBAEAQBAeN8puC8xVc60ern1vwDx0h46HzXNuYaM8+s9fg1z7WhoPbHy3fT4HGvZda6dRweZsxTC6V/S0JapLkvqf060Yzm2XRjJSWaPlt3a1bWq6VVZNfPtXYUUisSiOoWqss4M6uB1XSxCk1veXx1FZt5Sg+IifCCOjiNXvz+KROo4LVbfiOnwp/0/h+hT2PnrWVz7MXH3fpeJ+cisfRPj8FitzkTOCdGXfd6MjBvUrnkGjgp0gvDIoOl4rZLm/cc6h0kvH6lJekfngo2/NoscJOkqv6f2onUcFC3/ABHQ4T8m28H0F/QWMs65LT9lwe1fill8/wCC0rR5IIC7FHxKq162jxY7T1mAYD9oauLhcTcvzfx59xkAE6AEk6ADUkncAOtUj6DqS7D3jY/BvodKyM9MjNJ9t2p8t3gurRhoQSPDX9z9orue7Yu43a2lMIAgCAIAgNVtNgzaynfE7QnVjvquHRPzwK11IKccizZ3Lt6qqL39x4NV0z4nujkblew2cOoj8Fymmnkz3VOpGpFTi80zHkZdTp1HBnNxXCqV/S0ZapLkvq/gxnNsujGSks0fLrq1q21V0qqya/ua7A3eFipyWbcN/wA5R8UfNEp96hb82i9wk6Sq+7yROo4LXbbzocKdtv4PoU9j561mPPsxcfd+l4n5yKx9E+PwWK3ORJYJ0Zd93oyMG9SueQV+CnSC8Mig6Xitkub9xzqHSS8fqJekfngo2/NoscJOkqv6f2olUcFC3/EdDhPybbwfQO6ISPPPuI3PQFLx/wC4tKyeWLsUd9Sq1ato8WO09VgGAu5auLhcTcvzf+PmX1RPoaSSyR3XJhs4ZZfpMg9XEfV39t/X3N+PcrVtSzekziYzeqEPYwet7exfz5HrS6B5UIAgCAIAgCAIDiOUPZL6S3n4R65g1aP6Vo1t9ocOvd1KrcUdLjLadnCsR9hL2VR8V/J/Q8jI+d1vBc89YW5W3C3UKmjLLczhcIMNjd2sppceCbXctbX93mO3eO9XqnJZ88w3/OUfFHzRKbeoW/NovcI+kavu8kTqOChbbzocKNtv4PoU9j560jz7MXH3fpeJ+cisfRPj8FitzkSWCdGXfd6MjT71K55BX4KdILwyKDpeK2S5v3HOodJLx+ol6R+eCjb82ixwk6Sq/p/aiVRwULf8R0OE/ItvB9CjuiEjzz7iFx0BS8f+4pE25U609COaKGBYer27UJ8lcZ+7d72ZK5x9USSWS2G72U2dfXTZBdsbdZH26I6gfrHgPFbKVJ1HkU769ja09J7XsX93HuVFSMhjbHGA1jAA0DgAuqkkskeJqVJVJOcnm2X1kgEAQBAEAQBAEAQHB7d7D8/eemFpbXezcJbcR1P9x96q17fS40dp3MMxX2WVKrydz6v48jymRhaS1wLXA2IIsQeog7lz9h6jVOOrWmYVtfFdSTzg+4+R2UdC/px6ppf/AKJT71ChzaLfCPpKr7vJE6jgoW286HCjbb+Aoeh89aR59mLj7v0vE/ORWPonx+CxW5yJLBOjLvu9GRp96lc8gr8FOkF4ZFB0vFbJc37jnUOkl4/US9I/PBRt+bRY4SdJVf0/tRKfgoW+2Rf4Tci28H0KO6ISPPPuI3HQFLx/7idON6hdPYjocDoaq0+5ebOi2W2Ylrn2aC2IdOQjQdjfrO+HFaaVF1H2HqL2/p2sdeuW5fXqR7Vg+Fx0sTYoW2a3xLjxcTxJXThBQWSPG168683Ob1szVI0hAEAQBAEAQBAEAQBAc5tTsfDWjMfQmA0kaNT1Bw9oe9aatCNTvOhZYjVtXktcer6dR4RUxZJHNPsvIJ+y634LEllBrsPM2r0sRg+uov3EJt6jQ5tFjhH0jV93kidRwULb8R0eFG238BT2PnrSPPsxX+79LxPzkVj6J8fgsVuciSwToy77vRkafepXPIK/BTpBeGRQdLxWyXN+451DpJeP1EvSPzwUbfm0WOEnSVX9P7USn4KFvtkX+E3ItvB9CjuiFmPPPuIV+gKXjf8A3HZcnGyrK0vfK483G4AsGheSL6u4N7tVOVFVJZsxgd/O2oVIwWtta+o9kpaZkTAyNoa1osGgWAHct6SSyRsnOU5OUnm2XlkiEAQBAEAQBAEByPKLBWPji+hZ8wec+R4Z6OXS5JHFYZVulUcV7M4RlBjZ3Gc907D++o6yjoXXb8iX8mY5/WP2zP401jQu+35FHYfjY3moHfOwfvprGhd9vyJDDMc/rH7Zn8azrGhd9vyMbCNi65tTDJLTnKJmOkLnxkWzgvJ9LXS6ZEKdtWVRSa3p7TWbdwMjrp2xBrWAiwbuF2gm3iSsZJakYv5yqV5Sk82R2pwJ9G6IPc1wlZnaRcaG2hB46rVSpuGeZ1Meu43HsdFZZRyZrXUzxE15Y4MdfK7KcpsSDZ246g+Sgk/bNlivOLwGlFNZqT1b9si1H0T4/BRrc5E2YJ0Zd93oykG9SueQV+CnSC8MgxpL7AEknQDUnwWx837jnUHliKb/AD+pKugdG9zXtc1wtdrgWkXAI0Oo0WKKaprM3cIZxniNVxea1bPCja7SYC+kbA57mnnmF4Av6I0sCeJ1SnTcM895uxy7jcRoKK5McvI6KkwF1Tg8QpomvmM5L7FrXFrc41LiNBcaLaoraVP/AFKtpGnHXk88s+8wqHZfF4ARDHLGHanLMwX/AONZyZohQuYclfNGScKxsbzP/vDP401ktC77fiiv8kY5/r/27P401mdC77fiin8k45/WP27P401j2d32/FE6TDcZzsuZiMzc3r2HS4vpn6ljWZjC6z1+aPZFM64QBAEAQHJ8oOAT10cUcDg0B5L8zi0Wy2Gg6WvBYaKt1RnVioxODqtga+j9bTuzkb+ZcWvH3T0vnRYyZQlZ1qfGg/gVZtNjJHNhkxO6/wBF9Lzy+9M2FcXWWWT+Bch2DxGs9ZUyZSdwleXO/VGjUyZlWdarrmwwYxhhytD5I+FmmeP+JvuTWjP+Joatq+Ji1cmK4o4MdHIG9QYYYh2uJ3+JKa2Qk7iu8stXwRTFOTSshjztyS2Fy1hOYdwI9Lw17EyZidhUis1rMrlYFn0d/wD8/wCIRk7/APD3DEP/AG/Tfpnf4kibhL/KR7/UpsRGDhuJEgEiM2JFyPVu3LBK1bVvUy/uoxOShgdXgEAjmn7xfqRbTXhzaq5rqNVh/wCUWf2r/qIaoc/7zM5TvylUd0f+CxZkLzn5e7yR0+2eAz1goGQRl1qf0nHRrNGb3cO7ejLdzRnV0FFbvoaWs2Cr6S0sJzkanmXHO37uhcO6/cmTNMrOtT40fkZEe2WLFojETi7dm+jOMn8N/BM2SVzc5ZZfIrHsLiVX62okyuOoEkhLvJujEyYVpXqcabICXGcOOS0rmDd6P0hh7jYke5NYzuqOrW/mWZqrF8RIjyzBp3gM5hg73aX8ymtkXK5rPLX5GbTcm1bC5kjJI8zXNJDXuabXBIDrapkzZGxqxakmevqR1ggCAIAgOR5Q8YqaRkMlML+mRICwvbly6ZrajXjcLDKt1UnTScDin7XYpiHq6aMtHHmmEecrzZo8QsZtlJ3NxV1QXwLU2zeMQDnQ6UkakMnzuH3b69wumTIujcx42b+JOl5Sa+IZJI43uHF8bmu8Q0gHyCZmVe1orJr5FGz4xiZu3nGM7PURjuO93vTWxnc1tmpfAk2vxfCz6wPkj/O9dGfvg5mnvITWhp3NB69a+JTEuUStqm81BHzZOhMYc957Abej5XTMTvKs9UVka+q2MxKRnOyRvefqukDpAPsk+7f2LGTNcrWvJaT1mzxWMtwGna4EETuBBFiDzkm8Hcs7jbNNWiT6/UbC/k3Ev0Z/w3IhbcxU/u4w+SX8oN/RP/BYW012HO+41FB+UW/2r/qIaoc/7zf7Z7P1FXilQIInPA5u7uiweqZvedPDesvabrihOpXlorq8kYvOYphTwXc7lHAkywuHVcHT3FNaMZ3FB7/NGym5TayYZIIGNedLta6V33W7ge+6Zm131WSyhEsDBMacOfzTZt9jOA79new7k1kfZXT42b+JKDlDxCn9CeJri3T1kbmP067WB8kzZlXleGqS+RjOxrFcTdlizgdUQ5pg75CfiU1sh7W5rPJfLUX/AOTsZofWNMrgN9pBOPFhJNu4JrJaF1S1638y7HyiV87mRMiY15cA4sjc59rgGzSSG6X4FM2SV5Wk1FI9gUjrBAEAQBAcpygY9NSRRtpmZ5Z3FrfRz5bC5IZ7R9yw2VbqrKEVoLWzgodpcWojmmY8xneJYbN/WaBlPzZYzZQVe4pa5LV3G0qeVlzmARU4Eh+s/M0HsAALvcmkbXiLa4sdZqZMTxmT1uSe2/SnAFvs5bkJrNTndPjZP4GfhXKrLGMtTCHke031bvFp0v3W7kzJwxCS1TRGv5SqqpPN0cIaTpo3nnnuFrDyKZiV9Unqpr1MaDafE6FwdUROLDvEkIZfukaBY99+5M2RVe4pPOa+RuajlaZzZ5undzltMzhkB7xqQmkbZYjHLUtZydbW4liTCXNlliBzWZFZgI6rDXeeJWNbKspV6y3tdxuNiWFuHYmCCCIzcEWI9W7eFlG62TVCpn/dRhckv5Qb+if+CwtprsOdNOzDqmWplfTRSvcyV5DmNJykPNtd10NXs6jqNwT2nRYPyiVdK8srGmQcQ5ojlafIX8R4rOZYp3tSm8qi+pnYrypPlGSkgs52l3+sPhG3ee/yTSNk79y1QiaxmN4vS+ufG/Id+enbk8coBb5hM2ava3MOM18jbw8rno+nTen+bJ6JPiLhNI2rEVlriaefa3Eq9x+jscGj2Yos1h2vcDr5dyZs1O4r1XxF8DIo9s8RoCBVROczqkj5s/dkAsfG6ZslG5r0uWtRk4lyoTzWZSQ5XHifWu+6waed+5MyU7+UtVNGLh+PYpSStkqI5HRvcA7nIgB6Rt0wLtOvHyTNkYVbinJOa1dx7GpHXCAIAgCAg6IEhxAu29jbUX32PDchjLeVewOFiAQd4IuD4IZeswKTAqaJ2eOCJjj7TWAHzshrjShF5pI2KGw11ZgVNMc0sETz1ujBPnZDXKlCXKSZfosOihFoo2MH5rQ34ISjCMeSsjIkjDgQ4Ag7wRcHwQk1mar/AML0ebN9Ggv1823/ACWMjV7Cnnnoo2rGBosAABuAFgPBZNpZloY3B4cxpEgs/QemN1ndehKEXFPPVtMWhwCmgfnhgiY+xGZrADY7xcLGRGNKEXnFJGdBC1gysaGjqAsNd6yTSS2GPX4XDP8Az0Ucn2mB3xQjKnGXKWZGgweCD+ahjYetrAD5oI04R5KyM0i6EzWzbPUrzd1PCT1mNv8AkhqdGm9sV8DOpqdkbcrGta0cGgAeQQ2JJakVnga9pa9oc07wRcHwKBpPUzFoMIgguYYY4yd5awNPmEIxpwhyUkZcsYcC1wBB3gi4PghJrPaTQyEAQBAEAQBAEAQBAEAQBAEAQGDiOMQU5aJpY4y/ohzg0u4aDjvCEZTjHazNBQkVQBAEAQBAEAQBAEAQBAEAQGq2g2ghoWNfOXBrnZRlaXa2J3DsCw2aqtaNJZyGz+0MFcxzoHEhhs4EFrgbXGh4Hr7CieYpVoVVnE1+L7b0lLMYZXPD22vaMkekLjXxTNEJ3VOEtF7TbYxi0dLCZpSQxtr2FzqbDTxWTbOooR0nsOc/8zaD60n7Jyxmit9uo9ZscC2zpayXmoS8vyl2rC0WFr6nvCZmylc06j0Ym1xXFIqaMyTvaxg4nj2ADUnsCybZ1IwWcmcseU+hva8tuvm9Pjf3LGaK326idPhGMQ1bOcgka9u420LT1Fp1B71ks06kaizixjGLw0kfOTvDG7tdST1Bo1J7kFSpGms5M8/qNq8LlrG1UhqHvjbljDmXjj/ODN99Tqb+4KOaKLuaDnpPM9CwrE4qmMSwPD2HiOsbwQdQewqRehOM1pRZp6jbalZUGmc5/Oh4ZbmzbMbW9Lq1CxmjU7mmp6G86NzgASSABvJ0AWSwcjW8pFDG4tD3yW3ljCW+DjYHvCxmVJXtFPLMysE25o6p4jjeWvPRa9pbm7AdxPZe6Zkqd1TqPJPWZ20O0cNCGOnLgHkhpa0u1AvrbcjeRsq1o0lnIlR7QQS0xqmuPNNDiSWkEZN+ngs5iNaMoaa2GDge2tLWS81C5+cgkBzC0EDfqeKwmQp3NOpLRiUxnbikpZTDK5+dtrhsZdv1Go4o2Kl1ThLRltOjBWSwVQBAEAQHnvLR/o0P6b9xywzn4jza7zz7ZLHX0E7JbHm36PH12XsSOsg/5KOeRz7es6MtLczL5QZ2yYg57CHNcIi0jcQWiyM2XbTrZrsPSuU38myf7P8AvBSew6N5zLPLtkpqBpk+nsc8G3N5c+m/N0XDs3qKOXb+x1+1Xmel7CxYbI98tDE5j2DK4uL9ztbWc4j2VJZHSto0G3KkvM4TlRxF81e6K5ywhrGN4XcAXHvJNu4BRe0pXs3Oro9R20XJpR/Rw0tfzpb/ADud1w62/LfLa/CylkXFY0tHLf1nCcnVc+mxFkd/Rkc6KQcDYHKfBwHvUVtKNpJwraPuOl5ZqKV3MSgOMTA4OtqGuJFieq44rMiziMJNJrYcxS43RSUraeelyOaAOfiDS+4Ny43sTfcRc7+5YK0atFwUJRy7Ueicm1BTRxPdSVD5WPIzNcA0scBxbYEG3wUkdC0hCMW4PNHM4njrG4q6L6JSuPPtbzhYec1y+le/S19yxvK86yVfR0Vt2m75YMSdHSsiYSOefZ9uLWi5HcSR5LLNt/NxppLeaTk82WpZKV9VVtzgF1gScrGs3mzd53rCRptLem6enMxJcKwjnjIyudGy4cxjWuJYRro9zSd+5NRF07bSzUsjrOU+mE+GiRpzCNzJGnraRlJ/VfdZewtXkdOjmu84OixvJg80N/SdOGAfmubnd4egR4qO4oxq5Wzj25Gu2dlfR1dLK8Wa8tcO1jyWE/HyQ1Uc6VSLe82UjfpmNEbwam3e2I28rM96bzbzl17/ACPclM7YQBAEAQHnvLR/o0P6b9xywzn4jza7zU4Hs0K7B25QOeifK6I9eurL9TredlhLUaqdBVbbtWeR52AQ4B1wQQCDvFja1uFlg5yz0tZ7dym/k2T/AGf94KT2HbvOZZxfJTg0FUZ+fibJlDMuYXte91hIp2NOE89JZnqWFYLBS5uYibHmtmyjfbd8VLI6kKcYclZHkvKrhL4awzgHm5g0h3APaLOae3QHx7FFnIvqbjU0+s6aHlSpxTi7JOeDbZbeiXWt077uKzmWlfw0O05Pk1wx9TXtmIOSJznvdwzEHK3vub9wUVtKlnCU6un1HZcom1NVQyMbHHE6KRmjnsLvSBOZps4DdY+ak2XLu4qUmsksmc1jOIYVUUhfkEdWWaNjY5nrO2wyFt+J4dqxqK1SdvOnnllL18jK5GKeTnZ5NebyBp6i+9x4gX80iTw6Lzb3Gmxn8tu/tLP3Vjeaan+a953XKzhD56VskYLjA7M4DfkcLOIHG2h7rqTL19Tc6ea3HK7D7X08NLJS1WcMdms5oLrh49IG2oPb2rCZVtbmEYOEzl9ozSukDaFkoZaxzkkvdwsN4WCrW9m5JUke3OoDLhwhcCC6mDSDvB5sC3fdS3Hb0NKjovqPn6GJznBg6TnBoH5xOUe8qJ59Jt6J6Nyq4IIYKRzBpE0Qk/du3+67zWWdG+paMItbtRr+SGk5ytdIf6KMm/5zyGj3ZkW014fHOo5Hs6kdkIAgCAIDX4xgsFW1raiMPa05gCSLG1r6EcChrqUo1FlJFzCsLipY+bgYGMBJtcnU6nUklDMKcYLKOw1tbsbRTSOlkgaXuN3HM4XPXYOAWMka5W1KT0mtZs8Sw2KojMUzM7Da7bkbjcagg8Fk2zhGa0ZbDGwbZ6npMxp4hHntms5xvbdvJ60yIU6MKfJRtENpYrKRkzCyVjXsO9rhcHwKGJRUlkznjye4de/0f/my28s9ljRRX+x0fy+Z0FBQxwMDIWNYwbmtFh/3WTfGEYrKKKYhQRTsMczGvYeDhcd/Ye1BKEZLKSNAOT3Dr3+j/wDNlt5Z7LGijR9jo/l8zoaOjjhYGRMaxjdzWiwHgsliMVFZI1c2ydG+bn3QgylwfmzO6QtY2zW4DgsZGp29Ny0mtZuysm452t2HoJnF76duY78rnx38GOAWMkV5WtKTzcTJwnZakpTmhgY131jd7h3OcSQmRKFCnDXFG5WTcaCDYyhZIJW07Q8OzA5n6Ove9s1t6xkjQrakpaSWs2eK4XFVR83OwPYSDYkjUag3BBWTZOEZrKWwsYNs/T0eb6PEI89s1i43y3t0ies+aEadGFPko2aG0IAgCAIAgCAIAgCAIAgCAIAgCAIAgCAIAgCAIAgCAIAgCA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39236" y="211979"/>
            <a:ext cx="3078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latin typeface="+mj-lt"/>
                <a:ea typeface="+mj-ea"/>
                <a:cs typeface="+mj-cs"/>
              </a:rPr>
              <a:t>Syndrom deficytu natury</a:t>
            </a:r>
            <a:endParaRPr lang="pl-PL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711" y="312737"/>
            <a:ext cx="5764597" cy="3843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4" y="3198717"/>
            <a:ext cx="6111247" cy="3443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835" y="3656620"/>
            <a:ext cx="2055765" cy="2902256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Prostokąt 12"/>
          <p:cNvSpPr/>
          <p:nvPr/>
        </p:nvSpPr>
        <p:spPr>
          <a:xfrm>
            <a:off x="648278" y="2002350"/>
            <a:ext cx="2379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Coraz więcej dysfunkcji psychosomatycznych wiąże się z brakiem kontaktu z przyrodą.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413" y="3505540"/>
            <a:ext cx="4583489" cy="30617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03" y="3214769"/>
            <a:ext cx="4652047" cy="31050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4" descr="Kobieta, Wiek, W Wolnym, Powietr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7" y="931861"/>
            <a:ext cx="4838700" cy="323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194003" y="145157"/>
            <a:ext cx="358563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b="1" dirty="0" smtClean="0"/>
              <a:t>Założenia współpracy</a:t>
            </a:r>
          </a:p>
        </p:txBody>
      </p:sp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1729580" y="2712144"/>
            <a:ext cx="36544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4400" b="1" dirty="0">
                <a:solidFill>
                  <a:schemeClr val="bg1"/>
                </a:solidFill>
              </a:rPr>
              <a:t>Wiedza</a:t>
            </a:r>
            <a:r>
              <a:rPr lang="pl-PL" altLang="pl-PL" sz="4400" b="1" dirty="0">
                <a:solidFill>
                  <a:srgbClr val="00B050"/>
                </a:solidFill>
              </a:rPr>
              <a:t> </a:t>
            </a:r>
            <a:br>
              <a:rPr lang="pl-PL" altLang="pl-PL" sz="4400" b="1" dirty="0">
                <a:solidFill>
                  <a:srgbClr val="00B050"/>
                </a:solidFill>
              </a:rPr>
            </a:br>
            <a:endParaRPr lang="pl-PL" altLang="pl-PL" sz="2000" b="1" dirty="0">
              <a:solidFill>
                <a:srgbClr val="00B050"/>
              </a:solidFill>
            </a:endParaRPr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702733" y="5213349"/>
            <a:ext cx="24502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4000" b="1" dirty="0">
                <a:solidFill>
                  <a:schemeClr val="bg1"/>
                </a:solidFill>
              </a:rPr>
              <a:t>Praktyka</a:t>
            </a:r>
            <a:r>
              <a:rPr lang="pl-PL" altLang="pl-PL" sz="1600" dirty="0"/>
              <a:t> </a:t>
            </a:r>
          </a:p>
        </p:txBody>
      </p:sp>
      <p:sp>
        <p:nvSpPr>
          <p:cNvPr id="13" name="Symbol zastępczy zawartości 2"/>
          <p:cNvSpPr>
            <a:spLocks noGrp="1"/>
          </p:cNvSpPr>
          <p:nvPr>
            <p:ph idx="1"/>
          </p:nvPr>
        </p:nvSpPr>
        <p:spPr>
          <a:xfrm>
            <a:off x="4949511" y="5454510"/>
            <a:ext cx="3529014" cy="656655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pl-PL" sz="4000" b="1" dirty="0" smtClean="0">
                <a:solidFill>
                  <a:schemeClr val="bg1"/>
                </a:solidFill>
              </a:rPr>
              <a:t>Kaskadowość</a:t>
            </a:r>
            <a:endParaRPr lang="pl-PL" sz="3200" dirty="0" smtClean="0"/>
          </a:p>
        </p:txBody>
      </p:sp>
    </p:spTree>
    <p:extLst>
      <p:ext uri="{BB962C8B-B14F-4D97-AF65-F5344CB8AC3E}">
        <p14:creationId xmlns:p14="http://schemas.microsoft.com/office/powerpoint/2010/main" val="242946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2314365" y="2492357"/>
            <a:ext cx="5794410" cy="18774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grupa </a:t>
            </a:r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Ambasadorów 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lokalnej społeczności, </a:t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którzy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świadomi są 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bogactwa przyrody 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konieczności tworzenia obszarów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ochrony.</a:t>
            </a: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273077" y="237529"/>
            <a:ext cx="2479739" cy="1143000"/>
          </a:xfrm>
        </p:spPr>
        <p:txBody>
          <a:bodyPr/>
          <a:lstStyle/>
          <a:p>
            <a:pPr eaLnBrk="1" hangingPunct="1"/>
            <a:r>
              <a:rPr lang="pl-PL" altLang="pl-PL" b="1" dirty="0" smtClean="0"/>
              <a:t>Rezultat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5" y="4314727"/>
            <a:ext cx="3048000" cy="2036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95" y="4369794"/>
            <a:ext cx="3048000" cy="2033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9" y="1201054"/>
            <a:ext cx="3048000" cy="2033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6" descr="wydatki starszych dzieci przy pomocy tabletu Darmowe ZdjÄ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19" y="205068"/>
            <a:ext cx="3241076" cy="21589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5372</TotalTime>
  <Words>371</Words>
  <Application>Microsoft Office PowerPoint</Application>
  <PresentationFormat>Pokaz na ekranie (4:3)</PresentationFormat>
  <Paragraphs>86</Paragraphs>
  <Slides>18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Prezentacja programu PowerPoint</vt:lpstr>
      <vt:lpstr>Prezentacja programu PowerPoint</vt:lpstr>
      <vt:lpstr>Cel projektu</vt:lpstr>
      <vt:lpstr>Grupa docelowa projektu</vt:lpstr>
      <vt:lpstr>Prezentacja programu PowerPoint</vt:lpstr>
      <vt:lpstr>Prezentacja programu PowerPoint</vt:lpstr>
      <vt:lpstr>Prezentacja programu PowerPoint</vt:lpstr>
      <vt:lpstr>Założenia współpracy</vt:lpstr>
      <vt:lpstr>Rezultat</vt:lpstr>
      <vt:lpstr>Główny przekaz</vt:lpstr>
      <vt:lpstr>Prezentacja programu PowerPoint</vt:lpstr>
      <vt:lpstr>Własne akcje</vt:lpstr>
      <vt:lpstr>Prezentacja programu PowerPoint</vt:lpstr>
      <vt:lpstr>Prezentacja programu PowerPoint</vt:lpstr>
      <vt:lpstr>Prezentacja programu PowerPoint</vt:lpstr>
      <vt:lpstr>Oprócz tego…</vt:lpstr>
      <vt:lpstr>Polecane  projekty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Użytkownik systemu Windows</cp:lastModifiedBy>
  <cp:revision>70</cp:revision>
  <cp:lastPrinted>2018-10-03T12:21:48Z</cp:lastPrinted>
  <dcterms:created xsi:type="dcterms:W3CDTF">2018-09-27T09:45:21Z</dcterms:created>
  <dcterms:modified xsi:type="dcterms:W3CDTF">2019-05-30T18:52:33Z</dcterms:modified>
</cp:coreProperties>
</file>