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1" r:id="rId5"/>
    <p:sldId id="263" r:id="rId6"/>
    <p:sldId id="258" r:id="rId7"/>
    <p:sldId id="259" r:id="rId8"/>
    <p:sldId id="264" r:id="rId9"/>
    <p:sldId id="265" r:id="rId10"/>
    <p:sldId id="266" r:id="rId11"/>
    <p:sldId id="272" r:id="rId12"/>
    <p:sldId id="273" r:id="rId13"/>
    <p:sldId id="267" r:id="rId14"/>
    <p:sldId id="268" r:id="rId15"/>
    <p:sldId id="269" r:id="rId16"/>
    <p:sldId id="270" r:id="rId17"/>
    <p:sldId id="271" r:id="rId18"/>
    <p:sldId id="274" r:id="rId19"/>
    <p:sldId id="260"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Sheet1!$F$35</c:f>
              <c:strCache>
                <c:ptCount val="1"/>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E0F-4D4E-BC9D-B903DB97A0C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E0F-4D4E-BC9D-B903DB97A0C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E0F-4D4E-BC9D-B903DB97A0C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E0F-4D4E-BC9D-B903DB97A0CC}"/>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E0F-4D4E-BC9D-B903DB97A0CC}"/>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E0F-4D4E-BC9D-B903DB97A0CC}"/>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6E0F-4D4E-BC9D-B903DB97A0CC}"/>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6E0F-4D4E-BC9D-B903DB97A0CC}"/>
              </c:ext>
            </c:extLst>
          </c:dPt>
          <c:dLbls>
            <c:delete val="1"/>
          </c:dLbls>
          <c:cat>
            <c:strRef>
              <c:f>Sheet1!$E$36:$E$43</c:f>
              <c:strCache>
                <c:ptCount val="8"/>
                <c:pt idx="0">
                  <c:v>Agricultural Sciences</c:v>
                </c:pt>
                <c:pt idx="1">
                  <c:v>Business</c:v>
                </c:pt>
                <c:pt idx="2">
                  <c:v>Civil Engineering</c:v>
                </c:pt>
                <c:pt idx="3">
                  <c:v>Computer Science &amp; Engineering</c:v>
                </c:pt>
                <c:pt idx="4">
                  <c:v>Economics</c:v>
                </c:pt>
                <c:pt idx="5">
                  <c:v>Electrical Engineering</c:v>
                </c:pt>
                <c:pt idx="6">
                  <c:v>Mechanical Engineering</c:v>
                </c:pt>
                <c:pt idx="7">
                  <c:v>Tourism &amp; Hospitality Management</c:v>
                </c:pt>
              </c:strCache>
            </c:strRef>
          </c:cat>
          <c:val>
            <c:numRef>
              <c:f>Sheet1!$F$36:$F$43</c:f>
              <c:numCache>
                <c:formatCode>General</c:formatCode>
                <c:ptCount val="8"/>
                <c:pt idx="0">
                  <c:v>1</c:v>
                </c:pt>
                <c:pt idx="1">
                  <c:v>2</c:v>
                </c:pt>
                <c:pt idx="2">
                  <c:v>3</c:v>
                </c:pt>
                <c:pt idx="3">
                  <c:v>4</c:v>
                </c:pt>
                <c:pt idx="4">
                  <c:v>5</c:v>
                </c:pt>
                <c:pt idx="5">
                  <c:v>6</c:v>
                </c:pt>
                <c:pt idx="6">
                  <c:v>7</c:v>
                </c:pt>
                <c:pt idx="7">
                  <c:v>8</c:v>
                </c:pt>
              </c:numCache>
            </c:numRef>
          </c:val>
          <c:extLst>
            <c:ext xmlns:c16="http://schemas.microsoft.com/office/drawing/2014/chart" uri="{C3380CC4-5D6E-409C-BE32-E72D297353CC}">
              <c16:uniqueId val="{00000010-6E0F-4D4E-BC9D-B903DB97A0CC}"/>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931499867232962"/>
          <c:y val="4.5080793472244536E-2"/>
          <c:w val="0.38723963542874618"/>
          <c:h val="0.91690574392486657"/>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Rockwell" panose="020606030202050204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C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Sheet1!$C$1:$X$1</c:f>
              <c:strCache>
                <c:ptCount val="22"/>
                <c:pt idx="0">
                  <c:v>Spring 2013</c:v>
                </c:pt>
                <c:pt idx="1">
                  <c:v>Summer 2013</c:v>
                </c:pt>
                <c:pt idx="2">
                  <c:v>Fall-2013</c:v>
                </c:pt>
                <c:pt idx="3">
                  <c:v>Spring 2014</c:v>
                </c:pt>
                <c:pt idx="4">
                  <c:v>Summer 2014</c:v>
                </c:pt>
                <c:pt idx="5">
                  <c:v>Fall-2014</c:v>
                </c:pt>
                <c:pt idx="6">
                  <c:v>Spring 2015</c:v>
                </c:pt>
                <c:pt idx="7">
                  <c:v>Summer 2015</c:v>
                </c:pt>
                <c:pt idx="8">
                  <c:v>Fall-2015</c:v>
                </c:pt>
                <c:pt idx="9">
                  <c:v>Spring 2016</c:v>
                </c:pt>
                <c:pt idx="10">
                  <c:v>Summer 2016</c:v>
                </c:pt>
                <c:pt idx="11">
                  <c:v>Fall-2016</c:v>
                </c:pt>
                <c:pt idx="12">
                  <c:v>Spring 2017</c:v>
                </c:pt>
                <c:pt idx="13">
                  <c:v>Summer 2017</c:v>
                </c:pt>
                <c:pt idx="14">
                  <c:v>Fall-2017</c:v>
                </c:pt>
                <c:pt idx="15">
                  <c:v>Spring 2018</c:v>
                </c:pt>
                <c:pt idx="16">
                  <c:v>Summer 2018</c:v>
                </c:pt>
                <c:pt idx="17">
                  <c:v>Fall-2018</c:v>
                </c:pt>
                <c:pt idx="18">
                  <c:v>Spring 2019</c:v>
                </c:pt>
                <c:pt idx="19">
                  <c:v>Summer 2019</c:v>
                </c:pt>
                <c:pt idx="20">
                  <c:v>Fall-2019</c:v>
                </c:pt>
                <c:pt idx="21">
                  <c:v>Spring 2020</c:v>
                </c:pt>
              </c:strCache>
            </c:strRef>
          </c:cat>
          <c:val>
            <c:numRef>
              <c:f>Sheet1!$C$2:$X$2</c:f>
              <c:numCache>
                <c:formatCode>General</c:formatCode>
                <c:ptCount val="22"/>
                <c:pt idx="0">
                  <c:v>350</c:v>
                </c:pt>
                <c:pt idx="1">
                  <c:v>400</c:v>
                </c:pt>
                <c:pt idx="2">
                  <c:v>450</c:v>
                </c:pt>
                <c:pt idx="3">
                  <c:v>500</c:v>
                </c:pt>
                <c:pt idx="4">
                  <c:v>450</c:v>
                </c:pt>
                <c:pt idx="5">
                  <c:v>500</c:v>
                </c:pt>
                <c:pt idx="6">
                  <c:v>450</c:v>
                </c:pt>
                <c:pt idx="7">
                  <c:v>380</c:v>
                </c:pt>
                <c:pt idx="8">
                  <c:v>420</c:v>
                </c:pt>
                <c:pt idx="9">
                  <c:v>500</c:v>
                </c:pt>
                <c:pt idx="10">
                  <c:v>550</c:v>
                </c:pt>
                <c:pt idx="11">
                  <c:v>500</c:v>
                </c:pt>
                <c:pt idx="12">
                  <c:v>600</c:v>
                </c:pt>
                <c:pt idx="13">
                  <c:v>550</c:v>
                </c:pt>
                <c:pt idx="14">
                  <c:v>500</c:v>
                </c:pt>
                <c:pt idx="15">
                  <c:v>550</c:v>
                </c:pt>
                <c:pt idx="16">
                  <c:v>450</c:v>
                </c:pt>
                <c:pt idx="17">
                  <c:v>500</c:v>
                </c:pt>
                <c:pt idx="18">
                  <c:v>600</c:v>
                </c:pt>
                <c:pt idx="19">
                  <c:v>550</c:v>
                </c:pt>
                <c:pt idx="20">
                  <c:v>480</c:v>
                </c:pt>
                <c:pt idx="21">
                  <c:v>580</c:v>
                </c:pt>
              </c:numCache>
            </c:numRef>
          </c:val>
          <c:extLst>
            <c:ext xmlns:c16="http://schemas.microsoft.com/office/drawing/2014/chart" uri="{C3380CC4-5D6E-409C-BE32-E72D297353CC}">
              <c16:uniqueId val="{00000000-BBFF-453A-BD7B-1739FAA809D7}"/>
            </c:ext>
          </c:extLst>
        </c:ser>
        <c:dLbls>
          <c:dLblPos val="outEnd"/>
          <c:showLegendKey val="0"/>
          <c:showVal val="1"/>
          <c:showCatName val="0"/>
          <c:showSerName val="0"/>
          <c:showPercent val="0"/>
          <c:showBubbleSize val="0"/>
        </c:dLbls>
        <c:gapWidth val="164"/>
        <c:overlap val="-22"/>
        <c:axId val="1587523824"/>
        <c:axId val="1587525488"/>
      </c:barChart>
      <c:catAx>
        <c:axId val="158752382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C00000"/>
                </a:solidFill>
                <a:latin typeface="Rockwell" panose="02060603020205020403" pitchFamily="18" charset="0"/>
                <a:ea typeface="+mn-ea"/>
                <a:cs typeface="+mn-cs"/>
              </a:defRPr>
            </a:pPr>
            <a:endParaRPr lang="en-US"/>
          </a:p>
        </c:txPr>
        <c:crossAx val="1587525488"/>
        <c:crosses val="autoZero"/>
        <c:auto val="1"/>
        <c:lblAlgn val="ctr"/>
        <c:lblOffset val="100"/>
        <c:noMultiLvlLbl val="0"/>
      </c:catAx>
      <c:valAx>
        <c:axId val="1587525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7030A0"/>
                </a:solidFill>
                <a:latin typeface="Rockwell" panose="02060603020205020403" pitchFamily="18" charset="0"/>
                <a:ea typeface="+mn-ea"/>
                <a:cs typeface="+mn-cs"/>
              </a:defRPr>
            </a:pPr>
            <a:endParaRPr lang="en-US"/>
          </a:p>
        </c:txPr>
        <c:crossAx val="1587523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7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Sheet2!$B$1:$B$21</c:f>
              <c:strCache>
                <c:ptCount val="21"/>
                <c:pt idx="0">
                  <c:v>Basics  of Environment &amp; Environmental Science</c:v>
                </c:pt>
                <c:pt idx="1">
                  <c:v>Education for Sustainable Development </c:v>
                </c:pt>
                <c:pt idx="2">
                  <c:v>Sustainable Development &amp; Goals</c:v>
                </c:pt>
                <c:pt idx="3">
                  <c:v>Natural Resources and Basic Needs of Human Being</c:v>
                </c:pt>
                <c:pt idx="4">
                  <c:v>Environmental Factors: Problems and Their Causes</c:v>
                </c:pt>
                <c:pt idx="5">
                  <c:v>Ecosystem</c:v>
                </c:pt>
                <c:pt idx="6">
                  <c:v>Population &amp; Environment</c:v>
                </c:pt>
                <c:pt idx="7">
                  <c:v>Carbon Footprint</c:v>
                </c:pt>
                <c:pt idx="8">
                  <c:v>Biodiversity</c:v>
                </c:pt>
                <c:pt idx="9">
                  <c:v>Sustainable Waste Management</c:v>
                </c:pt>
                <c:pt idx="10">
                  <c:v>Extinct &amp; Endangered Species </c:v>
                </c:pt>
                <c:pt idx="11">
                  <c:v>Noise Pollution </c:v>
                </c:pt>
                <c:pt idx="12">
                  <c:v>Air Pollution</c:v>
                </c:pt>
                <c:pt idx="13">
                  <c:v>Water Pollution</c:v>
                </c:pt>
                <c:pt idx="14">
                  <c:v>Weather and Climate</c:v>
                </c:pt>
                <c:pt idx="15">
                  <c:v>Climatic Zones</c:v>
                </c:pt>
                <c:pt idx="16">
                  <c:v>Global Warming &amp; Climate Change</c:v>
                </c:pt>
                <c:pt idx="17">
                  <c:v>Personal Protective Equipment (PPE)</c:v>
                </c:pt>
                <c:pt idx="18">
                  <c:v>ISO 14001 and Environmental Eanagement System</c:v>
                </c:pt>
                <c:pt idx="19">
                  <c:v>Fire Fighting/Protection </c:v>
                </c:pt>
                <c:pt idx="20">
                  <c:v>COVID-19: Consequences of Global Environmental Change </c:v>
                </c:pt>
              </c:strCache>
            </c:strRef>
          </c:cat>
          <c:val>
            <c:numRef>
              <c:f>Sheet2!$C$1:$C$21</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val>
          <c:extLst>
            <c:ext xmlns:c16="http://schemas.microsoft.com/office/drawing/2014/chart" uri="{C3380CC4-5D6E-409C-BE32-E72D297353CC}">
              <c16:uniqueId val="{00000000-8D64-42D3-95E2-361B0958F3A7}"/>
            </c:ext>
          </c:extLst>
        </c:ser>
        <c:dLbls>
          <c:dLblPos val="inEnd"/>
          <c:showLegendKey val="0"/>
          <c:showVal val="1"/>
          <c:showCatName val="0"/>
          <c:showSerName val="0"/>
          <c:showPercent val="0"/>
          <c:showBubbleSize val="0"/>
        </c:dLbls>
        <c:gapWidth val="182"/>
        <c:axId val="242972736"/>
        <c:axId val="242973984"/>
      </c:barChart>
      <c:catAx>
        <c:axId val="24297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2">
                    <a:lumMod val="75000"/>
                  </a:schemeClr>
                </a:solidFill>
                <a:latin typeface="Rockwell" panose="02060603020205020403" pitchFamily="18" charset="0"/>
                <a:ea typeface="+mn-ea"/>
                <a:cs typeface="+mn-cs"/>
              </a:defRPr>
            </a:pPr>
            <a:endParaRPr lang="en-US"/>
          </a:p>
        </c:txPr>
        <c:crossAx val="242973984"/>
        <c:crosses val="autoZero"/>
        <c:auto val="1"/>
        <c:lblAlgn val="ctr"/>
        <c:lblOffset val="100"/>
        <c:noMultiLvlLbl val="0"/>
      </c:catAx>
      <c:valAx>
        <c:axId val="242973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C00000"/>
                </a:solidFill>
                <a:latin typeface="Rockwell" panose="02060603020205020403" pitchFamily="18" charset="0"/>
                <a:ea typeface="+mn-ea"/>
                <a:cs typeface="+mn-cs"/>
              </a:defRPr>
            </a:pPr>
            <a:endParaRPr lang="en-US"/>
          </a:p>
        </c:txPr>
        <c:crossAx val="242972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Sheet5!$B$2</c:f>
              <c:strCache>
                <c:ptCount val="1"/>
                <c:pt idx="0">
                  <c:v>Waste Management</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Sheet5!$B$3</c:f>
              <c:numCache>
                <c:formatCode>General</c:formatCode>
                <c:ptCount val="1"/>
                <c:pt idx="0">
                  <c:v>1</c:v>
                </c:pt>
              </c:numCache>
            </c:numRef>
          </c:val>
          <c:extLst>
            <c:ext xmlns:c16="http://schemas.microsoft.com/office/drawing/2014/chart" uri="{C3380CC4-5D6E-409C-BE32-E72D297353CC}">
              <c16:uniqueId val="{00000000-1C76-4087-988E-4C051D445CA2}"/>
            </c:ext>
          </c:extLst>
        </c:ser>
        <c:ser>
          <c:idx val="1"/>
          <c:order val="1"/>
          <c:tx>
            <c:strRef>
              <c:f>Sheet5!$C$2</c:f>
              <c:strCache>
                <c:ptCount val="1"/>
                <c:pt idx="0">
                  <c:v>Cleaning Program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Sheet5!$C$3</c:f>
              <c:numCache>
                <c:formatCode>General</c:formatCode>
                <c:ptCount val="1"/>
                <c:pt idx="0">
                  <c:v>2</c:v>
                </c:pt>
              </c:numCache>
            </c:numRef>
          </c:val>
          <c:extLst>
            <c:ext xmlns:c16="http://schemas.microsoft.com/office/drawing/2014/chart" uri="{C3380CC4-5D6E-409C-BE32-E72D297353CC}">
              <c16:uniqueId val="{00000001-1C76-4087-988E-4C051D445CA2}"/>
            </c:ext>
          </c:extLst>
        </c:ser>
        <c:ser>
          <c:idx val="2"/>
          <c:order val="2"/>
          <c:tx>
            <c:strRef>
              <c:f>Sheet5!$D$2</c:f>
              <c:strCache>
                <c:ptCount val="1"/>
                <c:pt idx="0">
                  <c:v>Enviromental Project</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Sheet5!$D$3</c:f>
              <c:numCache>
                <c:formatCode>General</c:formatCode>
                <c:ptCount val="1"/>
                <c:pt idx="0">
                  <c:v>3</c:v>
                </c:pt>
              </c:numCache>
            </c:numRef>
          </c:val>
          <c:extLst>
            <c:ext xmlns:c16="http://schemas.microsoft.com/office/drawing/2014/chart" uri="{C3380CC4-5D6E-409C-BE32-E72D297353CC}">
              <c16:uniqueId val="{00000002-1C76-4087-988E-4C051D445CA2}"/>
            </c:ext>
          </c:extLst>
        </c:ser>
        <c:ser>
          <c:idx val="3"/>
          <c:order val="3"/>
          <c:tx>
            <c:strRef>
              <c:f>Sheet5!$E$2</c:f>
              <c:strCache>
                <c:ptCount val="1"/>
                <c:pt idx="0">
                  <c:v>Knowledge Sharing</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Sheet5!$E$3</c:f>
              <c:numCache>
                <c:formatCode>General</c:formatCode>
                <c:ptCount val="1"/>
                <c:pt idx="0">
                  <c:v>4</c:v>
                </c:pt>
              </c:numCache>
            </c:numRef>
          </c:val>
          <c:extLst>
            <c:ext xmlns:c16="http://schemas.microsoft.com/office/drawing/2014/chart" uri="{C3380CC4-5D6E-409C-BE32-E72D297353CC}">
              <c16:uniqueId val="{00000003-1C76-4087-988E-4C051D445CA2}"/>
            </c:ext>
          </c:extLst>
        </c:ser>
        <c:ser>
          <c:idx val="4"/>
          <c:order val="4"/>
          <c:tx>
            <c:strRef>
              <c:f>Sheet5!$F$2</c:f>
              <c:strCache>
                <c:ptCount val="1"/>
                <c:pt idx="0">
                  <c:v>Tree Plantation</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Sheet5!$F$3</c:f>
              <c:numCache>
                <c:formatCode>General</c:formatCode>
                <c:ptCount val="1"/>
                <c:pt idx="0">
                  <c:v>5</c:v>
                </c:pt>
              </c:numCache>
            </c:numRef>
          </c:val>
          <c:extLst>
            <c:ext xmlns:c16="http://schemas.microsoft.com/office/drawing/2014/chart" uri="{C3380CC4-5D6E-409C-BE32-E72D297353CC}">
              <c16:uniqueId val="{00000004-1C76-4087-988E-4C051D445CA2}"/>
            </c:ext>
          </c:extLst>
        </c:ser>
        <c:ser>
          <c:idx val="5"/>
          <c:order val="5"/>
          <c:tx>
            <c:strRef>
              <c:f>Sheet5!$G$2</c:f>
              <c:strCache>
                <c:ptCount val="1"/>
                <c:pt idx="0">
                  <c:v>Environment Fair</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Sheet5!$G$3</c:f>
              <c:numCache>
                <c:formatCode>General</c:formatCode>
                <c:ptCount val="1"/>
                <c:pt idx="0">
                  <c:v>6</c:v>
                </c:pt>
              </c:numCache>
            </c:numRef>
          </c:val>
          <c:extLst>
            <c:ext xmlns:c16="http://schemas.microsoft.com/office/drawing/2014/chart" uri="{C3380CC4-5D6E-409C-BE32-E72D297353CC}">
              <c16:uniqueId val="{00000005-1C76-4087-988E-4C051D445CA2}"/>
            </c:ext>
          </c:extLst>
        </c:ser>
        <c:ser>
          <c:idx val="6"/>
          <c:order val="6"/>
          <c:tx>
            <c:strRef>
              <c:f>Sheet5!$H$2</c:f>
              <c:strCache>
                <c:ptCount val="1"/>
                <c:pt idx="0">
                  <c:v>Social Activities</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val>
            <c:numRef>
              <c:f>Sheet5!$H$3</c:f>
              <c:numCache>
                <c:formatCode>General</c:formatCode>
                <c:ptCount val="1"/>
                <c:pt idx="0">
                  <c:v>7</c:v>
                </c:pt>
              </c:numCache>
            </c:numRef>
          </c:val>
          <c:extLst>
            <c:ext xmlns:c16="http://schemas.microsoft.com/office/drawing/2014/chart" uri="{C3380CC4-5D6E-409C-BE32-E72D297353CC}">
              <c16:uniqueId val="{00000006-1C76-4087-988E-4C051D445CA2}"/>
            </c:ext>
          </c:extLst>
        </c:ser>
        <c:dLbls>
          <c:showLegendKey val="0"/>
          <c:showVal val="0"/>
          <c:showCatName val="0"/>
          <c:showSerName val="0"/>
          <c:showPercent val="0"/>
          <c:showBubbleSize val="0"/>
        </c:dLbls>
        <c:gapWidth val="100"/>
        <c:overlap val="-24"/>
        <c:axId val="300679440"/>
        <c:axId val="288250528"/>
      </c:barChart>
      <c:catAx>
        <c:axId val="300679440"/>
        <c:scaling>
          <c:orientation val="minMax"/>
        </c:scaling>
        <c:delete val="1"/>
        <c:axPos val="b"/>
        <c:numFmt formatCode="General" sourceLinked="1"/>
        <c:majorTickMark val="none"/>
        <c:minorTickMark val="none"/>
        <c:tickLblPos val="nextTo"/>
        <c:crossAx val="288250528"/>
        <c:crosses val="autoZero"/>
        <c:auto val="1"/>
        <c:lblAlgn val="ctr"/>
        <c:lblOffset val="100"/>
        <c:noMultiLvlLbl val="0"/>
      </c:catAx>
      <c:valAx>
        <c:axId val="2882505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Rockwell" panose="02060603020205020403" pitchFamily="18" charset="0"/>
                <a:ea typeface="+mn-ea"/>
                <a:cs typeface="+mn-cs"/>
              </a:defRPr>
            </a:pPr>
            <a:endParaRPr lang="en-US"/>
          </a:p>
        </c:txPr>
        <c:crossAx val="300679440"/>
        <c:crosses val="autoZero"/>
        <c:crossBetween val="between"/>
      </c:valAx>
      <c:spPr>
        <a:noFill/>
        <a:ln>
          <a:noFill/>
        </a:ln>
        <a:effectLst/>
      </c:spPr>
    </c:plotArea>
    <c:legend>
      <c:legendPos val="b"/>
      <c:layout>
        <c:manualLayout>
          <c:xMode val="edge"/>
          <c:yMode val="edge"/>
          <c:x val="1.4846582430404438E-2"/>
          <c:y val="0.88476751073282922"/>
          <c:w val="0.97380498993331677"/>
          <c:h val="0.10363405988143587"/>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Rockwell" panose="020606030202050204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Sheet3!$B$2</c:f>
              <c:strCache>
                <c:ptCount val="1"/>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Sheet3!$B$3:$B$4</c:f>
              <c:numCache>
                <c:formatCode>General</c:formatCode>
                <c:ptCount val="2"/>
              </c:numCache>
            </c:numRef>
          </c:val>
          <c:extLst>
            <c:ext xmlns:c16="http://schemas.microsoft.com/office/drawing/2014/chart" uri="{C3380CC4-5D6E-409C-BE32-E72D297353CC}">
              <c16:uniqueId val="{00000000-61A0-4585-803E-40BD0669472C}"/>
            </c:ext>
          </c:extLst>
        </c:ser>
        <c:ser>
          <c:idx val="1"/>
          <c:order val="1"/>
          <c:tx>
            <c:strRef>
              <c:f>Sheet3!$C$2</c:f>
              <c:strCache>
                <c:ptCount val="1"/>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Sheet3!$C$3:$C$4</c:f>
              <c:numCache>
                <c:formatCode>General</c:formatCode>
                <c:ptCount val="2"/>
              </c:numCache>
            </c:numRef>
          </c:val>
          <c:extLst>
            <c:ext xmlns:c16="http://schemas.microsoft.com/office/drawing/2014/chart" uri="{C3380CC4-5D6E-409C-BE32-E72D297353CC}">
              <c16:uniqueId val="{00000001-61A0-4585-803E-40BD0669472C}"/>
            </c:ext>
          </c:extLst>
        </c:ser>
        <c:ser>
          <c:idx val="2"/>
          <c:order val="2"/>
          <c:tx>
            <c:strRef>
              <c:f>Sheet3!$D$2</c:f>
              <c:strCache>
                <c:ptCount val="1"/>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Sheet3!$D$3:$D$4</c:f>
              <c:numCache>
                <c:formatCode>General</c:formatCode>
                <c:ptCount val="2"/>
              </c:numCache>
            </c:numRef>
          </c:val>
          <c:extLst>
            <c:ext xmlns:c16="http://schemas.microsoft.com/office/drawing/2014/chart" uri="{C3380CC4-5D6E-409C-BE32-E72D297353CC}">
              <c16:uniqueId val="{00000002-61A0-4585-803E-40BD0669472C}"/>
            </c:ext>
          </c:extLst>
        </c:ser>
        <c:ser>
          <c:idx val="3"/>
          <c:order val="3"/>
          <c:tx>
            <c:strRef>
              <c:f>Sheet3!$E$2</c:f>
              <c:strCache>
                <c:ptCount val="1"/>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Sheet3!$E$3:$E$4</c:f>
              <c:numCache>
                <c:formatCode>General</c:formatCode>
                <c:ptCount val="2"/>
              </c:numCache>
            </c:numRef>
          </c:val>
          <c:extLst>
            <c:ext xmlns:c16="http://schemas.microsoft.com/office/drawing/2014/chart" uri="{C3380CC4-5D6E-409C-BE32-E72D297353CC}">
              <c16:uniqueId val="{00000003-61A0-4585-803E-40BD0669472C}"/>
            </c:ext>
          </c:extLst>
        </c:ser>
        <c:ser>
          <c:idx val="4"/>
          <c:order val="4"/>
          <c:tx>
            <c:strRef>
              <c:f>Sheet3!$F$2</c:f>
              <c:strCache>
                <c:ptCount val="1"/>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Sheet3!$F$3:$F$4</c:f>
              <c:numCache>
                <c:formatCode>General</c:formatCode>
                <c:ptCount val="2"/>
              </c:numCache>
            </c:numRef>
          </c:val>
          <c:extLst>
            <c:ext xmlns:c16="http://schemas.microsoft.com/office/drawing/2014/chart" uri="{C3380CC4-5D6E-409C-BE32-E72D297353CC}">
              <c16:uniqueId val="{00000004-61A0-4585-803E-40BD0669472C}"/>
            </c:ext>
          </c:extLst>
        </c:ser>
        <c:ser>
          <c:idx val="5"/>
          <c:order val="5"/>
          <c:tx>
            <c:strRef>
              <c:f>Sheet3!$G$2</c:f>
              <c:strCache>
                <c:ptCount val="1"/>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Sheet3!$G$3:$G$4</c:f>
              <c:numCache>
                <c:formatCode>General</c:formatCode>
                <c:ptCount val="2"/>
              </c:numCache>
            </c:numRef>
          </c:val>
          <c:extLst>
            <c:ext xmlns:c16="http://schemas.microsoft.com/office/drawing/2014/chart" uri="{C3380CC4-5D6E-409C-BE32-E72D297353CC}">
              <c16:uniqueId val="{00000005-61A0-4585-803E-40BD0669472C}"/>
            </c:ext>
          </c:extLst>
        </c:ser>
        <c:ser>
          <c:idx val="6"/>
          <c:order val="6"/>
          <c:tx>
            <c:strRef>
              <c:f>Sheet3!$H$2</c:f>
              <c:strCache>
                <c:ptCount val="1"/>
                <c:pt idx="0">
                  <c:v>Spring 2015</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Sheet3!$H$3:$H$4</c:f>
              <c:numCache>
                <c:formatCode>General</c:formatCode>
                <c:ptCount val="2"/>
                <c:pt idx="0">
                  <c:v>450</c:v>
                </c:pt>
                <c:pt idx="1">
                  <c:v>10</c:v>
                </c:pt>
              </c:numCache>
            </c:numRef>
          </c:val>
          <c:extLst>
            <c:ext xmlns:c16="http://schemas.microsoft.com/office/drawing/2014/chart" uri="{C3380CC4-5D6E-409C-BE32-E72D297353CC}">
              <c16:uniqueId val="{00000006-61A0-4585-803E-40BD0669472C}"/>
            </c:ext>
          </c:extLst>
        </c:ser>
        <c:ser>
          <c:idx val="7"/>
          <c:order val="7"/>
          <c:tx>
            <c:strRef>
              <c:f>Sheet3!$I$2</c:f>
              <c:strCache>
                <c:ptCount val="1"/>
                <c:pt idx="0">
                  <c:v>Summer 2015</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Sheet3!$I$3:$I$4</c:f>
              <c:numCache>
                <c:formatCode>General</c:formatCode>
                <c:ptCount val="2"/>
                <c:pt idx="0">
                  <c:v>380</c:v>
                </c:pt>
                <c:pt idx="1">
                  <c:v>13</c:v>
                </c:pt>
              </c:numCache>
            </c:numRef>
          </c:val>
          <c:extLst>
            <c:ext xmlns:c16="http://schemas.microsoft.com/office/drawing/2014/chart" uri="{C3380CC4-5D6E-409C-BE32-E72D297353CC}">
              <c16:uniqueId val="{00000007-61A0-4585-803E-40BD0669472C}"/>
            </c:ext>
          </c:extLst>
        </c:ser>
        <c:ser>
          <c:idx val="8"/>
          <c:order val="8"/>
          <c:tx>
            <c:strRef>
              <c:f>Sheet3!$J$2</c:f>
              <c:strCache>
                <c:ptCount val="1"/>
                <c:pt idx="0">
                  <c:v>Fall-2015</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Sheet3!$J$3:$J$4</c:f>
              <c:numCache>
                <c:formatCode>General</c:formatCode>
                <c:ptCount val="2"/>
                <c:pt idx="0">
                  <c:v>420</c:v>
                </c:pt>
                <c:pt idx="1">
                  <c:v>15</c:v>
                </c:pt>
              </c:numCache>
            </c:numRef>
          </c:val>
          <c:extLst>
            <c:ext xmlns:c16="http://schemas.microsoft.com/office/drawing/2014/chart" uri="{C3380CC4-5D6E-409C-BE32-E72D297353CC}">
              <c16:uniqueId val="{00000008-61A0-4585-803E-40BD0669472C}"/>
            </c:ext>
          </c:extLst>
        </c:ser>
        <c:ser>
          <c:idx val="9"/>
          <c:order val="9"/>
          <c:tx>
            <c:strRef>
              <c:f>Sheet3!$K$2</c:f>
              <c:strCache>
                <c:ptCount val="1"/>
                <c:pt idx="0">
                  <c:v>Spring 2016</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Sheet3!$K$3:$K$4</c:f>
              <c:numCache>
                <c:formatCode>General</c:formatCode>
                <c:ptCount val="2"/>
                <c:pt idx="0">
                  <c:v>500</c:v>
                </c:pt>
                <c:pt idx="1">
                  <c:v>12</c:v>
                </c:pt>
              </c:numCache>
            </c:numRef>
          </c:val>
          <c:extLst>
            <c:ext xmlns:c16="http://schemas.microsoft.com/office/drawing/2014/chart" uri="{C3380CC4-5D6E-409C-BE32-E72D297353CC}">
              <c16:uniqueId val="{00000009-61A0-4585-803E-40BD0669472C}"/>
            </c:ext>
          </c:extLst>
        </c:ser>
        <c:ser>
          <c:idx val="10"/>
          <c:order val="10"/>
          <c:tx>
            <c:strRef>
              <c:f>Sheet3!$L$2</c:f>
              <c:strCache>
                <c:ptCount val="1"/>
                <c:pt idx="0">
                  <c:v>Summer 2016</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Sheet3!$L$3:$L$4</c:f>
              <c:numCache>
                <c:formatCode>General</c:formatCode>
                <c:ptCount val="2"/>
                <c:pt idx="0">
                  <c:v>550</c:v>
                </c:pt>
                <c:pt idx="1">
                  <c:v>14</c:v>
                </c:pt>
              </c:numCache>
            </c:numRef>
          </c:val>
          <c:extLst>
            <c:ext xmlns:c16="http://schemas.microsoft.com/office/drawing/2014/chart" uri="{C3380CC4-5D6E-409C-BE32-E72D297353CC}">
              <c16:uniqueId val="{0000000A-61A0-4585-803E-40BD0669472C}"/>
            </c:ext>
          </c:extLst>
        </c:ser>
        <c:ser>
          <c:idx val="11"/>
          <c:order val="11"/>
          <c:tx>
            <c:strRef>
              <c:f>Sheet3!$M$2</c:f>
              <c:strCache>
                <c:ptCount val="1"/>
                <c:pt idx="0">
                  <c:v>Fall-2016</c:v>
                </c:pt>
              </c:strCache>
            </c:strRef>
          </c:tx>
          <c:spPr>
            <a:solidFill>
              <a:schemeClr val="accent6">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Sheet3!$M$3:$M$4</c:f>
              <c:numCache>
                <c:formatCode>General</c:formatCode>
                <c:ptCount val="2"/>
                <c:pt idx="0">
                  <c:v>500</c:v>
                </c:pt>
                <c:pt idx="1">
                  <c:v>16</c:v>
                </c:pt>
              </c:numCache>
            </c:numRef>
          </c:val>
          <c:extLst>
            <c:ext xmlns:c16="http://schemas.microsoft.com/office/drawing/2014/chart" uri="{C3380CC4-5D6E-409C-BE32-E72D297353CC}">
              <c16:uniqueId val="{0000000B-61A0-4585-803E-40BD0669472C}"/>
            </c:ext>
          </c:extLst>
        </c:ser>
        <c:ser>
          <c:idx val="12"/>
          <c:order val="12"/>
          <c:tx>
            <c:strRef>
              <c:f>Sheet3!$N$2</c:f>
              <c:strCache>
                <c:ptCount val="1"/>
                <c:pt idx="0">
                  <c:v>Spring 2017</c:v>
                </c:pt>
              </c:strCache>
            </c:strRef>
          </c:tx>
          <c:spPr>
            <a:solidFill>
              <a:schemeClr val="accent1">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Sheet3!$N$3:$N$4</c:f>
              <c:numCache>
                <c:formatCode>General</c:formatCode>
                <c:ptCount val="2"/>
                <c:pt idx="0">
                  <c:v>600</c:v>
                </c:pt>
                <c:pt idx="1">
                  <c:v>17</c:v>
                </c:pt>
              </c:numCache>
            </c:numRef>
          </c:val>
          <c:extLst>
            <c:ext xmlns:c16="http://schemas.microsoft.com/office/drawing/2014/chart" uri="{C3380CC4-5D6E-409C-BE32-E72D297353CC}">
              <c16:uniqueId val="{0000000C-61A0-4585-803E-40BD0669472C}"/>
            </c:ext>
          </c:extLst>
        </c:ser>
        <c:ser>
          <c:idx val="13"/>
          <c:order val="13"/>
          <c:tx>
            <c:strRef>
              <c:f>Sheet3!$O$2</c:f>
              <c:strCache>
                <c:ptCount val="1"/>
                <c:pt idx="0">
                  <c:v>Summer 2017</c:v>
                </c:pt>
              </c:strCache>
            </c:strRef>
          </c:tx>
          <c:spPr>
            <a:solidFill>
              <a:schemeClr val="accent2">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Sheet3!$O$3:$O$4</c:f>
              <c:numCache>
                <c:formatCode>General</c:formatCode>
                <c:ptCount val="2"/>
                <c:pt idx="0">
                  <c:v>550</c:v>
                </c:pt>
                <c:pt idx="1">
                  <c:v>15</c:v>
                </c:pt>
              </c:numCache>
            </c:numRef>
          </c:val>
          <c:extLst>
            <c:ext xmlns:c16="http://schemas.microsoft.com/office/drawing/2014/chart" uri="{C3380CC4-5D6E-409C-BE32-E72D297353CC}">
              <c16:uniqueId val="{0000000D-61A0-4585-803E-40BD0669472C}"/>
            </c:ext>
          </c:extLst>
        </c:ser>
        <c:ser>
          <c:idx val="14"/>
          <c:order val="14"/>
          <c:tx>
            <c:strRef>
              <c:f>Sheet3!$P$2</c:f>
              <c:strCache>
                <c:ptCount val="1"/>
                <c:pt idx="0">
                  <c:v>Fall-2017</c:v>
                </c:pt>
              </c:strCache>
            </c:strRef>
          </c:tx>
          <c:spPr>
            <a:solidFill>
              <a:schemeClr val="accent3">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Sheet3!$P$3:$P$4</c:f>
              <c:numCache>
                <c:formatCode>General</c:formatCode>
                <c:ptCount val="2"/>
                <c:pt idx="0">
                  <c:v>500</c:v>
                </c:pt>
                <c:pt idx="1">
                  <c:v>13</c:v>
                </c:pt>
              </c:numCache>
            </c:numRef>
          </c:val>
          <c:extLst>
            <c:ext xmlns:c16="http://schemas.microsoft.com/office/drawing/2014/chart" uri="{C3380CC4-5D6E-409C-BE32-E72D297353CC}">
              <c16:uniqueId val="{0000000E-61A0-4585-803E-40BD0669472C}"/>
            </c:ext>
          </c:extLst>
        </c:ser>
        <c:ser>
          <c:idx val="15"/>
          <c:order val="15"/>
          <c:tx>
            <c:strRef>
              <c:f>Sheet3!$Q$2</c:f>
              <c:strCache>
                <c:ptCount val="1"/>
                <c:pt idx="0">
                  <c:v>Spring 2018</c:v>
                </c:pt>
              </c:strCache>
            </c:strRef>
          </c:tx>
          <c:spPr>
            <a:solidFill>
              <a:schemeClr val="accent4">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Sheet3!$Q$3:$Q$4</c:f>
              <c:numCache>
                <c:formatCode>General</c:formatCode>
                <c:ptCount val="2"/>
                <c:pt idx="0">
                  <c:v>550</c:v>
                </c:pt>
                <c:pt idx="1">
                  <c:v>12</c:v>
                </c:pt>
              </c:numCache>
            </c:numRef>
          </c:val>
          <c:extLst>
            <c:ext xmlns:c16="http://schemas.microsoft.com/office/drawing/2014/chart" uri="{C3380CC4-5D6E-409C-BE32-E72D297353CC}">
              <c16:uniqueId val="{0000000F-61A0-4585-803E-40BD0669472C}"/>
            </c:ext>
          </c:extLst>
        </c:ser>
        <c:ser>
          <c:idx val="16"/>
          <c:order val="16"/>
          <c:tx>
            <c:strRef>
              <c:f>Sheet3!$R$2</c:f>
              <c:strCache>
                <c:ptCount val="1"/>
                <c:pt idx="0">
                  <c:v>Summer 2018</c:v>
                </c:pt>
              </c:strCache>
            </c:strRef>
          </c:tx>
          <c:spPr>
            <a:solidFill>
              <a:schemeClr val="accent5">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Sheet3!$R$3:$R$4</c:f>
              <c:numCache>
                <c:formatCode>General</c:formatCode>
                <c:ptCount val="2"/>
                <c:pt idx="0">
                  <c:v>450</c:v>
                </c:pt>
                <c:pt idx="1">
                  <c:v>10</c:v>
                </c:pt>
              </c:numCache>
            </c:numRef>
          </c:val>
          <c:extLst>
            <c:ext xmlns:c16="http://schemas.microsoft.com/office/drawing/2014/chart" uri="{C3380CC4-5D6E-409C-BE32-E72D297353CC}">
              <c16:uniqueId val="{00000010-61A0-4585-803E-40BD0669472C}"/>
            </c:ext>
          </c:extLst>
        </c:ser>
        <c:ser>
          <c:idx val="17"/>
          <c:order val="17"/>
          <c:tx>
            <c:strRef>
              <c:f>Sheet3!$S$2</c:f>
              <c:strCache>
                <c:ptCount val="1"/>
                <c:pt idx="0">
                  <c:v>Fall-2018</c:v>
                </c:pt>
              </c:strCache>
            </c:strRef>
          </c:tx>
          <c:spPr>
            <a:solidFill>
              <a:schemeClr val="accent6">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Sheet3!$S$3:$S$4</c:f>
              <c:numCache>
                <c:formatCode>General</c:formatCode>
                <c:ptCount val="2"/>
                <c:pt idx="0">
                  <c:v>500</c:v>
                </c:pt>
                <c:pt idx="1">
                  <c:v>11</c:v>
                </c:pt>
              </c:numCache>
            </c:numRef>
          </c:val>
          <c:extLst>
            <c:ext xmlns:c16="http://schemas.microsoft.com/office/drawing/2014/chart" uri="{C3380CC4-5D6E-409C-BE32-E72D297353CC}">
              <c16:uniqueId val="{00000011-61A0-4585-803E-40BD0669472C}"/>
            </c:ext>
          </c:extLst>
        </c:ser>
        <c:ser>
          <c:idx val="18"/>
          <c:order val="18"/>
          <c:tx>
            <c:strRef>
              <c:f>Sheet3!$T$2</c:f>
              <c:strCache>
                <c:ptCount val="1"/>
                <c:pt idx="0">
                  <c:v>Spring 2019</c:v>
                </c:pt>
              </c:strCache>
            </c:strRef>
          </c:tx>
          <c:spPr>
            <a:solidFill>
              <a:schemeClr val="accent1">
                <a:lumMod val="8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Sheet3!$T$3:$T$4</c:f>
              <c:numCache>
                <c:formatCode>General</c:formatCode>
                <c:ptCount val="2"/>
                <c:pt idx="0">
                  <c:v>600</c:v>
                </c:pt>
                <c:pt idx="1">
                  <c:v>15</c:v>
                </c:pt>
              </c:numCache>
            </c:numRef>
          </c:val>
          <c:extLst>
            <c:ext xmlns:c16="http://schemas.microsoft.com/office/drawing/2014/chart" uri="{C3380CC4-5D6E-409C-BE32-E72D297353CC}">
              <c16:uniqueId val="{00000012-61A0-4585-803E-40BD0669472C}"/>
            </c:ext>
          </c:extLst>
        </c:ser>
        <c:ser>
          <c:idx val="19"/>
          <c:order val="19"/>
          <c:tx>
            <c:strRef>
              <c:f>Sheet3!$U$2</c:f>
              <c:strCache>
                <c:ptCount val="1"/>
                <c:pt idx="0">
                  <c:v>Summer 2019</c:v>
                </c:pt>
              </c:strCache>
            </c:strRef>
          </c:tx>
          <c:spPr>
            <a:solidFill>
              <a:schemeClr val="accent2">
                <a:lumMod val="8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Sheet3!$U$3:$U$4</c:f>
              <c:numCache>
                <c:formatCode>General</c:formatCode>
                <c:ptCount val="2"/>
                <c:pt idx="0">
                  <c:v>550</c:v>
                </c:pt>
                <c:pt idx="1">
                  <c:v>13</c:v>
                </c:pt>
              </c:numCache>
            </c:numRef>
          </c:val>
          <c:extLst>
            <c:ext xmlns:c16="http://schemas.microsoft.com/office/drawing/2014/chart" uri="{C3380CC4-5D6E-409C-BE32-E72D297353CC}">
              <c16:uniqueId val="{00000013-61A0-4585-803E-40BD0669472C}"/>
            </c:ext>
          </c:extLst>
        </c:ser>
        <c:ser>
          <c:idx val="20"/>
          <c:order val="20"/>
          <c:tx>
            <c:strRef>
              <c:f>Sheet3!$V$2</c:f>
              <c:strCache>
                <c:ptCount val="1"/>
                <c:pt idx="0">
                  <c:v>Fall-2019</c:v>
                </c:pt>
              </c:strCache>
            </c:strRef>
          </c:tx>
          <c:spPr>
            <a:solidFill>
              <a:schemeClr val="accent3">
                <a:lumMod val="8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Sheet3!$V$3:$V$4</c:f>
              <c:numCache>
                <c:formatCode>General</c:formatCode>
                <c:ptCount val="2"/>
                <c:pt idx="0">
                  <c:v>480</c:v>
                </c:pt>
                <c:pt idx="1">
                  <c:v>10</c:v>
                </c:pt>
              </c:numCache>
            </c:numRef>
          </c:val>
          <c:extLst>
            <c:ext xmlns:c16="http://schemas.microsoft.com/office/drawing/2014/chart" uri="{C3380CC4-5D6E-409C-BE32-E72D297353CC}">
              <c16:uniqueId val="{00000014-61A0-4585-803E-40BD0669472C}"/>
            </c:ext>
          </c:extLst>
        </c:ser>
        <c:ser>
          <c:idx val="21"/>
          <c:order val="21"/>
          <c:tx>
            <c:strRef>
              <c:f>Sheet3!$W$2</c:f>
              <c:strCache>
                <c:ptCount val="1"/>
                <c:pt idx="0">
                  <c:v>Spring 2020</c:v>
                </c:pt>
              </c:strCache>
            </c:strRef>
          </c:tx>
          <c:spPr>
            <a:solidFill>
              <a:schemeClr val="accent4">
                <a:lumMod val="8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Rockwell" panose="020606030202050204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Sheet3!$A$3:$A$4</c:f>
              <c:strCache>
                <c:ptCount val="2"/>
                <c:pt idx="0">
                  <c:v>No of Students Taught Sustainability </c:v>
                </c:pt>
                <c:pt idx="1">
                  <c:v>No of Secondary School</c:v>
                </c:pt>
              </c:strCache>
            </c:strRef>
          </c:cat>
          <c:val>
            <c:numRef>
              <c:f>Sheet3!$W$3:$W$4</c:f>
              <c:numCache>
                <c:formatCode>General</c:formatCode>
                <c:ptCount val="2"/>
                <c:pt idx="0">
                  <c:v>580</c:v>
                </c:pt>
                <c:pt idx="1">
                  <c:v>13</c:v>
                </c:pt>
              </c:numCache>
            </c:numRef>
          </c:val>
          <c:extLst>
            <c:ext xmlns:c16="http://schemas.microsoft.com/office/drawing/2014/chart" uri="{C3380CC4-5D6E-409C-BE32-E72D297353CC}">
              <c16:uniqueId val="{00000015-61A0-4585-803E-40BD0669472C}"/>
            </c:ext>
          </c:extLst>
        </c:ser>
        <c:dLbls>
          <c:dLblPos val="outEnd"/>
          <c:showLegendKey val="0"/>
          <c:showVal val="1"/>
          <c:showCatName val="0"/>
          <c:showSerName val="0"/>
          <c:showPercent val="0"/>
          <c:showBubbleSize val="0"/>
        </c:dLbls>
        <c:gapWidth val="444"/>
        <c:overlap val="-90"/>
        <c:axId val="234012128"/>
        <c:axId val="282522016"/>
      </c:barChart>
      <c:catAx>
        <c:axId val="234012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rgbClr val="7030A0"/>
                </a:solidFill>
                <a:latin typeface="Rockwell" panose="02060603020205020403" pitchFamily="18" charset="0"/>
                <a:ea typeface="+mn-ea"/>
                <a:cs typeface="+mn-cs"/>
              </a:defRPr>
            </a:pPr>
            <a:endParaRPr lang="en-US"/>
          </a:p>
        </c:txPr>
        <c:crossAx val="282522016"/>
        <c:crosses val="autoZero"/>
        <c:auto val="1"/>
        <c:lblAlgn val="ctr"/>
        <c:lblOffset val="100"/>
        <c:noMultiLvlLbl val="0"/>
      </c:catAx>
      <c:valAx>
        <c:axId val="282522016"/>
        <c:scaling>
          <c:orientation val="minMax"/>
        </c:scaling>
        <c:delete val="1"/>
        <c:axPos val="l"/>
        <c:numFmt formatCode="General" sourceLinked="1"/>
        <c:majorTickMark val="none"/>
        <c:minorTickMark val="none"/>
        <c:tickLblPos val="nextTo"/>
        <c:crossAx val="234012128"/>
        <c:crosses val="autoZero"/>
        <c:crossBetween val="between"/>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ayout>
        <c:manualLayout>
          <c:xMode val="edge"/>
          <c:yMode val="edge"/>
          <c:x val="9.9861101598128065E-3"/>
          <c:y val="0.93083317590317571"/>
          <c:w val="0.94720554121606171"/>
          <c:h val="6.812528714428108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Rockwell" panose="020606030202050204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Sheet4!$D$3:$D$70</c:f>
              <c:strCache>
                <c:ptCount val="68"/>
                <c:pt idx="0">
                  <c:v>Delonix regia</c:v>
                </c:pt>
                <c:pt idx="1">
                  <c:v>Swietenia macrophyllus</c:v>
                </c:pt>
                <c:pt idx="2">
                  <c:v>Allamanda cathartica</c:v>
                </c:pt>
                <c:pt idx="3">
                  <c:v>Platycladus orientalis</c:v>
                </c:pt>
                <c:pt idx="4">
                  <c:v>Musa acumita</c:v>
                </c:pt>
                <c:pt idx="5">
                  <c:v>Mangifera indica</c:v>
                </c:pt>
                <c:pt idx="6">
                  <c:v>Artocarpus heterophyllus</c:v>
                </c:pt>
                <c:pt idx="7">
                  <c:v>Bambusa sp.</c:v>
                </c:pt>
                <c:pt idx="8">
                  <c:v>Borassus flabellifer</c:v>
                </c:pt>
                <c:pt idx="9">
                  <c:v>Psidium guajava</c:v>
                </c:pt>
                <c:pt idx="10">
                  <c:v>Bougainvillea spectabilis</c:v>
                </c:pt>
                <c:pt idx="11">
                  <c:v>Ixora coccinea</c:v>
                </c:pt>
                <c:pt idx="12">
                  <c:v>Pinanga coronata</c:v>
                </c:pt>
                <c:pt idx="13">
                  <c:v>Ocimum tenuiflorum</c:v>
                </c:pt>
                <c:pt idx="14">
                  <c:v>Polyalthia longifolia</c:v>
                </c:pt>
                <c:pt idx="15">
                  <c:v>Gmelina arbroea</c:v>
                </c:pt>
                <c:pt idx="16">
                  <c:v>Ziziphus mauritiana</c:v>
                </c:pt>
                <c:pt idx="17">
                  <c:v>Citrus limon</c:v>
                </c:pt>
                <c:pt idx="18">
                  <c:v>Mimosops elengi</c:v>
                </c:pt>
                <c:pt idx="19">
                  <c:v>Terminalia arjuna</c:v>
                </c:pt>
                <c:pt idx="20">
                  <c:v>Albizia saman</c:v>
                </c:pt>
                <c:pt idx="21">
                  <c:v>Ficus carica</c:v>
                </c:pt>
                <c:pt idx="22">
                  <c:v>Azadirachta indica</c:v>
                </c:pt>
                <c:pt idx="23">
                  <c:v>Syzgium cumini</c:v>
                </c:pt>
                <c:pt idx="24">
                  <c:v>Cinnamomum verum</c:v>
                </c:pt>
                <c:pt idx="25">
                  <c:v>Neolamarckia cadamba</c:v>
                </c:pt>
                <c:pt idx="26">
                  <c:v>Hiptage benghalensis</c:v>
                </c:pt>
                <c:pt idx="27">
                  <c:v>Elaeis guineensis</c:v>
                </c:pt>
                <c:pt idx="28">
                  <c:v>Dalbergia sissoo</c:v>
                </c:pt>
                <c:pt idx="29">
                  <c:v>Carica papaya</c:v>
                </c:pt>
                <c:pt idx="30">
                  <c:v>Cocos Nucifere</c:v>
                </c:pt>
                <c:pt idx="31">
                  <c:v>Tabernaemontana divaricata</c:v>
                </c:pt>
                <c:pt idx="32">
                  <c:v>Plumeria alba</c:v>
                </c:pt>
                <c:pt idx="33">
                  <c:v>Albizia richardiana</c:v>
                </c:pt>
                <c:pt idx="34">
                  <c:v>Cycas pectinatus</c:v>
                </c:pt>
                <c:pt idx="35">
                  <c:v>Lagerstroemia speciosa</c:v>
                </c:pt>
                <c:pt idx="36">
                  <c:v>Peltophorum pterocarpum</c:v>
                </c:pt>
                <c:pt idx="37">
                  <c:v>Annona cherimola</c:v>
                </c:pt>
                <c:pt idx="38">
                  <c:v>Cinamomum tamala</c:v>
                </c:pt>
                <c:pt idx="39">
                  <c:v>Diospyros blancoi</c:v>
                </c:pt>
                <c:pt idx="40">
                  <c:v>Elaeocarpus floribundus</c:v>
                </c:pt>
                <c:pt idx="41">
                  <c:v>Murraya paniculata</c:v>
                </c:pt>
                <c:pt idx="42">
                  <c:v>Cassia fistula</c:v>
                </c:pt>
                <c:pt idx="43">
                  <c:v>Punica granatum</c:v>
                </c:pt>
                <c:pt idx="44">
                  <c:v>Areca catechu</c:v>
                </c:pt>
                <c:pt idx="45">
                  <c:v>Averrhoa carambola </c:v>
                </c:pt>
                <c:pt idx="46">
                  <c:v>Emblica officinalis </c:v>
                </c:pt>
                <c:pt idx="47">
                  <c:v>Litchi chinensis </c:v>
                </c:pt>
                <c:pt idx="48">
                  <c:v>Spondias dulcis </c:v>
                </c:pt>
                <c:pt idx="49">
                  <c:v>Phoenix dactylifera </c:v>
                </c:pt>
                <c:pt idx="50">
                  <c:v>Syzygium aromaticum </c:v>
                </c:pt>
                <c:pt idx="51">
                  <c:v>Syzygium samarangense </c:v>
                </c:pt>
                <c:pt idx="52">
                  <c:v>Artocarpus lacucha </c:v>
                </c:pt>
                <c:pt idx="53">
                  <c:v>Elettaria cardamomum </c:v>
                </c:pt>
                <c:pt idx="54">
                  <c:v>Lawsonia innermis </c:v>
                </c:pt>
                <c:pt idx="55">
                  <c:v>Garcinia cowa </c:v>
                </c:pt>
                <c:pt idx="56">
                  <c:v>Phyllanthus acidus </c:v>
                </c:pt>
                <c:pt idx="57">
                  <c:v>Combretum indicum </c:v>
                </c:pt>
                <c:pt idx="58">
                  <c:v>Vitis vinifera </c:v>
                </c:pt>
                <c:pt idx="59">
                  <c:v>Scelerocarya birrea </c:v>
                </c:pt>
                <c:pt idx="60">
                  <c:v>Mussaenda erythrophylla </c:v>
                </c:pt>
                <c:pt idx="61">
                  <c:v>Streblus asper </c:v>
                </c:pt>
                <c:pt idx="62">
                  <c:v>Annona squamosa </c:v>
                </c:pt>
                <c:pt idx="63">
                  <c:v>Ocimum basilicum </c:v>
                </c:pt>
                <c:pt idx="64">
                  <c:v>Trewia nudiflora </c:v>
                </c:pt>
                <c:pt idx="65">
                  <c:v>Caesalpinia pulcherrima </c:v>
                </c:pt>
                <c:pt idx="66">
                  <c:v>Terminalia arjuna </c:v>
                </c:pt>
                <c:pt idx="67">
                  <c:v>Lannea coromandelica </c:v>
                </c:pt>
              </c:strCache>
            </c:strRef>
          </c:cat>
          <c:val>
            <c:numRef>
              <c:f>Sheet4!$F$3:$F$70</c:f>
              <c:numCache>
                <c:formatCode>General</c:formatCode>
                <c:ptCount val="68"/>
                <c:pt idx="0">
                  <c:v>131</c:v>
                </c:pt>
                <c:pt idx="1">
                  <c:v>85</c:v>
                </c:pt>
                <c:pt idx="2">
                  <c:v>35</c:v>
                </c:pt>
                <c:pt idx="3">
                  <c:v>30</c:v>
                </c:pt>
                <c:pt idx="4">
                  <c:v>25</c:v>
                </c:pt>
                <c:pt idx="5">
                  <c:v>23</c:v>
                </c:pt>
                <c:pt idx="6">
                  <c:v>20</c:v>
                </c:pt>
                <c:pt idx="7">
                  <c:v>20</c:v>
                </c:pt>
                <c:pt idx="8">
                  <c:v>18</c:v>
                </c:pt>
                <c:pt idx="9">
                  <c:v>13</c:v>
                </c:pt>
                <c:pt idx="10">
                  <c:v>10</c:v>
                </c:pt>
                <c:pt idx="11">
                  <c:v>10</c:v>
                </c:pt>
                <c:pt idx="12">
                  <c:v>10</c:v>
                </c:pt>
                <c:pt idx="13">
                  <c:v>10</c:v>
                </c:pt>
                <c:pt idx="14">
                  <c:v>8</c:v>
                </c:pt>
                <c:pt idx="15">
                  <c:v>8</c:v>
                </c:pt>
                <c:pt idx="16">
                  <c:v>8</c:v>
                </c:pt>
                <c:pt idx="17">
                  <c:v>8</c:v>
                </c:pt>
                <c:pt idx="18">
                  <c:v>7</c:v>
                </c:pt>
                <c:pt idx="19">
                  <c:v>6</c:v>
                </c:pt>
                <c:pt idx="20">
                  <c:v>5</c:v>
                </c:pt>
                <c:pt idx="21">
                  <c:v>5</c:v>
                </c:pt>
                <c:pt idx="22">
                  <c:v>5</c:v>
                </c:pt>
                <c:pt idx="23">
                  <c:v>5</c:v>
                </c:pt>
                <c:pt idx="24">
                  <c:v>5</c:v>
                </c:pt>
                <c:pt idx="25">
                  <c:v>5</c:v>
                </c:pt>
                <c:pt idx="26">
                  <c:v>5</c:v>
                </c:pt>
                <c:pt idx="27">
                  <c:v>4</c:v>
                </c:pt>
                <c:pt idx="28">
                  <c:v>4</c:v>
                </c:pt>
                <c:pt idx="29">
                  <c:v>4</c:v>
                </c:pt>
                <c:pt idx="30">
                  <c:v>4</c:v>
                </c:pt>
                <c:pt idx="31">
                  <c:v>4</c:v>
                </c:pt>
                <c:pt idx="32">
                  <c:v>4</c:v>
                </c:pt>
                <c:pt idx="33">
                  <c:v>3</c:v>
                </c:pt>
                <c:pt idx="34">
                  <c:v>3</c:v>
                </c:pt>
                <c:pt idx="35">
                  <c:v>3</c:v>
                </c:pt>
                <c:pt idx="36">
                  <c:v>3</c:v>
                </c:pt>
                <c:pt idx="38">
                  <c:v>3</c:v>
                </c:pt>
                <c:pt idx="39">
                  <c:v>3</c:v>
                </c:pt>
                <c:pt idx="40">
                  <c:v>3</c:v>
                </c:pt>
                <c:pt idx="41">
                  <c:v>3</c:v>
                </c:pt>
                <c:pt idx="42">
                  <c:v>2</c:v>
                </c:pt>
                <c:pt idx="43">
                  <c:v>2</c:v>
                </c:pt>
                <c:pt idx="44">
                  <c:v>2</c:v>
                </c:pt>
                <c:pt idx="45">
                  <c:v>2</c:v>
                </c:pt>
                <c:pt idx="46">
                  <c:v>2</c:v>
                </c:pt>
                <c:pt idx="47">
                  <c:v>2</c:v>
                </c:pt>
                <c:pt idx="48">
                  <c:v>2</c:v>
                </c:pt>
                <c:pt idx="49">
                  <c:v>2</c:v>
                </c:pt>
                <c:pt idx="50">
                  <c:v>2</c:v>
                </c:pt>
                <c:pt idx="51">
                  <c:v>2</c:v>
                </c:pt>
                <c:pt idx="52">
                  <c:v>2</c:v>
                </c:pt>
                <c:pt idx="53">
                  <c:v>2</c:v>
                </c:pt>
                <c:pt idx="54">
                  <c:v>2</c:v>
                </c:pt>
                <c:pt idx="55">
                  <c:v>3</c:v>
                </c:pt>
                <c:pt idx="56">
                  <c:v>2</c:v>
                </c:pt>
                <c:pt idx="57">
                  <c:v>10</c:v>
                </c:pt>
                <c:pt idx="58">
                  <c:v>6</c:v>
                </c:pt>
                <c:pt idx="59">
                  <c:v>6</c:v>
                </c:pt>
                <c:pt idx="60">
                  <c:v>3</c:v>
                </c:pt>
                <c:pt idx="61">
                  <c:v>5</c:v>
                </c:pt>
                <c:pt idx="62">
                  <c:v>3</c:v>
                </c:pt>
                <c:pt idx="63">
                  <c:v>10</c:v>
                </c:pt>
                <c:pt idx="64">
                  <c:v>17</c:v>
                </c:pt>
                <c:pt idx="65">
                  <c:v>5</c:v>
                </c:pt>
                <c:pt idx="66">
                  <c:v>2</c:v>
                </c:pt>
                <c:pt idx="67">
                  <c:v>5</c:v>
                </c:pt>
              </c:numCache>
            </c:numRef>
          </c:val>
          <c:extLst>
            <c:ext xmlns:c16="http://schemas.microsoft.com/office/drawing/2014/chart" uri="{C3380CC4-5D6E-409C-BE32-E72D297353CC}">
              <c16:uniqueId val="{00000000-516C-4935-8567-3A813AC576F5}"/>
            </c:ext>
          </c:extLst>
        </c:ser>
        <c:ser>
          <c:idx val="2"/>
          <c:order val="2"/>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Sheet4!$D$3:$D$70</c:f>
              <c:strCache>
                <c:ptCount val="68"/>
                <c:pt idx="0">
                  <c:v>Delonix regia</c:v>
                </c:pt>
                <c:pt idx="1">
                  <c:v>Swietenia macrophyllus</c:v>
                </c:pt>
                <c:pt idx="2">
                  <c:v>Allamanda cathartica</c:v>
                </c:pt>
                <c:pt idx="3">
                  <c:v>Platycladus orientalis</c:v>
                </c:pt>
                <c:pt idx="4">
                  <c:v>Musa acumita</c:v>
                </c:pt>
                <c:pt idx="5">
                  <c:v>Mangifera indica</c:v>
                </c:pt>
                <c:pt idx="6">
                  <c:v>Artocarpus heterophyllus</c:v>
                </c:pt>
                <c:pt idx="7">
                  <c:v>Bambusa sp.</c:v>
                </c:pt>
                <c:pt idx="8">
                  <c:v>Borassus flabellifer</c:v>
                </c:pt>
                <c:pt idx="9">
                  <c:v>Psidium guajava</c:v>
                </c:pt>
                <c:pt idx="10">
                  <c:v>Bougainvillea spectabilis</c:v>
                </c:pt>
                <c:pt idx="11">
                  <c:v>Ixora coccinea</c:v>
                </c:pt>
                <c:pt idx="12">
                  <c:v>Pinanga coronata</c:v>
                </c:pt>
                <c:pt idx="13">
                  <c:v>Ocimum tenuiflorum</c:v>
                </c:pt>
                <c:pt idx="14">
                  <c:v>Polyalthia longifolia</c:v>
                </c:pt>
                <c:pt idx="15">
                  <c:v>Gmelina arbroea</c:v>
                </c:pt>
                <c:pt idx="16">
                  <c:v>Ziziphus mauritiana</c:v>
                </c:pt>
                <c:pt idx="17">
                  <c:v>Citrus limon</c:v>
                </c:pt>
                <c:pt idx="18">
                  <c:v>Mimosops elengi</c:v>
                </c:pt>
                <c:pt idx="19">
                  <c:v>Terminalia arjuna</c:v>
                </c:pt>
                <c:pt idx="20">
                  <c:v>Albizia saman</c:v>
                </c:pt>
                <c:pt idx="21">
                  <c:v>Ficus carica</c:v>
                </c:pt>
                <c:pt idx="22">
                  <c:v>Azadirachta indica</c:v>
                </c:pt>
                <c:pt idx="23">
                  <c:v>Syzgium cumini</c:v>
                </c:pt>
                <c:pt idx="24">
                  <c:v>Cinnamomum verum</c:v>
                </c:pt>
                <c:pt idx="25">
                  <c:v>Neolamarckia cadamba</c:v>
                </c:pt>
                <c:pt idx="26">
                  <c:v>Hiptage benghalensis</c:v>
                </c:pt>
                <c:pt idx="27">
                  <c:v>Elaeis guineensis</c:v>
                </c:pt>
                <c:pt idx="28">
                  <c:v>Dalbergia sissoo</c:v>
                </c:pt>
                <c:pt idx="29">
                  <c:v>Carica papaya</c:v>
                </c:pt>
                <c:pt idx="30">
                  <c:v>Cocos Nucifere</c:v>
                </c:pt>
                <c:pt idx="31">
                  <c:v>Tabernaemontana divaricata</c:v>
                </c:pt>
                <c:pt idx="32">
                  <c:v>Plumeria alba</c:v>
                </c:pt>
                <c:pt idx="33">
                  <c:v>Albizia richardiana</c:v>
                </c:pt>
                <c:pt idx="34">
                  <c:v>Cycas pectinatus</c:v>
                </c:pt>
                <c:pt idx="35">
                  <c:v>Lagerstroemia speciosa</c:v>
                </c:pt>
                <c:pt idx="36">
                  <c:v>Peltophorum pterocarpum</c:v>
                </c:pt>
                <c:pt idx="37">
                  <c:v>Annona cherimola</c:v>
                </c:pt>
                <c:pt idx="38">
                  <c:v>Cinamomum tamala</c:v>
                </c:pt>
                <c:pt idx="39">
                  <c:v>Diospyros blancoi</c:v>
                </c:pt>
                <c:pt idx="40">
                  <c:v>Elaeocarpus floribundus</c:v>
                </c:pt>
                <c:pt idx="41">
                  <c:v>Murraya paniculata</c:v>
                </c:pt>
                <c:pt idx="42">
                  <c:v>Cassia fistula</c:v>
                </c:pt>
                <c:pt idx="43">
                  <c:v>Punica granatum</c:v>
                </c:pt>
                <c:pt idx="44">
                  <c:v>Areca catechu</c:v>
                </c:pt>
                <c:pt idx="45">
                  <c:v>Averrhoa carambola </c:v>
                </c:pt>
                <c:pt idx="46">
                  <c:v>Emblica officinalis </c:v>
                </c:pt>
                <c:pt idx="47">
                  <c:v>Litchi chinensis </c:v>
                </c:pt>
                <c:pt idx="48">
                  <c:v>Spondias dulcis </c:v>
                </c:pt>
                <c:pt idx="49">
                  <c:v>Phoenix dactylifera </c:v>
                </c:pt>
                <c:pt idx="50">
                  <c:v>Syzygium aromaticum </c:v>
                </c:pt>
                <c:pt idx="51">
                  <c:v>Syzygium samarangense </c:v>
                </c:pt>
                <c:pt idx="52">
                  <c:v>Artocarpus lacucha </c:v>
                </c:pt>
                <c:pt idx="53">
                  <c:v>Elettaria cardamomum </c:v>
                </c:pt>
                <c:pt idx="54">
                  <c:v>Lawsonia innermis </c:v>
                </c:pt>
                <c:pt idx="55">
                  <c:v>Garcinia cowa </c:v>
                </c:pt>
                <c:pt idx="56">
                  <c:v>Phyllanthus acidus </c:v>
                </c:pt>
                <c:pt idx="57">
                  <c:v>Combretum indicum </c:v>
                </c:pt>
                <c:pt idx="58">
                  <c:v>Vitis vinifera </c:v>
                </c:pt>
                <c:pt idx="59">
                  <c:v>Scelerocarya birrea </c:v>
                </c:pt>
                <c:pt idx="60">
                  <c:v>Mussaenda erythrophylla </c:v>
                </c:pt>
                <c:pt idx="61">
                  <c:v>Streblus asper </c:v>
                </c:pt>
                <c:pt idx="62">
                  <c:v>Annona squamosa </c:v>
                </c:pt>
                <c:pt idx="63">
                  <c:v>Ocimum basilicum </c:v>
                </c:pt>
                <c:pt idx="64">
                  <c:v>Trewia nudiflora </c:v>
                </c:pt>
                <c:pt idx="65">
                  <c:v>Caesalpinia pulcherrima </c:v>
                </c:pt>
                <c:pt idx="66">
                  <c:v>Terminalia arjuna </c:v>
                </c:pt>
                <c:pt idx="67">
                  <c:v>Lannea coromandelica </c:v>
                </c:pt>
              </c:strCache>
            </c:strRef>
          </c:cat>
          <c:val>
            <c:numRef>
              <c:f>Sheet4!$G$3:$G$70</c:f>
            </c:numRef>
          </c:val>
          <c:extLst>
            <c:ext xmlns:c16="http://schemas.microsoft.com/office/drawing/2014/chart" uri="{C3380CC4-5D6E-409C-BE32-E72D297353CC}">
              <c16:uniqueId val="{00000001-516C-4935-8567-3A813AC576F5}"/>
            </c:ext>
          </c:extLst>
        </c:ser>
        <c:dLbls>
          <c:showLegendKey val="0"/>
          <c:showVal val="0"/>
          <c:showCatName val="0"/>
          <c:showSerName val="0"/>
          <c:showPercent val="0"/>
          <c:showBubbleSize val="0"/>
        </c:dLbls>
        <c:gapWidth val="164"/>
        <c:overlap val="-22"/>
        <c:axId val="300353440"/>
        <c:axId val="292716240"/>
        <c:extLst>
          <c:ext xmlns:c15="http://schemas.microsoft.com/office/drawing/2012/chart" uri="{02D57815-91ED-43cb-92C2-25804820EDAC}">
            <c15:filteredBarSeries>
              <c15: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extLst>
                      <c:ext uri="{02D57815-91ED-43cb-92C2-25804820EDAC}">
                        <c15:formulaRef>
                          <c15:sqref>Sheet4!$D$3:$D$70</c15:sqref>
                        </c15:formulaRef>
                      </c:ext>
                    </c:extLst>
                    <c:strCache>
                      <c:ptCount val="68"/>
                      <c:pt idx="0">
                        <c:v>Delonix regia</c:v>
                      </c:pt>
                      <c:pt idx="1">
                        <c:v>Swietenia macrophyllus</c:v>
                      </c:pt>
                      <c:pt idx="2">
                        <c:v>Allamanda cathartica</c:v>
                      </c:pt>
                      <c:pt idx="3">
                        <c:v>Platycladus orientalis</c:v>
                      </c:pt>
                      <c:pt idx="4">
                        <c:v>Musa acumita</c:v>
                      </c:pt>
                      <c:pt idx="5">
                        <c:v>Mangifera indica</c:v>
                      </c:pt>
                      <c:pt idx="6">
                        <c:v>Artocarpus heterophyllus</c:v>
                      </c:pt>
                      <c:pt idx="7">
                        <c:v>Bambusa sp.</c:v>
                      </c:pt>
                      <c:pt idx="8">
                        <c:v>Borassus flabellifer</c:v>
                      </c:pt>
                      <c:pt idx="9">
                        <c:v>Psidium guajava</c:v>
                      </c:pt>
                      <c:pt idx="10">
                        <c:v>Bougainvillea spectabilis</c:v>
                      </c:pt>
                      <c:pt idx="11">
                        <c:v>Ixora coccinea</c:v>
                      </c:pt>
                      <c:pt idx="12">
                        <c:v>Pinanga coronata</c:v>
                      </c:pt>
                      <c:pt idx="13">
                        <c:v>Ocimum tenuiflorum</c:v>
                      </c:pt>
                      <c:pt idx="14">
                        <c:v>Polyalthia longifolia</c:v>
                      </c:pt>
                      <c:pt idx="15">
                        <c:v>Gmelina arbroea</c:v>
                      </c:pt>
                      <c:pt idx="16">
                        <c:v>Ziziphus mauritiana</c:v>
                      </c:pt>
                      <c:pt idx="17">
                        <c:v>Citrus limon</c:v>
                      </c:pt>
                      <c:pt idx="18">
                        <c:v>Mimosops elengi</c:v>
                      </c:pt>
                      <c:pt idx="19">
                        <c:v>Terminalia arjuna</c:v>
                      </c:pt>
                      <c:pt idx="20">
                        <c:v>Albizia saman</c:v>
                      </c:pt>
                      <c:pt idx="21">
                        <c:v>Ficus carica</c:v>
                      </c:pt>
                      <c:pt idx="22">
                        <c:v>Azadirachta indica</c:v>
                      </c:pt>
                      <c:pt idx="23">
                        <c:v>Syzgium cumini</c:v>
                      </c:pt>
                      <c:pt idx="24">
                        <c:v>Cinnamomum verum</c:v>
                      </c:pt>
                      <c:pt idx="25">
                        <c:v>Neolamarckia cadamba</c:v>
                      </c:pt>
                      <c:pt idx="26">
                        <c:v>Hiptage benghalensis</c:v>
                      </c:pt>
                      <c:pt idx="27">
                        <c:v>Elaeis guineensis</c:v>
                      </c:pt>
                      <c:pt idx="28">
                        <c:v>Dalbergia sissoo</c:v>
                      </c:pt>
                      <c:pt idx="29">
                        <c:v>Carica papaya</c:v>
                      </c:pt>
                      <c:pt idx="30">
                        <c:v>Cocos Nucifere</c:v>
                      </c:pt>
                      <c:pt idx="31">
                        <c:v>Tabernaemontana divaricata</c:v>
                      </c:pt>
                      <c:pt idx="32">
                        <c:v>Plumeria alba</c:v>
                      </c:pt>
                      <c:pt idx="33">
                        <c:v>Albizia richardiana</c:v>
                      </c:pt>
                      <c:pt idx="34">
                        <c:v>Cycas pectinatus</c:v>
                      </c:pt>
                      <c:pt idx="35">
                        <c:v>Lagerstroemia speciosa</c:v>
                      </c:pt>
                      <c:pt idx="36">
                        <c:v>Peltophorum pterocarpum</c:v>
                      </c:pt>
                      <c:pt idx="37">
                        <c:v>Annona cherimola</c:v>
                      </c:pt>
                      <c:pt idx="38">
                        <c:v>Cinamomum tamala</c:v>
                      </c:pt>
                      <c:pt idx="39">
                        <c:v>Diospyros blancoi</c:v>
                      </c:pt>
                      <c:pt idx="40">
                        <c:v>Elaeocarpus floribundus</c:v>
                      </c:pt>
                      <c:pt idx="41">
                        <c:v>Murraya paniculata</c:v>
                      </c:pt>
                      <c:pt idx="42">
                        <c:v>Cassia fistula</c:v>
                      </c:pt>
                      <c:pt idx="43">
                        <c:v>Punica granatum</c:v>
                      </c:pt>
                      <c:pt idx="44">
                        <c:v>Areca catechu</c:v>
                      </c:pt>
                      <c:pt idx="45">
                        <c:v>Averrhoa carambola </c:v>
                      </c:pt>
                      <c:pt idx="46">
                        <c:v>Emblica officinalis </c:v>
                      </c:pt>
                      <c:pt idx="47">
                        <c:v>Litchi chinensis </c:v>
                      </c:pt>
                      <c:pt idx="48">
                        <c:v>Spondias dulcis </c:v>
                      </c:pt>
                      <c:pt idx="49">
                        <c:v>Phoenix dactylifera </c:v>
                      </c:pt>
                      <c:pt idx="50">
                        <c:v>Syzygium aromaticum </c:v>
                      </c:pt>
                      <c:pt idx="51">
                        <c:v>Syzygium samarangense </c:v>
                      </c:pt>
                      <c:pt idx="52">
                        <c:v>Artocarpus lacucha </c:v>
                      </c:pt>
                      <c:pt idx="53">
                        <c:v>Elettaria cardamomum </c:v>
                      </c:pt>
                      <c:pt idx="54">
                        <c:v>Lawsonia innermis </c:v>
                      </c:pt>
                      <c:pt idx="55">
                        <c:v>Garcinia cowa </c:v>
                      </c:pt>
                      <c:pt idx="56">
                        <c:v>Phyllanthus acidus </c:v>
                      </c:pt>
                      <c:pt idx="57">
                        <c:v>Combretum indicum </c:v>
                      </c:pt>
                      <c:pt idx="58">
                        <c:v>Vitis vinifera </c:v>
                      </c:pt>
                      <c:pt idx="59">
                        <c:v>Scelerocarya birrea </c:v>
                      </c:pt>
                      <c:pt idx="60">
                        <c:v>Mussaenda erythrophylla </c:v>
                      </c:pt>
                      <c:pt idx="61">
                        <c:v>Streblus asper </c:v>
                      </c:pt>
                      <c:pt idx="62">
                        <c:v>Annona squamosa </c:v>
                      </c:pt>
                      <c:pt idx="63">
                        <c:v>Ocimum basilicum </c:v>
                      </c:pt>
                      <c:pt idx="64">
                        <c:v>Trewia nudiflora </c:v>
                      </c:pt>
                      <c:pt idx="65">
                        <c:v>Caesalpinia pulcherrima </c:v>
                      </c:pt>
                      <c:pt idx="66">
                        <c:v>Terminalia arjuna </c:v>
                      </c:pt>
                      <c:pt idx="67">
                        <c:v>Lannea coromandelica </c:v>
                      </c:pt>
                    </c:strCache>
                  </c:strRef>
                </c:cat>
                <c:val>
                  <c:numRef>
                    <c:extLst>
                      <c:ext uri="{02D57815-91ED-43cb-92C2-25804820EDAC}">
                        <c15:formulaRef>
                          <c15:sqref>Sheet4!$E$3:$E$70</c15:sqref>
                        </c15:formulaRef>
                      </c:ext>
                    </c:extLst>
                    <c:numCache>
                      <c:formatCode>General</c:formatCode>
                      <c:ptCount val="68"/>
                    </c:numCache>
                  </c:numRef>
                </c:val>
                <c:extLst>
                  <c:ext xmlns:c16="http://schemas.microsoft.com/office/drawing/2014/chart" uri="{C3380CC4-5D6E-409C-BE32-E72D297353CC}">
                    <c16:uniqueId val="{00000002-516C-4935-8567-3A813AC576F5}"/>
                  </c:ext>
                </c:extLst>
              </c15:ser>
            </c15:filteredBarSeries>
          </c:ext>
        </c:extLst>
      </c:barChart>
      <c:catAx>
        <c:axId val="3003534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1" u="none" strike="noStrike" kern="1200" baseline="0">
                <a:solidFill>
                  <a:srgbClr val="0070C0"/>
                </a:solidFill>
                <a:latin typeface="Rockwell" panose="02060603020205020403" pitchFamily="18" charset="0"/>
                <a:ea typeface="+mn-ea"/>
                <a:cs typeface="+mn-cs"/>
              </a:defRPr>
            </a:pPr>
            <a:endParaRPr lang="en-US"/>
          </a:p>
        </c:txPr>
        <c:crossAx val="292716240"/>
        <c:crosses val="autoZero"/>
        <c:auto val="1"/>
        <c:lblAlgn val="ctr"/>
        <c:lblOffset val="100"/>
        <c:noMultiLvlLbl val="0"/>
      </c:catAx>
      <c:valAx>
        <c:axId val="292716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Rockwell" panose="02060603020205020403" pitchFamily="18" charset="0"/>
                <a:ea typeface="+mn-ea"/>
                <a:cs typeface="+mn-cs"/>
              </a:defRPr>
            </a:pPr>
            <a:endParaRPr lang="en-US"/>
          </a:p>
        </c:txPr>
        <c:crossAx val="30035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EB3804-72E6-40C0-8F16-8AEC8492FC67}"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162383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B3804-72E6-40C0-8F16-8AEC8492FC67}"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272041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B3804-72E6-40C0-8F16-8AEC8492FC67}"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5492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B3804-72E6-40C0-8F16-8AEC8492FC67}"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418423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FEB3804-72E6-40C0-8F16-8AEC8492FC67}"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408302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EB3804-72E6-40C0-8F16-8AEC8492FC67}"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312030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EB3804-72E6-40C0-8F16-8AEC8492FC67}" type="datetimeFigureOut">
              <a:rPr lang="en-US" smtClean="0"/>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373115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EB3804-72E6-40C0-8F16-8AEC8492FC67}" type="datetimeFigureOut">
              <a:rPr lang="en-US" smtClean="0"/>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225038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B3804-72E6-40C0-8F16-8AEC8492FC67}" type="datetimeFigureOut">
              <a:rPr lang="en-US" smtClean="0"/>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72715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EB3804-72E6-40C0-8F16-8AEC8492FC67}"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409633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EB3804-72E6-40C0-8F16-8AEC8492FC67}"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53AF-3893-4B24-9633-9039CB0B4EA9}" type="slidenum">
              <a:rPr lang="en-US" smtClean="0"/>
              <a:t>‹#›</a:t>
            </a:fld>
            <a:endParaRPr lang="en-US"/>
          </a:p>
        </p:txBody>
      </p:sp>
    </p:spTree>
    <p:extLst>
      <p:ext uri="{BB962C8B-B14F-4D97-AF65-F5344CB8AC3E}">
        <p14:creationId xmlns:p14="http://schemas.microsoft.com/office/powerpoint/2010/main" val="270002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B3804-72E6-40C0-8F16-8AEC8492FC67}" type="datetimeFigureOut">
              <a:rPr lang="en-US" smtClean="0"/>
              <a:t>5/31/2021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D53AF-3893-4B24-9633-9039CB0B4EA9}" type="slidenum">
              <a:rPr lang="en-US" smtClean="0"/>
              <a:t>‹#›</a:t>
            </a:fld>
            <a:endParaRPr lang="en-US"/>
          </a:p>
        </p:txBody>
      </p:sp>
    </p:spTree>
    <p:extLst>
      <p:ext uri="{BB962C8B-B14F-4D97-AF65-F5344CB8AC3E}">
        <p14:creationId xmlns:p14="http://schemas.microsoft.com/office/powerpoint/2010/main" val="2547009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ferdous.ahmed@iubat.edu"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90669"/>
            <a:ext cx="9144000" cy="1627494"/>
          </a:xfrm>
        </p:spPr>
        <p:txBody>
          <a:bodyPr>
            <a:normAutofit fontScale="90000"/>
          </a:bodyPr>
          <a:lstStyle/>
          <a:p>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latin typeface="Rockwell" panose="02060603020205020403" pitchFamily="18" charset="0"/>
              </a:rPr>
              <a:t/>
            </a:r>
            <a:br>
              <a:rPr lang="en-US" sz="4000" b="1" dirty="0" smtClean="0">
                <a:latin typeface="Rockwell" panose="02060603020205020403" pitchFamily="18" charset="0"/>
              </a:rPr>
            </a:br>
            <a:r>
              <a:rPr lang="en-US" sz="4000" b="1" dirty="0" smtClean="0">
                <a:solidFill>
                  <a:schemeClr val="accent2">
                    <a:lumMod val="75000"/>
                  </a:schemeClr>
                </a:solidFill>
                <a:latin typeface="Rockwell" panose="02060603020205020403" pitchFamily="18" charset="0"/>
              </a:rPr>
              <a:t>Prospect of Sustainability Course for Student’s Engagement in ESD </a:t>
            </a:r>
            <a:br>
              <a:rPr lang="en-US" sz="4000" b="1" dirty="0" smtClean="0">
                <a:solidFill>
                  <a:schemeClr val="accent2">
                    <a:lumMod val="75000"/>
                  </a:schemeClr>
                </a:solidFill>
                <a:latin typeface="Rockwell" panose="02060603020205020403" pitchFamily="18" charset="0"/>
              </a:rPr>
            </a:br>
            <a:endParaRPr lang="en-US" sz="4000" b="1" dirty="0">
              <a:solidFill>
                <a:schemeClr val="accent2">
                  <a:lumMod val="75000"/>
                </a:schemeClr>
              </a:solidFill>
              <a:latin typeface="Rockwell" panose="02060603020205020403" pitchFamily="18" charset="0"/>
            </a:endParaRPr>
          </a:p>
        </p:txBody>
      </p:sp>
      <p:sp>
        <p:nvSpPr>
          <p:cNvPr id="3" name="Subtitle 2"/>
          <p:cNvSpPr>
            <a:spLocks noGrp="1"/>
          </p:cNvSpPr>
          <p:nvPr>
            <p:ph type="subTitle" idx="1"/>
          </p:nvPr>
        </p:nvSpPr>
        <p:spPr>
          <a:xfrm>
            <a:off x="1524000" y="2279176"/>
            <a:ext cx="9144000" cy="1705970"/>
          </a:xfrm>
        </p:spPr>
        <p:txBody>
          <a:bodyPr>
            <a:normAutofit/>
          </a:bodyPr>
          <a:lstStyle/>
          <a:p>
            <a:pPr algn="r"/>
            <a:r>
              <a:rPr lang="en-US" sz="1400" dirty="0" smtClean="0">
                <a:solidFill>
                  <a:srgbClr val="0070C0"/>
                </a:solidFill>
                <a:latin typeface="Rockwell" panose="02060603020205020403" pitchFamily="18" charset="0"/>
              </a:rPr>
              <a:t>Dr. </a:t>
            </a:r>
            <a:r>
              <a:rPr lang="en-US" sz="1400" dirty="0" err="1" smtClean="0">
                <a:solidFill>
                  <a:srgbClr val="0070C0"/>
                </a:solidFill>
                <a:latin typeface="Rockwell" panose="02060603020205020403" pitchFamily="18" charset="0"/>
              </a:rPr>
              <a:t>Ferdous</a:t>
            </a:r>
            <a:r>
              <a:rPr lang="en-US" sz="1400" dirty="0" smtClean="0">
                <a:solidFill>
                  <a:srgbClr val="0070C0"/>
                </a:solidFill>
                <a:latin typeface="Rockwell" panose="02060603020205020403" pitchFamily="18" charset="0"/>
              </a:rPr>
              <a:t> Ahmed*, </a:t>
            </a:r>
            <a:r>
              <a:rPr lang="en-US" sz="1400" dirty="0" smtClean="0">
                <a:solidFill>
                  <a:srgbClr val="00B050"/>
                </a:solidFill>
                <a:latin typeface="Rockwell" panose="02060603020205020403" pitchFamily="18" charset="0"/>
              </a:rPr>
              <a:t>Dr. </a:t>
            </a:r>
            <a:r>
              <a:rPr lang="en-US" sz="1400" dirty="0" err="1" smtClean="0">
                <a:solidFill>
                  <a:srgbClr val="00B050"/>
                </a:solidFill>
                <a:latin typeface="Rockwell" panose="02060603020205020403" pitchFamily="18" charset="0"/>
              </a:rPr>
              <a:t>Rehan</a:t>
            </a:r>
            <a:r>
              <a:rPr lang="en-US" sz="1400" dirty="0" smtClean="0">
                <a:solidFill>
                  <a:srgbClr val="00B050"/>
                </a:solidFill>
                <a:latin typeface="Rockwell" panose="02060603020205020403" pitchFamily="18" charset="0"/>
              </a:rPr>
              <a:t> </a:t>
            </a:r>
            <a:r>
              <a:rPr lang="en-US" sz="1400" dirty="0" err="1" smtClean="0">
                <a:solidFill>
                  <a:srgbClr val="00B050"/>
                </a:solidFill>
                <a:latin typeface="Rockwell" panose="02060603020205020403" pitchFamily="18" charset="0"/>
              </a:rPr>
              <a:t>Dastagir</a:t>
            </a:r>
            <a:r>
              <a:rPr lang="en-US" sz="1400" dirty="0" smtClean="0">
                <a:solidFill>
                  <a:srgbClr val="0070C0"/>
                </a:solidFill>
                <a:latin typeface="Rockwell" panose="02060603020205020403" pitchFamily="18" charset="0"/>
              </a:rPr>
              <a:t>, Prof. Dr. </a:t>
            </a:r>
            <a:r>
              <a:rPr lang="en-US" sz="1400" dirty="0" err="1" smtClean="0">
                <a:solidFill>
                  <a:srgbClr val="0070C0"/>
                </a:solidFill>
                <a:latin typeface="Rockwell" panose="02060603020205020403" pitchFamily="18" charset="0"/>
              </a:rPr>
              <a:t>Ataur</a:t>
            </a:r>
            <a:r>
              <a:rPr lang="en-US" sz="1400" dirty="0" smtClean="0">
                <a:solidFill>
                  <a:srgbClr val="0070C0"/>
                </a:solidFill>
                <a:latin typeface="Rockwell" panose="02060603020205020403" pitchFamily="18" charset="0"/>
              </a:rPr>
              <a:t> Rahman</a:t>
            </a:r>
            <a:r>
              <a:rPr lang="en-US" sz="1400" baseline="30000" dirty="0" smtClean="0">
                <a:solidFill>
                  <a:srgbClr val="0070C0"/>
                </a:solidFill>
                <a:latin typeface="Rockwell" panose="02060603020205020403" pitchFamily="18" charset="0"/>
              </a:rPr>
              <a:t>,</a:t>
            </a:r>
            <a:r>
              <a:rPr lang="en-US" sz="1400" dirty="0" smtClean="0">
                <a:solidFill>
                  <a:srgbClr val="0070C0"/>
                </a:solidFill>
                <a:latin typeface="Rockwell" panose="02060603020205020403" pitchFamily="18" charset="0"/>
              </a:rPr>
              <a:t> </a:t>
            </a:r>
            <a:r>
              <a:rPr lang="en-US" sz="1400" dirty="0" smtClean="0">
                <a:solidFill>
                  <a:srgbClr val="00B050"/>
                </a:solidFill>
                <a:latin typeface="Rockwell" panose="02060603020205020403" pitchFamily="18" charset="0"/>
              </a:rPr>
              <a:t>Prof. </a:t>
            </a:r>
            <a:r>
              <a:rPr lang="en-US" sz="1400" baseline="30000" dirty="0" smtClean="0">
                <a:solidFill>
                  <a:srgbClr val="00B050"/>
                </a:solidFill>
                <a:latin typeface="Rockwell" panose="02060603020205020403" pitchFamily="18" charset="0"/>
              </a:rPr>
              <a:t> </a:t>
            </a:r>
            <a:r>
              <a:rPr lang="en-US" sz="1400" dirty="0">
                <a:solidFill>
                  <a:srgbClr val="00B050"/>
                </a:solidFill>
                <a:latin typeface="Rockwell" panose="02060603020205020403" pitchFamily="18" charset="0"/>
              </a:rPr>
              <a:t>Selina </a:t>
            </a:r>
            <a:r>
              <a:rPr lang="en-US" sz="1400" dirty="0" err="1" smtClean="0">
                <a:solidFill>
                  <a:srgbClr val="00B050"/>
                </a:solidFill>
                <a:latin typeface="Rockwell" panose="02060603020205020403" pitchFamily="18" charset="0"/>
              </a:rPr>
              <a:t>Nargis</a:t>
            </a:r>
            <a:r>
              <a:rPr lang="en-US" sz="1400" baseline="30000" dirty="0" smtClean="0">
                <a:solidFill>
                  <a:srgbClr val="00B050"/>
                </a:solidFill>
                <a:latin typeface="Rockwell" panose="02060603020205020403" pitchFamily="18" charset="0"/>
              </a:rPr>
              <a:t> </a:t>
            </a:r>
            <a:endParaRPr lang="en-US" sz="1400" dirty="0">
              <a:solidFill>
                <a:srgbClr val="00B050"/>
              </a:solidFill>
              <a:latin typeface="Rockwell" panose="02060603020205020403" pitchFamily="18" charset="0"/>
            </a:endParaRPr>
          </a:p>
          <a:p>
            <a:pPr algn="r"/>
            <a:r>
              <a:rPr lang="en-US" sz="1200" dirty="0" smtClean="0">
                <a:solidFill>
                  <a:srgbClr val="C00000"/>
                </a:solidFill>
                <a:latin typeface="Rockwell" panose="02060603020205020403" pitchFamily="18" charset="0"/>
              </a:rPr>
              <a:t> </a:t>
            </a:r>
            <a:r>
              <a:rPr lang="en-US" sz="1200" dirty="0">
                <a:solidFill>
                  <a:srgbClr val="C00000"/>
                </a:solidFill>
                <a:latin typeface="Rockwell" panose="02060603020205020403" pitchFamily="18" charset="0"/>
              </a:rPr>
              <a:t>IUBAT Institute of SDG Studies (IISS</a:t>
            </a:r>
            <a:r>
              <a:rPr lang="en-US" sz="1200" dirty="0" smtClean="0">
                <a:solidFill>
                  <a:srgbClr val="C00000"/>
                </a:solidFill>
                <a:latin typeface="Rockwell" panose="02060603020205020403" pitchFamily="18" charset="0"/>
              </a:rPr>
              <a:t>)</a:t>
            </a:r>
          </a:p>
          <a:p>
            <a:pPr algn="r"/>
            <a:r>
              <a:rPr lang="en-US" sz="1200" dirty="0" smtClean="0">
                <a:solidFill>
                  <a:srgbClr val="0070C0"/>
                </a:solidFill>
                <a:latin typeface="Rockwell" panose="02060603020205020403" pitchFamily="18" charset="0"/>
              </a:rPr>
              <a:t>IUBAT-International </a:t>
            </a:r>
            <a:r>
              <a:rPr lang="en-US" sz="1200" dirty="0">
                <a:solidFill>
                  <a:srgbClr val="0070C0"/>
                </a:solidFill>
                <a:latin typeface="Rockwell" panose="02060603020205020403" pitchFamily="18" charset="0"/>
              </a:rPr>
              <a:t>University of Business Agriculture and Technology</a:t>
            </a:r>
          </a:p>
          <a:p>
            <a:pPr algn="r"/>
            <a:r>
              <a:rPr lang="en-US" sz="1200" dirty="0" smtClean="0">
                <a:solidFill>
                  <a:srgbClr val="C00000"/>
                </a:solidFill>
                <a:latin typeface="Rockwell" panose="02060603020205020403" pitchFamily="18" charset="0"/>
              </a:rPr>
              <a:t>4 </a:t>
            </a:r>
            <a:r>
              <a:rPr lang="en-US" sz="1200" dirty="0">
                <a:solidFill>
                  <a:srgbClr val="C00000"/>
                </a:solidFill>
                <a:latin typeface="Rockwell" panose="02060603020205020403" pitchFamily="18" charset="0"/>
              </a:rPr>
              <a:t>Embankment Drive Road, Sector-10, Uttara Model Town, Dhaka-1230</a:t>
            </a:r>
          </a:p>
          <a:p>
            <a:pPr algn="r"/>
            <a:r>
              <a:rPr lang="en-US" sz="1200" dirty="0" smtClean="0">
                <a:latin typeface="Rockwell" panose="02060603020205020403" pitchFamily="18" charset="0"/>
                <a:hlinkClick r:id="rId2"/>
              </a:rPr>
              <a:t>ferdous.ahmed@iubat.edu</a:t>
            </a:r>
            <a:r>
              <a:rPr lang="en-US" sz="1200" dirty="0" smtClean="0">
                <a:latin typeface="Rockwell" panose="02060603020205020403" pitchFamily="18" charset="0"/>
              </a:rPr>
              <a:t>*</a:t>
            </a:r>
            <a:endParaRPr lang="en-US" sz="1200" dirty="0">
              <a:latin typeface="Rockwell" panose="02060603020205020403" pitchFamily="18" charset="0"/>
            </a:endParaRPr>
          </a:p>
        </p:txBody>
      </p:sp>
      <p:sp>
        <p:nvSpPr>
          <p:cNvPr id="4" name="Subtitle 2"/>
          <p:cNvSpPr txBox="1">
            <a:spLocks/>
          </p:cNvSpPr>
          <p:nvPr/>
        </p:nvSpPr>
        <p:spPr>
          <a:xfrm>
            <a:off x="1963003" y="4462817"/>
            <a:ext cx="9144000" cy="16530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smtClean="0">
                <a:solidFill>
                  <a:srgbClr val="C00000"/>
                </a:solidFill>
                <a:latin typeface="Rockwell" panose="02060603020205020403" pitchFamily="18" charset="0"/>
              </a:rPr>
              <a:t>6th International (Virtual) Workshop</a:t>
            </a:r>
          </a:p>
          <a:p>
            <a:pPr algn="l"/>
            <a:r>
              <a:rPr lang="en-US" sz="1200" dirty="0" smtClean="0">
                <a:solidFill>
                  <a:srgbClr val="0070C0"/>
                </a:solidFill>
                <a:latin typeface="Rockwell" panose="02060603020205020403" pitchFamily="18" charset="0"/>
              </a:rPr>
              <a:t>UI </a:t>
            </a:r>
            <a:r>
              <a:rPr lang="en-US" sz="1200" dirty="0" err="1" smtClean="0">
                <a:solidFill>
                  <a:srgbClr val="0070C0"/>
                </a:solidFill>
                <a:latin typeface="Rockwell" panose="02060603020205020403" pitchFamily="18" charset="0"/>
              </a:rPr>
              <a:t>GreenMetric</a:t>
            </a:r>
            <a:r>
              <a:rPr lang="en-US" sz="1200" dirty="0" smtClean="0">
                <a:solidFill>
                  <a:srgbClr val="0070C0"/>
                </a:solidFill>
                <a:latin typeface="Rockwell" panose="02060603020205020403" pitchFamily="18" charset="0"/>
              </a:rPr>
              <a:t> World University Rankings (IWGM 2020)</a:t>
            </a:r>
          </a:p>
          <a:p>
            <a:pPr algn="l"/>
            <a:r>
              <a:rPr lang="en-US" sz="1200" dirty="0" smtClean="0">
                <a:solidFill>
                  <a:schemeClr val="accent2">
                    <a:lumMod val="75000"/>
                  </a:schemeClr>
                </a:solidFill>
                <a:latin typeface="Rockwell" panose="02060603020205020403" pitchFamily="18" charset="0"/>
              </a:rPr>
              <a:t>15 October, 2020</a:t>
            </a:r>
            <a:endParaRPr lang="en-US" sz="1200" dirty="0">
              <a:solidFill>
                <a:schemeClr val="accent2">
                  <a:lumMod val="75000"/>
                </a:schemeClr>
              </a:solidFill>
              <a:latin typeface="Rockwell" panose="02060603020205020403" pitchFamily="18" charset="0"/>
            </a:endParaRPr>
          </a:p>
        </p:txBody>
      </p:sp>
      <p:pic>
        <p:nvPicPr>
          <p:cNvPr id="1026" name="Picture 2" descr="UI GreenMetric | World University Ran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754" y="4462817"/>
            <a:ext cx="1884530" cy="1214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BAT— International University of Business Agriculture and Technology -  Edu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6662"/>
            <a:ext cx="3696270" cy="291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9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192969841"/>
              </p:ext>
            </p:extLst>
          </p:nvPr>
        </p:nvGraphicFramePr>
        <p:xfrm>
          <a:off x="655092" y="464023"/>
          <a:ext cx="10631605" cy="584842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210936" y="6312453"/>
            <a:ext cx="7397087" cy="375487"/>
          </a:xfrm>
          <a:prstGeom prst="rect">
            <a:avLst/>
          </a:prstGeom>
        </p:spPr>
        <p:txBody>
          <a:bodyPr wrap="square">
            <a:spAutoFit/>
          </a:bodyPr>
          <a:lstStyle/>
          <a:p>
            <a:pPr algn="ctr">
              <a:lnSpc>
                <a:spcPct val="115000"/>
              </a:lnSpc>
            </a:pPr>
            <a:r>
              <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Figure 4. Student’s Engagements in Different Environmental Activities</a:t>
            </a:r>
            <a:endPar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8964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160409"/>
            <a:ext cx="10515600" cy="1325563"/>
          </a:xfrm>
        </p:spPr>
        <p:txBody>
          <a:bodyPr/>
          <a:lstStyle/>
          <a:p>
            <a:pPr algn="ctr"/>
            <a:r>
              <a:rPr lang="en-US" b="1" dirty="0" smtClean="0">
                <a:solidFill>
                  <a:srgbClr val="C00000"/>
                </a:solidFill>
                <a:latin typeface="Rockwell" panose="02060603020205020403" pitchFamily="18" charset="0"/>
              </a:rPr>
              <a:t>Students Activities for Sustainability </a:t>
            </a:r>
            <a:endParaRPr lang="en-US" b="1" dirty="0">
              <a:solidFill>
                <a:srgbClr val="C00000"/>
              </a:solidFill>
              <a:latin typeface="Rockwell" panose="020606030202050204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16" y="1228298"/>
            <a:ext cx="3935104" cy="24293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966" y="1228298"/>
            <a:ext cx="3589361" cy="24293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472" y="1228298"/>
            <a:ext cx="3780431" cy="24293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16" y="3889611"/>
            <a:ext cx="3935104" cy="28079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67" y="3889611"/>
            <a:ext cx="3589361" cy="272272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9475" y="3889611"/>
            <a:ext cx="3892432" cy="2722727"/>
          </a:xfrm>
          <a:prstGeom prst="rect">
            <a:avLst/>
          </a:prstGeom>
        </p:spPr>
      </p:pic>
    </p:spTree>
    <p:extLst>
      <p:ext uri="{BB962C8B-B14F-4D97-AF65-F5344CB8AC3E}">
        <p14:creationId xmlns:p14="http://schemas.microsoft.com/office/powerpoint/2010/main" val="3426341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2D050"/>
                </a:solidFill>
                <a:latin typeface="Rockwell" panose="02060603020205020403" pitchFamily="18" charset="0"/>
              </a:rPr>
              <a:t>Students Activities for Sustainability </a:t>
            </a:r>
            <a:endParaRPr lang="en-US" dirty="0">
              <a:solidFill>
                <a:srgbClr val="92D05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85" y="1526916"/>
            <a:ext cx="4010712" cy="25180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563" y="1526916"/>
            <a:ext cx="3480179" cy="25180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418" y="1526916"/>
            <a:ext cx="3796897" cy="25180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85" y="4208700"/>
            <a:ext cx="4010712" cy="25043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6770" y="4203512"/>
            <a:ext cx="3810545" cy="250436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9563" y="4203512"/>
            <a:ext cx="3384645" cy="2504364"/>
          </a:xfrm>
          <a:prstGeom prst="rect">
            <a:avLst/>
          </a:prstGeom>
        </p:spPr>
      </p:pic>
    </p:spTree>
    <p:extLst>
      <p:ext uri="{BB962C8B-B14F-4D97-AF65-F5344CB8AC3E}">
        <p14:creationId xmlns:p14="http://schemas.microsoft.com/office/powerpoint/2010/main" val="4033178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75359332"/>
              </p:ext>
            </p:extLst>
          </p:nvPr>
        </p:nvGraphicFramePr>
        <p:xfrm>
          <a:off x="723331" y="518615"/>
          <a:ext cx="10918209" cy="540451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501254" y="6168788"/>
            <a:ext cx="8925636" cy="357534"/>
          </a:xfrm>
          <a:prstGeom prst="rect">
            <a:avLst/>
          </a:prstGeom>
        </p:spPr>
        <p:txBody>
          <a:bodyPr wrap="square">
            <a:spAutoFit/>
          </a:bodyPr>
          <a:lstStyle/>
          <a:p>
            <a:pPr algn="ctr">
              <a:lnSpc>
                <a:spcPct val="115000"/>
              </a:lnSpc>
            </a:pPr>
            <a:r>
              <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Figure 5. Different Discipline Students Taught Sustainability Course (ENV-101) in IUBAT</a:t>
            </a:r>
            <a:endPar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34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23253697"/>
              </p:ext>
            </p:extLst>
          </p:nvPr>
        </p:nvGraphicFramePr>
        <p:xfrm>
          <a:off x="545911" y="327546"/>
          <a:ext cx="11136574" cy="590301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347415" y="6230566"/>
            <a:ext cx="7274257" cy="357534"/>
          </a:xfrm>
          <a:prstGeom prst="rect">
            <a:avLst/>
          </a:prstGeom>
        </p:spPr>
        <p:txBody>
          <a:bodyPr wrap="square">
            <a:spAutoFit/>
          </a:bodyPr>
          <a:lstStyle/>
          <a:p>
            <a:pPr algn="ctr">
              <a:lnSpc>
                <a:spcPct val="115000"/>
              </a:lnSpc>
            </a:pPr>
            <a:r>
              <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Figure 6. Green IUBAT Campus Enriched with Different Plant Species </a:t>
            </a:r>
            <a:endPar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232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90450" y="204717"/>
            <a:ext cx="6887568" cy="3193576"/>
          </a:xfrm>
          <a:prstGeom prst="rect">
            <a:avLst/>
          </a:prstGeom>
        </p:spPr>
      </p:pic>
      <p:pic>
        <p:nvPicPr>
          <p:cNvPr id="5" name="Picture 4"/>
          <p:cNvPicPr>
            <a:picLocks noChangeAspect="1"/>
          </p:cNvPicPr>
          <p:nvPr/>
        </p:nvPicPr>
        <p:blipFill>
          <a:blip r:embed="rId3"/>
          <a:stretch>
            <a:fillRect/>
          </a:stretch>
        </p:blipFill>
        <p:spPr>
          <a:xfrm>
            <a:off x="369626" y="204717"/>
            <a:ext cx="4265315" cy="3193576"/>
          </a:xfrm>
          <a:prstGeom prst="rect">
            <a:avLst/>
          </a:prstGeom>
        </p:spPr>
      </p:pic>
      <p:pic>
        <p:nvPicPr>
          <p:cNvPr id="6" name="Picture 5"/>
          <p:cNvPicPr>
            <a:picLocks noChangeAspect="1"/>
          </p:cNvPicPr>
          <p:nvPr/>
        </p:nvPicPr>
        <p:blipFill>
          <a:blip r:embed="rId4"/>
          <a:stretch>
            <a:fillRect/>
          </a:stretch>
        </p:blipFill>
        <p:spPr>
          <a:xfrm>
            <a:off x="369626" y="3725838"/>
            <a:ext cx="4265315" cy="2811439"/>
          </a:xfrm>
          <a:prstGeom prst="rect">
            <a:avLst/>
          </a:prstGeom>
        </p:spPr>
      </p:pic>
      <p:pic>
        <p:nvPicPr>
          <p:cNvPr id="7" name="Picture 6"/>
          <p:cNvPicPr>
            <a:picLocks noChangeAspect="1"/>
          </p:cNvPicPr>
          <p:nvPr/>
        </p:nvPicPr>
        <p:blipFill>
          <a:blip r:embed="rId5"/>
          <a:stretch>
            <a:fillRect/>
          </a:stretch>
        </p:blipFill>
        <p:spPr>
          <a:xfrm>
            <a:off x="4890450" y="3725838"/>
            <a:ext cx="6887568" cy="2811439"/>
          </a:xfrm>
          <a:prstGeom prst="rect">
            <a:avLst/>
          </a:prstGeom>
        </p:spPr>
      </p:pic>
      <p:sp>
        <p:nvSpPr>
          <p:cNvPr id="8" name="TextBox 7"/>
          <p:cNvSpPr txBox="1"/>
          <p:nvPr/>
        </p:nvSpPr>
        <p:spPr>
          <a:xfrm>
            <a:off x="324701" y="3387284"/>
            <a:ext cx="4265316" cy="338554"/>
          </a:xfrm>
          <a:prstGeom prst="rect">
            <a:avLst/>
          </a:prstGeom>
          <a:noFill/>
        </p:spPr>
        <p:txBody>
          <a:bodyPr wrap="square" rtlCol="0">
            <a:spAutoFit/>
          </a:bodyPr>
          <a:lstStyle/>
          <a:p>
            <a:pPr algn="ctr"/>
            <a:r>
              <a:rPr lang="en-US" sz="1600" dirty="0" smtClean="0">
                <a:solidFill>
                  <a:srgbClr val="0070C0"/>
                </a:solidFill>
                <a:latin typeface="Baskerville Old Face" panose="02020602080505020303" pitchFamily="18" charset="0"/>
              </a:rPr>
              <a:t>Founder Vice Chancellor Prof </a:t>
            </a:r>
            <a:r>
              <a:rPr lang="en-US" sz="1600" dirty="0" err="1" smtClean="0">
                <a:solidFill>
                  <a:srgbClr val="0070C0"/>
                </a:solidFill>
                <a:latin typeface="Baskerville Old Face" panose="02020602080505020303" pitchFamily="18" charset="0"/>
              </a:rPr>
              <a:t>Alimullah</a:t>
            </a:r>
            <a:r>
              <a:rPr lang="en-US" sz="1600" dirty="0" smtClean="0">
                <a:solidFill>
                  <a:srgbClr val="0070C0"/>
                </a:solidFill>
                <a:latin typeface="Baskerville Old Face" panose="02020602080505020303" pitchFamily="18" charset="0"/>
              </a:rPr>
              <a:t> </a:t>
            </a:r>
            <a:r>
              <a:rPr lang="en-US" sz="1600" dirty="0" err="1" smtClean="0">
                <a:solidFill>
                  <a:srgbClr val="0070C0"/>
                </a:solidFill>
                <a:latin typeface="Baskerville Old Face" panose="02020602080505020303" pitchFamily="18" charset="0"/>
              </a:rPr>
              <a:t>Miyan</a:t>
            </a:r>
            <a:endParaRPr lang="en-US" sz="1600" dirty="0">
              <a:solidFill>
                <a:srgbClr val="0070C0"/>
              </a:solidFill>
              <a:latin typeface="Baskerville Old Face" panose="02020602080505020303" pitchFamily="18" charset="0"/>
            </a:endParaRPr>
          </a:p>
        </p:txBody>
      </p:sp>
    </p:spTree>
    <p:extLst>
      <p:ext uri="{BB962C8B-B14F-4D97-AF65-F5344CB8AC3E}">
        <p14:creationId xmlns:p14="http://schemas.microsoft.com/office/powerpoint/2010/main" val="3376797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41" y="1083055"/>
            <a:ext cx="2468516" cy="2711021"/>
          </a:xfrm>
          <a:prstGeom prst="rect">
            <a:avLst/>
          </a:prstGeom>
        </p:spPr>
      </p:pic>
      <p:sp>
        <p:nvSpPr>
          <p:cNvPr id="5" name="TextBox 4"/>
          <p:cNvSpPr txBox="1"/>
          <p:nvPr/>
        </p:nvSpPr>
        <p:spPr>
          <a:xfrm>
            <a:off x="2161464" y="279524"/>
            <a:ext cx="7165074" cy="646331"/>
          </a:xfrm>
          <a:prstGeom prst="rect">
            <a:avLst/>
          </a:prstGeom>
          <a:noFill/>
        </p:spPr>
        <p:txBody>
          <a:bodyPr wrap="square" rtlCol="0">
            <a:spAutoFit/>
          </a:bodyPr>
          <a:lstStyle/>
          <a:p>
            <a:pPr algn="ctr"/>
            <a:r>
              <a:rPr lang="en-US" sz="3600" b="1" u="sng" dirty="0" smtClean="0">
                <a:solidFill>
                  <a:srgbClr val="92D050"/>
                </a:solidFill>
                <a:latin typeface="Rockwell" panose="02060603020205020403" pitchFamily="18" charset="0"/>
              </a:rPr>
              <a:t>IUBAT Green Campus</a:t>
            </a:r>
            <a:endParaRPr lang="en-US" sz="3600" b="1" u="sng" dirty="0">
              <a:solidFill>
                <a:srgbClr val="92D050"/>
              </a:solidFill>
              <a:latin typeface="Rockwell" panose="020606030202050204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164" y="1083057"/>
            <a:ext cx="2184211" cy="27110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8282" y="1083056"/>
            <a:ext cx="2051142" cy="271102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5331" y="1083055"/>
            <a:ext cx="2129914" cy="271102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6800" y="3971500"/>
            <a:ext cx="2138445" cy="247378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628" y="3934514"/>
            <a:ext cx="2334338" cy="25107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742" y="3971499"/>
            <a:ext cx="2468515" cy="248389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9154" y="3951279"/>
            <a:ext cx="2153221" cy="250411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7612" y="3961388"/>
            <a:ext cx="2031811" cy="248389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58628" y="1083055"/>
            <a:ext cx="2334338" cy="2711022"/>
          </a:xfrm>
          <a:prstGeom prst="rect">
            <a:avLst/>
          </a:prstGeom>
        </p:spPr>
      </p:pic>
    </p:spTree>
    <p:extLst>
      <p:ext uri="{BB962C8B-B14F-4D97-AF65-F5344CB8AC3E}">
        <p14:creationId xmlns:p14="http://schemas.microsoft.com/office/powerpoint/2010/main" val="2006485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5595" y="195450"/>
            <a:ext cx="9908274" cy="1200329"/>
          </a:xfrm>
          <a:prstGeom prst="rect">
            <a:avLst/>
          </a:prstGeom>
        </p:spPr>
        <p:txBody>
          <a:bodyPr wrap="square">
            <a:spAutoFit/>
          </a:bodyPr>
          <a:lstStyle/>
          <a:p>
            <a:pPr algn="ctr"/>
            <a:r>
              <a:rPr lang="en-US" sz="3600" b="1" dirty="0" smtClean="0">
                <a:solidFill>
                  <a:srgbClr val="92D050"/>
                </a:solidFill>
                <a:latin typeface="Rockwell" panose="02060603020205020403" pitchFamily="18" charset="0"/>
              </a:rPr>
              <a:t>IUBAT </a:t>
            </a:r>
            <a:r>
              <a:rPr lang="en-US" sz="3600" b="1" dirty="0">
                <a:solidFill>
                  <a:srgbClr val="92D050"/>
                </a:solidFill>
                <a:latin typeface="Rockwell" panose="02060603020205020403" pitchFamily="18" charset="0"/>
              </a:rPr>
              <a:t>Green Campus</a:t>
            </a:r>
            <a:br>
              <a:rPr lang="en-US" sz="3600" b="1" dirty="0">
                <a:solidFill>
                  <a:srgbClr val="92D050"/>
                </a:solidFill>
                <a:latin typeface="Rockwell" panose="02060603020205020403" pitchFamily="18" charset="0"/>
              </a:rPr>
            </a:br>
            <a:endParaRPr lang="en-US" sz="3600" dirty="0">
              <a:solidFill>
                <a:srgbClr val="92D05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40" y="1156183"/>
            <a:ext cx="2359335" cy="284261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292" y="1167892"/>
            <a:ext cx="2254180" cy="283090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689" y="1156181"/>
            <a:ext cx="2142170" cy="284261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2701" y="1167892"/>
            <a:ext cx="2023436" cy="28309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367" y="4217158"/>
            <a:ext cx="2343708" cy="23747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490" y="4217153"/>
            <a:ext cx="2288982" cy="237471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6312" y="4217153"/>
            <a:ext cx="2181547" cy="237471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2701" y="4217154"/>
            <a:ext cx="2023436" cy="237471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0978" y="4217153"/>
            <a:ext cx="2216222" cy="237471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0978" y="1156182"/>
            <a:ext cx="2216222" cy="2842611"/>
          </a:xfrm>
          <a:prstGeom prst="rect">
            <a:avLst/>
          </a:prstGeom>
        </p:spPr>
      </p:pic>
    </p:spTree>
    <p:extLst>
      <p:ext uri="{BB962C8B-B14F-4D97-AF65-F5344CB8AC3E}">
        <p14:creationId xmlns:p14="http://schemas.microsoft.com/office/powerpoint/2010/main" val="2758578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Leave No One Behind</a:t>
            </a:r>
            <a:endParaRPr lang="en-US" b="1" u="sng" dirty="0">
              <a:solidFill>
                <a:srgbClr val="92D050"/>
              </a:solidFill>
              <a:latin typeface="Rockwell" panose="02060603020205020403" pitchFamily="18" charset="0"/>
            </a:endParaRPr>
          </a:p>
        </p:txBody>
      </p:sp>
      <p:pic>
        <p:nvPicPr>
          <p:cNvPr id="4" name="Picture 3"/>
          <p:cNvPicPr>
            <a:picLocks noChangeAspect="1"/>
          </p:cNvPicPr>
          <p:nvPr/>
        </p:nvPicPr>
        <p:blipFill>
          <a:blip r:embed="rId2"/>
          <a:stretch>
            <a:fillRect/>
          </a:stretch>
        </p:blipFill>
        <p:spPr>
          <a:xfrm>
            <a:off x="838200" y="1823165"/>
            <a:ext cx="4941885" cy="2567789"/>
          </a:xfrm>
          <a:prstGeom prst="rect">
            <a:avLst/>
          </a:prstGeom>
        </p:spPr>
      </p:pic>
      <p:pic>
        <p:nvPicPr>
          <p:cNvPr id="5" name="Picture 4"/>
          <p:cNvPicPr>
            <a:picLocks noChangeAspect="1"/>
          </p:cNvPicPr>
          <p:nvPr/>
        </p:nvPicPr>
        <p:blipFill>
          <a:blip r:embed="rId3"/>
          <a:stretch>
            <a:fillRect/>
          </a:stretch>
        </p:blipFill>
        <p:spPr>
          <a:xfrm>
            <a:off x="5908756" y="1826789"/>
            <a:ext cx="2539938" cy="2567789"/>
          </a:xfrm>
          <a:prstGeom prst="rect">
            <a:avLst/>
          </a:prstGeom>
        </p:spPr>
      </p:pic>
      <p:pic>
        <p:nvPicPr>
          <p:cNvPr id="7" name="Picture 6"/>
          <p:cNvPicPr>
            <a:picLocks noChangeAspect="1"/>
          </p:cNvPicPr>
          <p:nvPr/>
        </p:nvPicPr>
        <p:blipFill>
          <a:blip r:embed="rId4"/>
          <a:stretch>
            <a:fillRect/>
          </a:stretch>
        </p:blipFill>
        <p:spPr>
          <a:xfrm>
            <a:off x="723331" y="4530679"/>
            <a:ext cx="5104431" cy="2081884"/>
          </a:xfrm>
          <a:prstGeom prst="rect">
            <a:avLst/>
          </a:prstGeom>
        </p:spPr>
      </p:pic>
      <p:pic>
        <p:nvPicPr>
          <p:cNvPr id="8" name="Picture 7"/>
          <p:cNvPicPr>
            <a:picLocks noChangeAspect="1"/>
          </p:cNvPicPr>
          <p:nvPr/>
        </p:nvPicPr>
        <p:blipFill>
          <a:blip r:embed="rId5"/>
          <a:stretch>
            <a:fillRect/>
          </a:stretch>
        </p:blipFill>
        <p:spPr>
          <a:xfrm>
            <a:off x="8577364" y="4523429"/>
            <a:ext cx="2593075" cy="2074637"/>
          </a:xfrm>
          <a:prstGeom prst="rect">
            <a:avLst/>
          </a:prstGeom>
        </p:spPr>
      </p:pic>
      <p:pic>
        <p:nvPicPr>
          <p:cNvPr id="9" name="Picture 8"/>
          <p:cNvPicPr>
            <a:picLocks noChangeAspect="1"/>
          </p:cNvPicPr>
          <p:nvPr/>
        </p:nvPicPr>
        <p:blipFill>
          <a:blip r:embed="rId6"/>
          <a:stretch>
            <a:fillRect/>
          </a:stretch>
        </p:blipFill>
        <p:spPr>
          <a:xfrm>
            <a:off x="8577365" y="1823164"/>
            <a:ext cx="2593075" cy="2567789"/>
          </a:xfrm>
          <a:prstGeom prst="rect">
            <a:avLst/>
          </a:prstGeom>
        </p:spPr>
      </p:pic>
      <p:pic>
        <p:nvPicPr>
          <p:cNvPr id="10" name="Picture 9"/>
          <p:cNvPicPr>
            <a:picLocks noChangeAspect="1"/>
          </p:cNvPicPr>
          <p:nvPr/>
        </p:nvPicPr>
        <p:blipFill>
          <a:blip r:embed="rId7"/>
          <a:stretch>
            <a:fillRect/>
          </a:stretch>
        </p:blipFill>
        <p:spPr>
          <a:xfrm>
            <a:off x="5908756" y="4523432"/>
            <a:ext cx="2539938" cy="2081884"/>
          </a:xfrm>
          <a:prstGeom prst="rect">
            <a:avLst/>
          </a:prstGeom>
        </p:spPr>
      </p:pic>
    </p:spTree>
    <p:extLst>
      <p:ext uri="{BB962C8B-B14F-4D97-AF65-F5344CB8AC3E}">
        <p14:creationId xmlns:p14="http://schemas.microsoft.com/office/powerpoint/2010/main" val="3987343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Conclusion</a:t>
            </a:r>
            <a:endParaRPr lang="en-US" b="1" u="sng" dirty="0">
              <a:solidFill>
                <a:srgbClr val="92D050"/>
              </a:solidFill>
              <a:latin typeface="Rockwell" panose="02060603020205020403" pitchFamily="18" charset="0"/>
            </a:endParaRPr>
          </a:p>
        </p:txBody>
      </p:sp>
      <p:sp>
        <p:nvSpPr>
          <p:cNvPr id="3" name="Content Placeholder 2"/>
          <p:cNvSpPr>
            <a:spLocks noGrp="1"/>
          </p:cNvSpPr>
          <p:nvPr>
            <p:ph idx="1"/>
          </p:nvPr>
        </p:nvSpPr>
        <p:spPr/>
        <p:txBody>
          <a:bodyPr>
            <a:normAutofit/>
          </a:bodyPr>
          <a:lstStyle/>
          <a:p>
            <a:pPr algn="just"/>
            <a:r>
              <a:rPr lang="en-US" sz="2000" dirty="0">
                <a:solidFill>
                  <a:schemeClr val="accent2">
                    <a:lumMod val="75000"/>
                  </a:schemeClr>
                </a:solidFill>
                <a:latin typeface="Rockwell" panose="02060603020205020403" pitchFamily="18" charset="0"/>
              </a:rPr>
              <a:t>Achieving SDG is a great challenge for the developing countries like </a:t>
            </a:r>
            <a:r>
              <a:rPr lang="en-US" sz="2000" dirty="0" smtClean="0">
                <a:solidFill>
                  <a:schemeClr val="accent2">
                    <a:lumMod val="75000"/>
                  </a:schemeClr>
                </a:solidFill>
                <a:latin typeface="Rockwell" panose="02060603020205020403" pitchFamily="18" charset="0"/>
              </a:rPr>
              <a:t>Bangladesh. But </a:t>
            </a:r>
            <a:r>
              <a:rPr lang="en-US" sz="2000" dirty="0">
                <a:solidFill>
                  <a:schemeClr val="accent2">
                    <a:lumMod val="75000"/>
                  </a:schemeClr>
                </a:solidFill>
                <a:latin typeface="Rockwell" panose="02060603020205020403" pitchFamily="18" charset="0"/>
              </a:rPr>
              <a:t>ESD could be the </a:t>
            </a:r>
            <a:r>
              <a:rPr lang="en-US" sz="2000" dirty="0" smtClean="0">
                <a:solidFill>
                  <a:schemeClr val="accent2">
                    <a:lumMod val="75000"/>
                  </a:schemeClr>
                </a:solidFill>
                <a:latin typeface="Rockwell" panose="02060603020205020403" pitchFamily="18" charset="0"/>
              </a:rPr>
              <a:t>baseline </a:t>
            </a:r>
            <a:r>
              <a:rPr lang="en-US" sz="2000" dirty="0">
                <a:solidFill>
                  <a:schemeClr val="accent2">
                    <a:lumMod val="75000"/>
                  </a:schemeClr>
                </a:solidFill>
                <a:latin typeface="Rockwell" panose="02060603020205020403" pitchFamily="18" charset="0"/>
              </a:rPr>
              <a:t>to achieve </a:t>
            </a:r>
            <a:r>
              <a:rPr lang="en-US" sz="2000" dirty="0" smtClean="0">
                <a:solidFill>
                  <a:schemeClr val="accent2">
                    <a:lumMod val="75000"/>
                  </a:schemeClr>
                </a:solidFill>
                <a:latin typeface="Rockwell" panose="02060603020205020403" pitchFamily="18" charset="0"/>
              </a:rPr>
              <a:t>all </a:t>
            </a:r>
            <a:r>
              <a:rPr lang="en-US" sz="2000" dirty="0">
                <a:solidFill>
                  <a:schemeClr val="accent2">
                    <a:lumMod val="75000"/>
                  </a:schemeClr>
                </a:solidFill>
                <a:latin typeface="Rockwell" panose="02060603020205020403" pitchFamily="18" charset="0"/>
              </a:rPr>
              <a:t>other SDGs</a:t>
            </a:r>
            <a:r>
              <a:rPr lang="en-US" sz="2000" dirty="0" smtClean="0">
                <a:solidFill>
                  <a:schemeClr val="accent2">
                    <a:lumMod val="75000"/>
                  </a:schemeClr>
                </a:solidFill>
                <a:latin typeface="Rockwell" panose="02060603020205020403" pitchFamily="18" charset="0"/>
              </a:rPr>
              <a:t>.</a:t>
            </a:r>
          </a:p>
          <a:p>
            <a:pPr algn="just"/>
            <a:endParaRPr lang="en-US" sz="2000" dirty="0" smtClean="0">
              <a:latin typeface="Rockwell" panose="02060603020205020403" pitchFamily="18" charset="0"/>
            </a:endParaRPr>
          </a:p>
          <a:p>
            <a:pPr algn="just"/>
            <a:endParaRPr lang="en-US" sz="2000" dirty="0" smtClean="0">
              <a:latin typeface="Rockwell" panose="02060603020205020403" pitchFamily="18" charset="0"/>
            </a:endParaRPr>
          </a:p>
          <a:p>
            <a:pPr algn="just"/>
            <a:r>
              <a:rPr lang="en-US" sz="2000" dirty="0">
                <a:solidFill>
                  <a:srgbClr val="0070C0"/>
                </a:solidFill>
                <a:latin typeface="Rockwell" panose="02060603020205020403" pitchFamily="18" charset="0"/>
              </a:rPr>
              <a:t>Therefore </a:t>
            </a:r>
            <a:r>
              <a:rPr lang="en-US" sz="2000" dirty="0" smtClean="0">
                <a:solidFill>
                  <a:srgbClr val="0070C0"/>
                </a:solidFill>
                <a:latin typeface="Rockwell" panose="02060603020205020403" pitchFamily="18" charset="0"/>
              </a:rPr>
              <a:t>ESD (SDG 4.4) </a:t>
            </a:r>
            <a:r>
              <a:rPr lang="en-US" sz="2000" dirty="0">
                <a:solidFill>
                  <a:srgbClr val="0070C0"/>
                </a:solidFill>
                <a:latin typeface="Rockwell" panose="02060603020205020403" pitchFamily="18" charset="0"/>
              </a:rPr>
              <a:t>is the very effective approach which able to bring positive sign way to sustainable development</a:t>
            </a:r>
            <a:r>
              <a:rPr lang="en-US" sz="2000" dirty="0" smtClean="0">
                <a:solidFill>
                  <a:srgbClr val="0070C0"/>
                </a:solidFill>
                <a:latin typeface="Rockwell" panose="02060603020205020403" pitchFamily="18" charset="0"/>
              </a:rPr>
              <a:t>.</a:t>
            </a:r>
          </a:p>
          <a:p>
            <a:pPr algn="just"/>
            <a:endParaRPr lang="en-US" sz="2000" dirty="0" smtClean="0">
              <a:latin typeface="Rockwell" panose="02060603020205020403" pitchFamily="18" charset="0"/>
            </a:endParaRPr>
          </a:p>
          <a:p>
            <a:pPr algn="just"/>
            <a:endParaRPr lang="en-US" sz="2000" dirty="0" smtClean="0">
              <a:latin typeface="Rockwell" panose="02060603020205020403" pitchFamily="18" charset="0"/>
            </a:endParaRPr>
          </a:p>
          <a:p>
            <a:pPr algn="just"/>
            <a:r>
              <a:rPr lang="en-US" sz="2000" dirty="0" smtClean="0">
                <a:solidFill>
                  <a:schemeClr val="accent2">
                    <a:lumMod val="75000"/>
                  </a:schemeClr>
                </a:solidFill>
                <a:latin typeface="Rockwell" panose="02060603020205020403" pitchFamily="18" charset="0"/>
              </a:rPr>
              <a:t> </a:t>
            </a:r>
            <a:r>
              <a:rPr lang="en-US" sz="2000" dirty="0">
                <a:solidFill>
                  <a:schemeClr val="accent2">
                    <a:lumMod val="75000"/>
                  </a:schemeClr>
                </a:solidFill>
                <a:latin typeface="Rockwell" panose="02060603020205020403" pitchFamily="18" charset="0"/>
              </a:rPr>
              <a:t>That is why IUBAT has already implemented sustainability course where students are very much engaged into different environmental programs which lead to sustainability issue of the country’s ambition to become developed country by 2041. </a:t>
            </a:r>
          </a:p>
        </p:txBody>
      </p:sp>
    </p:spTree>
    <p:extLst>
      <p:ext uri="{BB962C8B-B14F-4D97-AF65-F5344CB8AC3E}">
        <p14:creationId xmlns:p14="http://schemas.microsoft.com/office/powerpoint/2010/main" val="272273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Introduction</a:t>
            </a:r>
            <a:endParaRPr lang="en-US" b="1" u="sng" dirty="0">
              <a:solidFill>
                <a:srgbClr val="92D050"/>
              </a:solidFill>
              <a:latin typeface="Rockwell" panose="02060603020205020403" pitchFamily="18" charset="0"/>
            </a:endParaRPr>
          </a:p>
        </p:txBody>
      </p:sp>
      <p:sp>
        <p:nvSpPr>
          <p:cNvPr id="3" name="Content Placeholder 2"/>
          <p:cNvSpPr>
            <a:spLocks noGrp="1"/>
          </p:cNvSpPr>
          <p:nvPr>
            <p:ph idx="1"/>
          </p:nvPr>
        </p:nvSpPr>
        <p:spPr/>
        <p:txBody>
          <a:bodyPr>
            <a:normAutofit/>
          </a:bodyPr>
          <a:lstStyle/>
          <a:p>
            <a:pPr marL="0" indent="0" algn="just">
              <a:buNone/>
            </a:pPr>
            <a:endParaRPr lang="en-US" dirty="0" smtClean="0">
              <a:solidFill>
                <a:srgbClr val="0070C0"/>
              </a:solidFill>
              <a:latin typeface="Rockwell" panose="02060603020205020403" pitchFamily="18" charset="0"/>
            </a:endParaRPr>
          </a:p>
          <a:p>
            <a:pPr marL="0" indent="0" algn="just">
              <a:buNone/>
            </a:pPr>
            <a:r>
              <a:rPr lang="en-US" sz="2400" dirty="0" smtClean="0">
                <a:solidFill>
                  <a:schemeClr val="accent2">
                    <a:lumMod val="75000"/>
                  </a:schemeClr>
                </a:solidFill>
                <a:latin typeface="Rockwell" panose="02060603020205020403" pitchFamily="18" charset="0"/>
              </a:rPr>
              <a:t>The demand of the sustainable education emerging due to global acceptance. </a:t>
            </a:r>
          </a:p>
          <a:p>
            <a:pPr marL="0" indent="0" algn="just">
              <a:buNone/>
            </a:pPr>
            <a:endParaRPr lang="en-US" sz="2400" dirty="0" smtClean="0">
              <a:solidFill>
                <a:srgbClr val="0070C0"/>
              </a:solidFill>
              <a:latin typeface="Rockwell" panose="02060603020205020403" pitchFamily="18" charset="0"/>
            </a:endParaRPr>
          </a:p>
          <a:p>
            <a:pPr marL="0" indent="0" algn="just">
              <a:buNone/>
            </a:pPr>
            <a:endParaRPr lang="en-US" sz="2400" dirty="0">
              <a:solidFill>
                <a:srgbClr val="0070C0"/>
              </a:solidFill>
              <a:latin typeface="Rockwell" panose="02060603020205020403" pitchFamily="18" charset="0"/>
            </a:endParaRPr>
          </a:p>
          <a:p>
            <a:pPr marL="0" indent="0" algn="just">
              <a:buNone/>
            </a:pPr>
            <a:r>
              <a:rPr lang="en-US" sz="2400" dirty="0" smtClean="0">
                <a:solidFill>
                  <a:srgbClr val="0070C0"/>
                </a:solidFill>
                <a:latin typeface="Rockwell" panose="02060603020205020403" pitchFamily="18" charset="0"/>
              </a:rPr>
              <a:t>Producing young </a:t>
            </a:r>
            <a:r>
              <a:rPr lang="en-US" sz="2400" dirty="0">
                <a:solidFill>
                  <a:srgbClr val="0070C0"/>
                </a:solidFill>
                <a:latin typeface="Rockwell" panose="02060603020205020403" pitchFamily="18" charset="0"/>
              </a:rPr>
              <a:t>graduates with an action-oriented education program is the prime requirement for any </a:t>
            </a:r>
            <a:r>
              <a:rPr lang="en-US" sz="2400" dirty="0" smtClean="0">
                <a:solidFill>
                  <a:srgbClr val="0070C0"/>
                </a:solidFill>
                <a:latin typeface="Rockwell" panose="02060603020205020403" pitchFamily="18" charset="0"/>
              </a:rPr>
              <a:t>country.</a:t>
            </a:r>
          </a:p>
          <a:p>
            <a:pPr marL="0" indent="0" algn="just">
              <a:buNone/>
            </a:pPr>
            <a:endParaRPr lang="en-US" dirty="0" smtClean="0">
              <a:solidFill>
                <a:srgbClr val="0070C0"/>
              </a:solidFill>
              <a:latin typeface="Rockwell" panose="02060603020205020403" pitchFamily="18" charset="0"/>
            </a:endParaRPr>
          </a:p>
          <a:p>
            <a:pPr marL="0" indent="0" algn="just">
              <a:buNone/>
            </a:pPr>
            <a:endParaRPr lang="en-US" dirty="0">
              <a:solidFill>
                <a:schemeClr val="accent2">
                  <a:lumMod val="75000"/>
                </a:schemeClr>
              </a:solidFill>
              <a:latin typeface="Rockwell" panose="02060603020205020403" pitchFamily="18" charset="0"/>
            </a:endParaRPr>
          </a:p>
          <a:p>
            <a:pPr marL="0" indent="0" algn="just">
              <a:buNone/>
            </a:pPr>
            <a:endParaRPr lang="en-US" dirty="0" smtClean="0">
              <a:latin typeface="Rockwell" panose="02060603020205020403" pitchFamily="18" charset="0"/>
            </a:endParaRPr>
          </a:p>
        </p:txBody>
      </p:sp>
    </p:spTree>
    <p:extLst>
      <p:ext uri="{BB962C8B-B14F-4D97-AF65-F5344CB8AC3E}">
        <p14:creationId xmlns:p14="http://schemas.microsoft.com/office/powerpoint/2010/main" val="3738857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92D050"/>
                </a:solidFill>
                <a:latin typeface="Rockwell" panose="02060603020205020403" pitchFamily="18" charset="0"/>
              </a:rPr>
              <a:t>Acknowledgements</a:t>
            </a:r>
            <a:endParaRPr lang="en-US" b="1" dirty="0">
              <a:solidFill>
                <a:srgbClr val="92D050"/>
              </a:solidFill>
              <a:latin typeface="Rockwell" panose="02060603020205020403" pitchFamily="18" charset="0"/>
            </a:endParaRPr>
          </a:p>
        </p:txBody>
      </p:sp>
      <p:sp>
        <p:nvSpPr>
          <p:cNvPr id="3" name="Content Placeholder 2"/>
          <p:cNvSpPr>
            <a:spLocks noGrp="1"/>
          </p:cNvSpPr>
          <p:nvPr>
            <p:ph idx="1"/>
          </p:nvPr>
        </p:nvSpPr>
        <p:spPr>
          <a:xfrm>
            <a:off x="838200" y="1937982"/>
            <a:ext cx="10515600" cy="4681181"/>
          </a:xfrm>
        </p:spPr>
        <p:txBody>
          <a:bodyPr>
            <a:noAutofit/>
          </a:bodyPr>
          <a:lstStyle/>
          <a:p>
            <a:endParaRPr lang="en-US" sz="1600" b="1" dirty="0" smtClean="0">
              <a:latin typeface="Rockwell" panose="02060603020205020403" pitchFamily="18" charset="0"/>
            </a:endParaRPr>
          </a:p>
          <a:p>
            <a:endParaRPr lang="en-US" sz="1600" b="1" dirty="0">
              <a:solidFill>
                <a:srgbClr val="0070C0"/>
              </a:solidFill>
              <a:latin typeface="Rockwell" panose="02060603020205020403" pitchFamily="18" charset="0"/>
            </a:endParaRPr>
          </a:p>
          <a:p>
            <a:pPr lvl="1"/>
            <a:r>
              <a:rPr lang="en-US" sz="1600" b="1" dirty="0" smtClean="0">
                <a:solidFill>
                  <a:srgbClr val="0070C0"/>
                </a:solidFill>
                <a:latin typeface="Rockwell" panose="02060603020205020403" pitchFamily="18" charset="0"/>
              </a:rPr>
              <a:t>Prof. </a:t>
            </a:r>
            <a:r>
              <a:rPr lang="en-US" sz="1600" b="1" dirty="0" err="1" smtClean="0">
                <a:solidFill>
                  <a:srgbClr val="0070C0"/>
                </a:solidFill>
                <a:latin typeface="Rockwell" panose="02060603020205020403" pitchFamily="18" charset="0"/>
              </a:rPr>
              <a:t>Alimullah</a:t>
            </a:r>
            <a:r>
              <a:rPr lang="en-US" sz="1600" b="1" dirty="0" smtClean="0">
                <a:solidFill>
                  <a:srgbClr val="0070C0"/>
                </a:solidFill>
                <a:latin typeface="Rockwell" panose="02060603020205020403" pitchFamily="18" charset="0"/>
              </a:rPr>
              <a:t> </a:t>
            </a:r>
            <a:r>
              <a:rPr lang="en-US" sz="1600" b="1" dirty="0" err="1" smtClean="0">
                <a:solidFill>
                  <a:srgbClr val="0070C0"/>
                </a:solidFill>
                <a:latin typeface="Rockwell" panose="02060603020205020403" pitchFamily="18" charset="0"/>
              </a:rPr>
              <a:t>Myan</a:t>
            </a:r>
            <a:r>
              <a:rPr lang="en-US" sz="1600" b="1" dirty="0" smtClean="0">
                <a:solidFill>
                  <a:srgbClr val="0070C0"/>
                </a:solidFill>
                <a:latin typeface="Rockwell" panose="02060603020205020403" pitchFamily="18" charset="0"/>
              </a:rPr>
              <a:t>, Founder Vice Chancellor</a:t>
            </a:r>
          </a:p>
          <a:p>
            <a:pPr lvl="1"/>
            <a:endParaRPr lang="en-US" sz="1600" b="1" dirty="0">
              <a:latin typeface="Rockwell" panose="02060603020205020403" pitchFamily="18" charset="0"/>
            </a:endParaRPr>
          </a:p>
          <a:p>
            <a:pPr lvl="1"/>
            <a:r>
              <a:rPr lang="en-US" sz="1600" b="1" dirty="0" err="1" smtClean="0">
                <a:solidFill>
                  <a:schemeClr val="accent2"/>
                </a:solidFill>
                <a:latin typeface="Rockwell" panose="02060603020205020403" pitchFamily="18" charset="0"/>
              </a:rPr>
              <a:t>GreenMetric</a:t>
            </a:r>
            <a:r>
              <a:rPr lang="en-US" sz="1600" b="1" dirty="0" smtClean="0">
                <a:solidFill>
                  <a:schemeClr val="accent2"/>
                </a:solidFill>
                <a:latin typeface="Rockwell" panose="02060603020205020403" pitchFamily="18" charset="0"/>
              </a:rPr>
              <a:t> /</a:t>
            </a:r>
            <a:r>
              <a:rPr lang="en-US" sz="1600" b="1" dirty="0">
                <a:solidFill>
                  <a:schemeClr val="accent2"/>
                </a:solidFill>
                <a:latin typeface="Rockwell" panose="02060603020205020403" pitchFamily="18" charset="0"/>
              </a:rPr>
              <a:t>IWGM 2020 </a:t>
            </a:r>
            <a:r>
              <a:rPr lang="en-US" sz="1600" b="1" dirty="0" smtClean="0">
                <a:solidFill>
                  <a:schemeClr val="accent2"/>
                </a:solidFill>
                <a:latin typeface="Rockwell" panose="02060603020205020403" pitchFamily="18" charset="0"/>
              </a:rPr>
              <a:t>Committee</a:t>
            </a:r>
          </a:p>
          <a:p>
            <a:pPr lvl="1"/>
            <a:endParaRPr lang="en-US" sz="1600" b="1" dirty="0" smtClean="0">
              <a:solidFill>
                <a:srgbClr val="0070C0"/>
              </a:solidFill>
              <a:latin typeface="Rockwell" panose="02060603020205020403" pitchFamily="18" charset="0"/>
            </a:endParaRPr>
          </a:p>
          <a:p>
            <a:pPr lvl="1"/>
            <a:r>
              <a:rPr lang="en-US" sz="1600" b="1" dirty="0" smtClean="0">
                <a:solidFill>
                  <a:srgbClr val="00B050"/>
                </a:solidFill>
                <a:latin typeface="Rockwell" panose="02060603020205020403" pitchFamily="18" charset="0"/>
              </a:rPr>
              <a:t>https</a:t>
            </a:r>
            <a:r>
              <a:rPr lang="en-US" sz="1600" b="1" dirty="0">
                <a:solidFill>
                  <a:srgbClr val="00B050"/>
                </a:solidFill>
                <a:latin typeface="Rockwell" panose="02060603020205020403" pitchFamily="18" charset="0"/>
              </a:rPr>
              <a:t>://www.youtube.com/watch?v=Ds7NbF8zUPw</a:t>
            </a:r>
          </a:p>
        </p:txBody>
      </p:sp>
    </p:spTree>
    <p:extLst>
      <p:ext uri="{BB962C8B-B14F-4D97-AF65-F5344CB8AC3E}">
        <p14:creationId xmlns:p14="http://schemas.microsoft.com/office/powerpoint/2010/main" val="82751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Objectives</a:t>
            </a:r>
            <a:r>
              <a:rPr lang="en-US" u="sng" dirty="0">
                <a:latin typeface="Rockwell" panose="02060603020205020403" pitchFamily="18" charset="0"/>
              </a:rPr>
              <a:t/>
            </a:r>
            <a:br>
              <a:rPr lang="en-US" u="sng" dirty="0">
                <a:latin typeface="Rockwell" panose="02060603020205020403" pitchFamily="18" charset="0"/>
              </a:rPr>
            </a:br>
            <a:endParaRPr lang="en-US" u="sng" dirty="0"/>
          </a:p>
        </p:txBody>
      </p:sp>
      <p:sp>
        <p:nvSpPr>
          <p:cNvPr id="3" name="Content Placeholder 2"/>
          <p:cNvSpPr>
            <a:spLocks noGrp="1"/>
          </p:cNvSpPr>
          <p:nvPr>
            <p:ph idx="1"/>
          </p:nvPr>
        </p:nvSpPr>
        <p:spPr/>
        <p:txBody>
          <a:bodyPr>
            <a:normAutofit/>
          </a:bodyPr>
          <a:lstStyle/>
          <a:p>
            <a:pPr algn="just">
              <a:lnSpc>
                <a:spcPct val="150000"/>
              </a:lnSpc>
            </a:pPr>
            <a:r>
              <a:rPr lang="en-US" sz="2000" dirty="0" smtClean="0">
                <a:solidFill>
                  <a:srgbClr val="0070C0"/>
                </a:solidFill>
                <a:latin typeface="Rockwell" panose="02060603020205020403" pitchFamily="18" charset="0"/>
              </a:rPr>
              <a:t>To </a:t>
            </a:r>
            <a:r>
              <a:rPr lang="en-US" sz="2000" dirty="0">
                <a:solidFill>
                  <a:srgbClr val="0070C0"/>
                </a:solidFill>
                <a:latin typeface="Rockwell" panose="02060603020205020403" pitchFamily="18" charset="0"/>
              </a:rPr>
              <a:t>disseminate the knowledge sharing that IUBAT leads </a:t>
            </a:r>
            <a:r>
              <a:rPr lang="en-US" sz="2000" b="1" dirty="0">
                <a:solidFill>
                  <a:srgbClr val="0070C0"/>
                </a:solidFill>
                <a:latin typeface="Rockwell" panose="02060603020205020403" pitchFamily="18" charset="0"/>
              </a:rPr>
              <a:t>introducing sustainability education </a:t>
            </a:r>
            <a:r>
              <a:rPr lang="en-US" sz="2000" dirty="0" smtClean="0">
                <a:solidFill>
                  <a:srgbClr val="0070C0"/>
                </a:solidFill>
                <a:latin typeface="Rockwell" panose="02060603020205020403" pitchFamily="18" charset="0"/>
              </a:rPr>
              <a:t>in </a:t>
            </a:r>
            <a:r>
              <a:rPr lang="en-US" sz="2000" dirty="0">
                <a:solidFill>
                  <a:srgbClr val="0070C0"/>
                </a:solidFill>
                <a:latin typeface="Rockwell" panose="02060603020205020403" pitchFamily="18" charset="0"/>
              </a:rPr>
              <a:t>undergraduate </a:t>
            </a:r>
            <a:r>
              <a:rPr lang="en-US" sz="2000" dirty="0" smtClean="0">
                <a:solidFill>
                  <a:srgbClr val="0070C0"/>
                </a:solidFill>
                <a:latin typeface="Rockwell" panose="02060603020205020403" pitchFamily="18" charset="0"/>
              </a:rPr>
              <a:t>level. </a:t>
            </a:r>
          </a:p>
          <a:p>
            <a:pPr marL="0" indent="0" algn="just">
              <a:lnSpc>
                <a:spcPct val="150000"/>
              </a:lnSpc>
              <a:buNone/>
            </a:pPr>
            <a:endParaRPr lang="en-US" sz="2000" dirty="0" smtClean="0">
              <a:latin typeface="Rockwell" panose="02060603020205020403" pitchFamily="18" charset="0"/>
            </a:endParaRPr>
          </a:p>
          <a:p>
            <a:pPr algn="just">
              <a:lnSpc>
                <a:spcPct val="150000"/>
              </a:lnSpc>
            </a:pPr>
            <a:r>
              <a:rPr lang="en-US" sz="2000" dirty="0" smtClean="0">
                <a:solidFill>
                  <a:schemeClr val="accent2">
                    <a:lumMod val="75000"/>
                  </a:schemeClr>
                </a:solidFill>
                <a:latin typeface="Rockwell" panose="02060603020205020403" pitchFamily="18" charset="0"/>
              </a:rPr>
              <a:t>To know </a:t>
            </a:r>
            <a:r>
              <a:rPr lang="en-US" sz="2000" dirty="0">
                <a:solidFill>
                  <a:schemeClr val="accent2">
                    <a:lumMod val="75000"/>
                  </a:schemeClr>
                </a:solidFill>
                <a:latin typeface="Rockwell" panose="02060603020205020403" pitchFamily="18" charset="0"/>
              </a:rPr>
              <a:t>how IUBAT students are dedicated to participate and practicing for </a:t>
            </a:r>
            <a:r>
              <a:rPr lang="en-US" sz="2000" b="1" dirty="0">
                <a:solidFill>
                  <a:schemeClr val="accent2">
                    <a:lumMod val="75000"/>
                  </a:schemeClr>
                </a:solidFill>
                <a:latin typeface="Rockwell" panose="02060603020205020403" pitchFamily="18" charset="0"/>
              </a:rPr>
              <a:t>sustainable education for their lifelong </a:t>
            </a:r>
            <a:r>
              <a:rPr lang="en-US" sz="2000" b="1" dirty="0" smtClean="0">
                <a:solidFill>
                  <a:schemeClr val="accent2">
                    <a:lumMod val="75000"/>
                  </a:schemeClr>
                </a:solidFill>
                <a:latin typeface="Rockwell" panose="02060603020205020403" pitchFamily="18" charset="0"/>
              </a:rPr>
              <a:t>learning.</a:t>
            </a:r>
          </a:p>
          <a:p>
            <a:pPr algn="just">
              <a:lnSpc>
                <a:spcPct val="150000"/>
              </a:lnSpc>
            </a:pPr>
            <a:endParaRPr lang="en-US" sz="2000" dirty="0">
              <a:solidFill>
                <a:srgbClr val="0070C0"/>
              </a:solidFill>
              <a:latin typeface="Rockwell" panose="02060603020205020403" pitchFamily="18" charset="0"/>
            </a:endParaRPr>
          </a:p>
          <a:p>
            <a:pPr algn="just">
              <a:lnSpc>
                <a:spcPct val="150000"/>
              </a:lnSpc>
            </a:pPr>
            <a:r>
              <a:rPr lang="en-US" sz="2000" dirty="0">
                <a:solidFill>
                  <a:srgbClr val="0070C0"/>
                </a:solidFill>
                <a:latin typeface="Rockwell" panose="02060603020205020403" pitchFamily="18" charset="0"/>
              </a:rPr>
              <a:t>T</a:t>
            </a:r>
            <a:r>
              <a:rPr lang="en-US" sz="2000" dirty="0" smtClean="0">
                <a:solidFill>
                  <a:srgbClr val="0070C0"/>
                </a:solidFill>
                <a:latin typeface="Rockwell" panose="02060603020205020403" pitchFamily="18" charset="0"/>
              </a:rPr>
              <a:t>o </a:t>
            </a:r>
            <a:r>
              <a:rPr lang="en-US" sz="2000" dirty="0">
                <a:solidFill>
                  <a:srgbClr val="0070C0"/>
                </a:solidFill>
                <a:latin typeface="Rockwell" panose="02060603020205020403" pitchFamily="18" charset="0"/>
              </a:rPr>
              <a:t>highlight the Sustainability Course which is </a:t>
            </a:r>
            <a:r>
              <a:rPr lang="en-US" sz="2000" b="1" dirty="0">
                <a:solidFill>
                  <a:srgbClr val="0070C0"/>
                </a:solidFill>
                <a:latin typeface="Rockwell" panose="02060603020205020403" pitchFamily="18" charset="0"/>
              </a:rPr>
              <a:t>‘Environmental Science and Sustainability’ </a:t>
            </a:r>
            <a:r>
              <a:rPr lang="en-US" sz="2000" dirty="0">
                <a:solidFill>
                  <a:srgbClr val="0070C0"/>
                </a:solidFill>
                <a:latin typeface="Rockwell" panose="02060603020205020403" pitchFamily="18" charset="0"/>
              </a:rPr>
              <a:t>introduced for undergraduate </a:t>
            </a:r>
            <a:r>
              <a:rPr lang="en-US" sz="2000" dirty="0" smtClean="0">
                <a:solidFill>
                  <a:srgbClr val="0070C0"/>
                </a:solidFill>
                <a:latin typeface="Rockwell" panose="02060603020205020403" pitchFamily="18" charset="0"/>
              </a:rPr>
              <a:t>students. </a:t>
            </a:r>
            <a:endParaRPr lang="en-US" sz="2000" dirty="0">
              <a:solidFill>
                <a:srgbClr val="0070C0"/>
              </a:solidFill>
              <a:latin typeface="Rockwell" panose="02060603020205020403" pitchFamily="18" charset="0"/>
            </a:endParaRPr>
          </a:p>
        </p:txBody>
      </p:sp>
    </p:spTree>
    <p:extLst>
      <p:ext uri="{BB962C8B-B14F-4D97-AF65-F5344CB8AC3E}">
        <p14:creationId xmlns:p14="http://schemas.microsoft.com/office/powerpoint/2010/main" val="71007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72606"/>
          </a:xfrm>
        </p:spPr>
        <p:txBody>
          <a:bodyPr>
            <a:normAutofit fontScale="90000"/>
          </a:bodyPr>
          <a:lstStyle/>
          <a:p>
            <a:pPr lvl="0" algn="ctr">
              <a:spcBef>
                <a:spcPts val="1000"/>
              </a:spcBef>
            </a:pPr>
            <a:r>
              <a:rPr lang="en-US" b="1" u="sng" dirty="0">
                <a:solidFill>
                  <a:srgbClr val="92D050"/>
                </a:solidFill>
                <a:latin typeface="Rockwell" panose="02060603020205020403" pitchFamily="18" charset="0"/>
                <a:ea typeface="+mn-ea"/>
                <a:cs typeface="+mn-cs"/>
              </a:rPr>
              <a:t>Literature Review</a:t>
            </a:r>
            <a:br>
              <a:rPr lang="en-US" b="1" u="sng" dirty="0">
                <a:solidFill>
                  <a:srgbClr val="92D050"/>
                </a:solidFill>
                <a:latin typeface="Rockwell" panose="02060603020205020403" pitchFamily="18" charset="0"/>
                <a:ea typeface="+mn-ea"/>
                <a:cs typeface="+mn-cs"/>
              </a:rPr>
            </a:br>
            <a:endParaRPr lang="en-US" b="1" u="sng" dirty="0">
              <a:solidFill>
                <a:srgbClr val="92D050"/>
              </a:solidFill>
              <a:latin typeface="Rockwell" panose="02060603020205020403" pitchFamily="18" charset="0"/>
            </a:endParaRPr>
          </a:p>
        </p:txBody>
      </p:sp>
      <p:sp>
        <p:nvSpPr>
          <p:cNvPr id="3" name="Content Placeholder 2"/>
          <p:cNvSpPr>
            <a:spLocks noGrp="1"/>
          </p:cNvSpPr>
          <p:nvPr>
            <p:ph idx="1"/>
          </p:nvPr>
        </p:nvSpPr>
        <p:spPr/>
        <p:txBody>
          <a:bodyPr>
            <a:normAutofit fontScale="85000" lnSpcReduction="10000"/>
          </a:bodyPr>
          <a:lstStyle/>
          <a:p>
            <a:pPr marL="0" indent="0" algn="just">
              <a:buNone/>
            </a:pPr>
            <a:r>
              <a:rPr lang="en-US" sz="1800" dirty="0">
                <a:solidFill>
                  <a:srgbClr val="0070C0"/>
                </a:solidFill>
                <a:latin typeface="Rockwell" panose="02060603020205020403" pitchFamily="18" charset="0"/>
              </a:rPr>
              <a:t>[1] </a:t>
            </a:r>
            <a:r>
              <a:rPr lang="en-US" sz="1800" dirty="0" err="1">
                <a:solidFill>
                  <a:srgbClr val="0070C0"/>
                </a:solidFill>
                <a:latin typeface="Rockwell" panose="02060603020205020403" pitchFamily="18" charset="0"/>
              </a:rPr>
              <a:t>Wamsler</a:t>
            </a:r>
            <a:r>
              <a:rPr lang="en-US" sz="1800" dirty="0">
                <a:solidFill>
                  <a:srgbClr val="0070C0"/>
                </a:solidFill>
                <a:latin typeface="Rockwell" panose="02060603020205020403" pitchFamily="18" charset="0"/>
              </a:rPr>
              <a:t>, C. (2020). Education for sustainability. </a:t>
            </a:r>
            <a:r>
              <a:rPr lang="en-US" sz="1800" i="1" dirty="0">
                <a:solidFill>
                  <a:srgbClr val="0070C0"/>
                </a:solidFill>
                <a:latin typeface="Rockwell" panose="02060603020205020403" pitchFamily="18" charset="0"/>
              </a:rPr>
              <a:t>International Journal of </a:t>
            </a:r>
            <a:r>
              <a:rPr lang="en-US" sz="1800" i="1" dirty="0" smtClean="0">
                <a:solidFill>
                  <a:srgbClr val="0070C0"/>
                </a:solidFill>
                <a:latin typeface="Rockwell" panose="02060603020205020403" pitchFamily="18" charset="0"/>
              </a:rPr>
              <a:t>Sustainability </a:t>
            </a:r>
            <a:r>
              <a:rPr lang="en-US" sz="1800" i="1" dirty="0">
                <a:solidFill>
                  <a:srgbClr val="0070C0"/>
                </a:solidFill>
                <a:latin typeface="Rockwell" panose="02060603020205020403" pitchFamily="18" charset="0"/>
              </a:rPr>
              <a:t>in Higher Education</a:t>
            </a:r>
            <a:r>
              <a:rPr lang="en-US" sz="1800" dirty="0" smtClean="0">
                <a:solidFill>
                  <a:srgbClr val="0070C0"/>
                </a:solidFill>
                <a:latin typeface="Rockwell" panose="02060603020205020403" pitchFamily="18" charset="0"/>
              </a:rPr>
              <a:t>.</a:t>
            </a:r>
          </a:p>
          <a:p>
            <a:pPr marL="0" indent="0" algn="just">
              <a:lnSpc>
                <a:spcPct val="150000"/>
              </a:lnSpc>
              <a:buNone/>
            </a:pPr>
            <a:endParaRPr lang="en-US" sz="1800" dirty="0">
              <a:latin typeface="Rockwell" panose="02060603020205020403" pitchFamily="18" charset="0"/>
            </a:endParaRPr>
          </a:p>
          <a:p>
            <a:pPr marL="0" indent="0" algn="just">
              <a:lnSpc>
                <a:spcPct val="170000"/>
              </a:lnSpc>
              <a:buNone/>
            </a:pPr>
            <a:r>
              <a:rPr lang="en-US" sz="1800" dirty="0">
                <a:solidFill>
                  <a:schemeClr val="accent2">
                    <a:lumMod val="75000"/>
                  </a:schemeClr>
                </a:solidFill>
                <a:latin typeface="Rockwell" panose="02060603020205020403" pitchFamily="18" charset="0"/>
              </a:rPr>
              <a:t>[2] </a:t>
            </a:r>
            <a:r>
              <a:rPr lang="en-US" sz="1800" dirty="0" err="1">
                <a:solidFill>
                  <a:schemeClr val="accent2">
                    <a:lumMod val="75000"/>
                  </a:schemeClr>
                </a:solidFill>
                <a:latin typeface="Rockwell" panose="02060603020205020403" pitchFamily="18" charset="0"/>
              </a:rPr>
              <a:t>Cheang</a:t>
            </a:r>
            <a:r>
              <a:rPr lang="en-US" sz="1800" dirty="0">
                <a:solidFill>
                  <a:schemeClr val="accent2">
                    <a:lumMod val="75000"/>
                  </a:schemeClr>
                </a:solidFill>
                <a:latin typeface="Rockwell" panose="02060603020205020403" pitchFamily="18" charset="0"/>
              </a:rPr>
              <a:t>, C. C., So, W. M. W., Zhan, Y., &amp; </a:t>
            </a:r>
            <a:r>
              <a:rPr lang="en-US" sz="1800" dirty="0" err="1">
                <a:solidFill>
                  <a:schemeClr val="accent2">
                    <a:lumMod val="75000"/>
                  </a:schemeClr>
                </a:solidFill>
                <a:latin typeface="Rockwell" panose="02060603020205020403" pitchFamily="18" charset="0"/>
              </a:rPr>
              <a:t>Tsoi</a:t>
            </a:r>
            <a:r>
              <a:rPr lang="en-US" sz="1800" dirty="0">
                <a:solidFill>
                  <a:schemeClr val="accent2">
                    <a:lumMod val="75000"/>
                  </a:schemeClr>
                </a:solidFill>
                <a:latin typeface="Rockwell" panose="02060603020205020403" pitchFamily="18" charset="0"/>
              </a:rPr>
              <a:t>, K. H. (2017). Education for </a:t>
            </a:r>
            <a:r>
              <a:rPr lang="en-US" sz="1800" dirty="0" smtClean="0">
                <a:solidFill>
                  <a:schemeClr val="accent2">
                    <a:lumMod val="75000"/>
                  </a:schemeClr>
                </a:solidFill>
                <a:latin typeface="Rockwell" panose="02060603020205020403" pitchFamily="18" charset="0"/>
              </a:rPr>
              <a:t>sustainability </a:t>
            </a:r>
            <a:r>
              <a:rPr lang="en-US" sz="1800" dirty="0">
                <a:solidFill>
                  <a:schemeClr val="accent2">
                    <a:lumMod val="75000"/>
                  </a:schemeClr>
                </a:solidFill>
                <a:latin typeface="Rockwell" panose="02060603020205020403" pitchFamily="18" charset="0"/>
              </a:rPr>
              <a:t>using a campus eco-garden as a learning environment. </a:t>
            </a:r>
            <a:r>
              <a:rPr lang="en-US" sz="1800" i="1" dirty="0">
                <a:solidFill>
                  <a:schemeClr val="accent2">
                    <a:lumMod val="75000"/>
                  </a:schemeClr>
                </a:solidFill>
                <a:latin typeface="Rockwell" panose="02060603020205020403" pitchFamily="18" charset="0"/>
              </a:rPr>
              <a:t>International </a:t>
            </a:r>
            <a:r>
              <a:rPr lang="en-US" sz="1800" i="1" dirty="0" smtClean="0">
                <a:solidFill>
                  <a:schemeClr val="accent2">
                    <a:lumMod val="75000"/>
                  </a:schemeClr>
                </a:solidFill>
                <a:latin typeface="Rockwell" panose="02060603020205020403" pitchFamily="18" charset="0"/>
              </a:rPr>
              <a:t>Journal </a:t>
            </a:r>
            <a:r>
              <a:rPr lang="en-US" sz="1800" i="1" dirty="0">
                <a:solidFill>
                  <a:schemeClr val="accent2">
                    <a:lumMod val="75000"/>
                  </a:schemeClr>
                </a:solidFill>
                <a:latin typeface="Rockwell" panose="02060603020205020403" pitchFamily="18" charset="0"/>
              </a:rPr>
              <a:t>of Sustainability in Higher Education</a:t>
            </a:r>
            <a:r>
              <a:rPr lang="en-US" sz="1800" dirty="0" smtClean="0">
                <a:solidFill>
                  <a:schemeClr val="accent2">
                    <a:lumMod val="75000"/>
                  </a:schemeClr>
                </a:solidFill>
                <a:latin typeface="Rockwell" panose="02060603020205020403" pitchFamily="18" charset="0"/>
              </a:rPr>
              <a:t>.</a:t>
            </a:r>
          </a:p>
          <a:p>
            <a:pPr marL="0" indent="0" algn="just">
              <a:lnSpc>
                <a:spcPct val="170000"/>
              </a:lnSpc>
              <a:buNone/>
            </a:pPr>
            <a:endParaRPr lang="en-US" sz="1800" dirty="0">
              <a:latin typeface="Rockwell" panose="02060603020205020403" pitchFamily="18" charset="0"/>
            </a:endParaRPr>
          </a:p>
          <a:p>
            <a:pPr marL="0" indent="0" algn="just">
              <a:lnSpc>
                <a:spcPct val="170000"/>
              </a:lnSpc>
              <a:buNone/>
            </a:pPr>
            <a:r>
              <a:rPr lang="en-US" sz="1800" dirty="0">
                <a:solidFill>
                  <a:srgbClr val="0070C0"/>
                </a:solidFill>
                <a:latin typeface="Rockwell" panose="02060603020205020403" pitchFamily="18" charset="0"/>
              </a:rPr>
              <a:t>[3] </a:t>
            </a:r>
            <a:r>
              <a:rPr lang="en-US" sz="1800" dirty="0" err="1">
                <a:solidFill>
                  <a:srgbClr val="0070C0"/>
                </a:solidFill>
                <a:latin typeface="Rockwell" panose="02060603020205020403" pitchFamily="18" charset="0"/>
              </a:rPr>
              <a:t>Tangwanichagapong</a:t>
            </a:r>
            <a:r>
              <a:rPr lang="en-US" sz="1800" dirty="0">
                <a:solidFill>
                  <a:srgbClr val="0070C0"/>
                </a:solidFill>
                <a:latin typeface="Rockwell" panose="02060603020205020403" pitchFamily="18" charset="0"/>
              </a:rPr>
              <a:t>, S., </a:t>
            </a:r>
            <a:r>
              <a:rPr lang="en-US" sz="1800" dirty="0" err="1">
                <a:solidFill>
                  <a:srgbClr val="0070C0"/>
                </a:solidFill>
                <a:latin typeface="Rockwell" panose="02060603020205020403" pitchFamily="18" charset="0"/>
              </a:rPr>
              <a:t>Nitivattananon</a:t>
            </a:r>
            <a:r>
              <a:rPr lang="en-US" sz="1800" dirty="0">
                <a:solidFill>
                  <a:srgbClr val="0070C0"/>
                </a:solidFill>
                <a:latin typeface="Rockwell" panose="02060603020205020403" pitchFamily="18" charset="0"/>
              </a:rPr>
              <a:t>, V., </a:t>
            </a:r>
            <a:r>
              <a:rPr lang="en-US" sz="1800" dirty="0" err="1">
                <a:solidFill>
                  <a:srgbClr val="0070C0"/>
                </a:solidFill>
                <a:latin typeface="Rockwell" panose="02060603020205020403" pitchFamily="18" charset="0"/>
              </a:rPr>
              <a:t>Mohanty</a:t>
            </a:r>
            <a:r>
              <a:rPr lang="en-US" sz="1800" dirty="0">
                <a:solidFill>
                  <a:srgbClr val="0070C0"/>
                </a:solidFill>
                <a:latin typeface="Rockwell" panose="02060603020205020403" pitchFamily="18" charset="0"/>
              </a:rPr>
              <a:t>, B., &amp; Visvanathan, C. (2017). Greening of a campus through waste management initiatives. </a:t>
            </a:r>
            <a:r>
              <a:rPr lang="en-US" sz="1800" i="1" dirty="0">
                <a:solidFill>
                  <a:srgbClr val="0070C0"/>
                </a:solidFill>
                <a:latin typeface="Rockwell" panose="02060603020205020403" pitchFamily="18" charset="0"/>
              </a:rPr>
              <a:t>International Journal of Sustainability in Higher Education</a:t>
            </a:r>
            <a:r>
              <a:rPr lang="en-US" sz="1800" dirty="0" smtClean="0">
                <a:solidFill>
                  <a:srgbClr val="0070C0"/>
                </a:solidFill>
                <a:latin typeface="Rockwell" panose="02060603020205020403" pitchFamily="18" charset="0"/>
              </a:rPr>
              <a:t>.</a:t>
            </a:r>
          </a:p>
          <a:p>
            <a:pPr marL="0" indent="0" algn="just">
              <a:lnSpc>
                <a:spcPct val="170000"/>
              </a:lnSpc>
              <a:buNone/>
            </a:pPr>
            <a:endParaRPr lang="en-US" sz="1800" dirty="0">
              <a:latin typeface="Rockwell" panose="02060603020205020403" pitchFamily="18" charset="0"/>
            </a:endParaRPr>
          </a:p>
          <a:p>
            <a:pPr marL="0" indent="0" algn="just">
              <a:lnSpc>
                <a:spcPct val="170000"/>
              </a:lnSpc>
              <a:buNone/>
            </a:pPr>
            <a:r>
              <a:rPr lang="en-US" sz="1800" dirty="0">
                <a:solidFill>
                  <a:schemeClr val="accent2">
                    <a:lumMod val="75000"/>
                  </a:schemeClr>
                </a:solidFill>
                <a:latin typeface="Rockwell" panose="02060603020205020403" pitchFamily="18" charset="0"/>
              </a:rPr>
              <a:t>[4] </a:t>
            </a:r>
            <a:r>
              <a:rPr lang="en-US" sz="1800" dirty="0" err="1">
                <a:solidFill>
                  <a:schemeClr val="accent2">
                    <a:lumMod val="75000"/>
                  </a:schemeClr>
                </a:solidFill>
                <a:latin typeface="Rockwell" panose="02060603020205020403" pitchFamily="18" charset="0"/>
              </a:rPr>
              <a:t>Farinha</a:t>
            </a:r>
            <a:r>
              <a:rPr lang="en-US" sz="1800" dirty="0">
                <a:solidFill>
                  <a:schemeClr val="accent2">
                    <a:lumMod val="75000"/>
                  </a:schemeClr>
                </a:solidFill>
                <a:latin typeface="Rockwell" panose="02060603020205020403" pitchFamily="18" charset="0"/>
              </a:rPr>
              <a:t>, C., </a:t>
            </a:r>
            <a:r>
              <a:rPr lang="en-US" sz="1800" dirty="0" err="1">
                <a:solidFill>
                  <a:schemeClr val="accent2">
                    <a:lumMod val="75000"/>
                  </a:schemeClr>
                </a:solidFill>
                <a:latin typeface="Rockwell" panose="02060603020205020403" pitchFamily="18" charset="0"/>
              </a:rPr>
              <a:t>Caeiro</a:t>
            </a:r>
            <a:r>
              <a:rPr lang="en-US" sz="1800" dirty="0">
                <a:solidFill>
                  <a:schemeClr val="accent2">
                    <a:lumMod val="75000"/>
                  </a:schemeClr>
                </a:solidFill>
                <a:latin typeface="Rockwell" panose="02060603020205020403" pitchFamily="18" charset="0"/>
              </a:rPr>
              <a:t>, S., &amp; </a:t>
            </a:r>
            <a:r>
              <a:rPr lang="en-US" sz="1800" dirty="0" err="1">
                <a:solidFill>
                  <a:schemeClr val="accent2">
                    <a:lumMod val="75000"/>
                  </a:schemeClr>
                </a:solidFill>
                <a:latin typeface="Rockwell" panose="02060603020205020403" pitchFamily="18" charset="0"/>
              </a:rPr>
              <a:t>Azeiteiro</a:t>
            </a:r>
            <a:r>
              <a:rPr lang="en-US" sz="1800" dirty="0">
                <a:solidFill>
                  <a:schemeClr val="accent2">
                    <a:lumMod val="75000"/>
                  </a:schemeClr>
                </a:solidFill>
                <a:latin typeface="Rockwell" panose="02060603020205020403" pitchFamily="18" charset="0"/>
              </a:rPr>
              <a:t>, U. (2019). Sustainability strategies in Portuguese higher education institutions: Commitments and practices from internal insights. </a:t>
            </a:r>
            <a:r>
              <a:rPr lang="en-US" sz="1800" i="1" dirty="0">
                <a:solidFill>
                  <a:schemeClr val="accent2">
                    <a:lumMod val="75000"/>
                  </a:schemeClr>
                </a:solidFill>
                <a:latin typeface="Rockwell" panose="02060603020205020403" pitchFamily="18" charset="0"/>
              </a:rPr>
              <a:t>Sustainability</a:t>
            </a:r>
            <a:r>
              <a:rPr lang="en-US" sz="1800" dirty="0">
                <a:solidFill>
                  <a:schemeClr val="accent2">
                    <a:lumMod val="75000"/>
                  </a:schemeClr>
                </a:solidFill>
                <a:latin typeface="Rockwell" panose="02060603020205020403" pitchFamily="18" charset="0"/>
              </a:rPr>
              <a:t>, </a:t>
            </a:r>
            <a:r>
              <a:rPr lang="en-US" sz="1800" i="1" dirty="0">
                <a:solidFill>
                  <a:schemeClr val="accent2">
                    <a:lumMod val="75000"/>
                  </a:schemeClr>
                </a:solidFill>
                <a:latin typeface="Rockwell" panose="02060603020205020403" pitchFamily="18" charset="0"/>
              </a:rPr>
              <a:t>11</a:t>
            </a:r>
            <a:r>
              <a:rPr lang="en-US" sz="1800" dirty="0">
                <a:solidFill>
                  <a:schemeClr val="accent2">
                    <a:lumMod val="75000"/>
                  </a:schemeClr>
                </a:solidFill>
                <a:latin typeface="Rockwell" panose="02060603020205020403" pitchFamily="18" charset="0"/>
              </a:rPr>
              <a:t>(11), 3227.</a:t>
            </a:r>
          </a:p>
          <a:p>
            <a:pPr marL="0" indent="0">
              <a:lnSpc>
                <a:spcPct val="150000"/>
              </a:lnSpc>
              <a:buNone/>
            </a:pPr>
            <a:endParaRPr lang="en-US" dirty="0"/>
          </a:p>
        </p:txBody>
      </p:sp>
    </p:spTree>
    <p:extLst>
      <p:ext uri="{BB962C8B-B14F-4D97-AF65-F5344CB8AC3E}">
        <p14:creationId xmlns:p14="http://schemas.microsoft.com/office/powerpoint/2010/main" val="2443524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1800" dirty="0">
                <a:solidFill>
                  <a:schemeClr val="accent2">
                    <a:lumMod val="75000"/>
                  </a:schemeClr>
                </a:solidFill>
                <a:latin typeface="Rockwell" panose="02060603020205020403" pitchFamily="18" charset="0"/>
              </a:rPr>
              <a:t>[5] </a:t>
            </a:r>
            <a:r>
              <a:rPr lang="en-US" sz="1800" dirty="0" err="1">
                <a:solidFill>
                  <a:schemeClr val="accent2">
                    <a:lumMod val="75000"/>
                  </a:schemeClr>
                </a:solidFill>
                <a:latin typeface="Rockwell" panose="02060603020205020403" pitchFamily="18" charset="0"/>
              </a:rPr>
              <a:t>Findler</a:t>
            </a:r>
            <a:r>
              <a:rPr lang="en-US" sz="1800" dirty="0">
                <a:solidFill>
                  <a:schemeClr val="accent2">
                    <a:lumMod val="75000"/>
                  </a:schemeClr>
                </a:solidFill>
                <a:latin typeface="Rockwell" panose="02060603020205020403" pitchFamily="18" charset="0"/>
              </a:rPr>
              <a:t>, F., </a:t>
            </a:r>
            <a:r>
              <a:rPr lang="en-US" sz="1800" dirty="0" err="1">
                <a:solidFill>
                  <a:schemeClr val="accent2">
                    <a:lumMod val="75000"/>
                  </a:schemeClr>
                </a:solidFill>
                <a:latin typeface="Rockwell" panose="02060603020205020403" pitchFamily="18" charset="0"/>
              </a:rPr>
              <a:t>Schönherr</a:t>
            </a:r>
            <a:r>
              <a:rPr lang="en-US" sz="1800" dirty="0">
                <a:solidFill>
                  <a:schemeClr val="accent2">
                    <a:lumMod val="75000"/>
                  </a:schemeClr>
                </a:solidFill>
                <a:latin typeface="Rockwell" panose="02060603020205020403" pitchFamily="18" charset="0"/>
              </a:rPr>
              <a:t>, N., Lozano, R., &amp; </a:t>
            </a:r>
            <a:r>
              <a:rPr lang="en-US" sz="1800" dirty="0" err="1">
                <a:solidFill>
                  <a:schemeClr val="accent2">
                    <a:lumMod val="75000"/>
                  </a:schemeClr>
                </a:solidFill>
                <a:latin typeface="Rockwell" panose="02060603020205020403" pitchFamily="18" charset="0"/>
              </a:rPr>
              <a:t>Stacherl</a:t>
            </a:r>
            <a:r>
              <a:rPr lang="en-US" sz="1800" dirty="0">
                <a:solidFill>
                  <a:schemeClr val="accent2">
                    <a:lumMod val="75000"/>
                  </a:schemeClr>
                </a:solidFill>
                <a:latin typeface="Rockwell" panose="02060603020205020403" pitchFamily="18" charset="0"/>
              </a:rPr>
              <a:t>, B. (2019). Assessing the impacts of higher education institutions on sustainable development—an analysis of tools and indicators. </a:t>
            </a:r>
            <a:r>
              <a:rPr lang="en-US" sz="1800" i="1" dirty="0">
                <a:solidFill>
                  <a:schemeClr val="accent2">
                    <a:lumMod val="75000"/>
                  </a:schemeClr>
                </a:solidFill>
                <a:latin typeface="Rockwell" panose="02060603020205020403" pitchFamily="18" charset="0"/>
              </a:rPr>
              <a:t>Sustainability</a:t>
            </a:r>
            <a:r>
              <a:rPr lang="en-US" sz="1800" dirty="0">
                <a:solidFill>
                  <a:schemeClr val="accent2">
                    <a:lumMod val="75000"/>
                  </a:schemeClr>
                </a:solidFill>
                <a:latin typeface="Rockwell" panose="02060603020205020403" pitchFamily="18" charset="0"/>
              </a:rPr>
              <a:t>, </a:t>
            </a:r>
            <a:r>
              <a:rPr lang="en-US" sz="1800" i="1" dirty="0">
                <a:solidFill>
                  <a:schemeClr val="accent2">
                    <a:lumMod val="75000"/>
                  </a:schemeClr>
                </a:solidFill>
                <a:latin typeface="Rockwell" panose="02060603020205020403" pitchFamily="18" charset="0"/>
              </a:rPr>
              <a:t>11</a:t>
            </a:r>
            <a:r>
              <a:rPr lang="en-US" sz="1800" dirty="0">
                <a:solidFill>
                  <a:schemeClr val="accent2">
                    <a:lumMod val="75000"/>
                  </a:schemeClr>
                </a:solidFill>
                <a:latin typeface="Rockwell" panose="02060603020205020403" pitchFamily="18" charset="0"/>
              </a:rPr>
              <a:t>(1), 59. </a:t>
            </a:r>
            <a:endParaRPr lang="en-US" sz="1800" dirty="0" smtClean="0">
              <a:solidFill>
                <a:schemeClr val="accent2">
                  <a:lumMod val="75000"/>
                </a:schemeClr>
              </a:solidFill>
              <a:latin typeface="Rockwell" panose="02060603020205020403" pitchFamily="18" charset="0"/>
            </a:endParaRPr>
          </a:p>
          <a:p>
            <a:pPr algn="just"/>
            <a:endParaRPr lang="en-US" sz="1800" dirty="0">
              <a:latin typeface="Rockwell" panose="02060603020205020403" pitchFamily="18" charset="0"/>
            </a:endParaRPr>
          </a:p>
          <a:p>
            <a:pPr algn="just"/>
            <a:endParaRPr lang="en-US" sz="1800" dirty="0" smtClean="0">
              <a:latin typeface="Rockwell" panose="02060603020205020403" pitchFamily="18" charset="0"/>
            </a:endParaRPr>
          </a:p>
          <a:p>
            <a:pPr algn="just"/>
            <a:r>
              <a:rPr lang="en-US" sz="1800" dirty="0" smtClean="0">
                <a:solidFill>
                  <a:srgbClr val="0070C0"/>
                </a:solidFill>
                <a:latin typeface="Rockwell" panose="02060603020205020403" pitchFamily="18" charset="0"/>
              </a:rPr>
              <a:t>[</a:t>
            </a:r>
            <a:r>
              <a:rPr lang="en-US" sz="1800" dirty="0">
                <a:solidFill>
                  <a:srgbClr val="0070C0"/>
                </a:solidFill>
                <a:latin typeface="Rockwell" panose="02060603020205020403" pitchFamily="18" charset="0"/>
              </a:rPr>
              <a:t>12] </a:t>
            </a:r>
            <a:r>
              <a:rPr lang="en-US" sz="1800" dirty="0" err="1">
                <a:solidFill>
                  <a:srgbClr val="0070C0"/>
                </a:solidFill>
                <a:latin typeface="Rockwell" panose="02060603020205020403" pitchFamily="18" charset="0"/>
              </a:rPr>
              <a:t>Eppinga</a:t>
            </a:r>
            <a:r>
              <a:rPr lang="en-US" sz="1800" dirty="0">
                <a:solidFill>
                  <a:srgbClr val="0070C0"/>
                </a:solidFill>
                <a:latin typeface="Rockwell" panose="02060603020205020403" pitchFamily="18" charset="0"/>
              </a:rPr>
              <a:t>, M. B., Lozano-</a:t>
            </a:r>
            <a:r>
              <a:rPr lang="en-US" sz="1800" dirty="0" err="1">
                <a:solidFill>
                  <a:srgbClr val="0070C0"/>
                </a:solidFill>
                <a:latin typeface="Rockwell" panose="02060603020205020403" pitchFamily="18" charset="0"/>
              </a:rPr>
              <a:t>Cosme</a:t>
            </a:r>
            <a:r>
              <a:rPr lang="en-US" sz="1800" dirty="0">
                <a:solidFill>
                  <a:srgbClr val="0070C0"/>
                </a:solidFill>
                <a:latin typeface="Rockwell" panose="02060603020205020403" pitchFamily="18" charset="0"/>
              </a:rPr>
              <a:t>, J., de </a:t>
            </a:r>
            <a:r>
              <a:rPr lang="en-US" sz="1800" dirty="0" err="1">
                <a:solidFill>
                  <a:srgbClr val="0070C0"/>
                </a:solidFill>
                <a:latin typeface="Rockwell" panose="02060603020205020403" pitchFamily="18" charset="0"/>
              </a:rPr>
              <a:t>Scisciolo</a:t>
            </a:r>
            <a:r>
              <a:rPr lang="en-US" sz="1800" dirty="0">
                <a:solidFill>
                  <a:srgbClr val="0070C0"/>
                </a:solidFill>
                <a:latin typeface="Rockwell" panose="02060603020205020403" pitchFamily="18" charset="0"/>
              </a:rPr>
              <a:t>, T., </a:t>
            </a:r>
            <a:r>
              <a:rPr lang="en-US" sz="1800" dirty="0" err="1">
                <a:solidFill>
                  <a:srgbClr val="0070C0"/>
                </a:solidFill>
                <a:latin typeface="Rockwell" panose="02060603020205020403" pitchFamily="18" charset="0"/>
              </a:rPr>
              <a:t>Arens</a:t>
            </a:r>
            <a:r>
              <a:rPr lang="en-US" sz="1800" dirty="0">
                <a:solidFill>
                  <a:srgbClr val="0070C0"/>
                </a:solidFill>
                <a:latin typeface="Rockwell" panose="02060603020205020403" pitchFamily="18" charset="0"/>
              </a:rPr>
              <a:t>, P., Santos, M. J., &amp; </a:t>
            </a:r>
            <a:r>
              <a:rPr lang="en-US" sz="1800" dirty="0" err="1">
                <a:solidFill>
                  <a:srgbClr val="0070C0"/>
                </a:solidFill>
                <a:latin typeface="Rockwell" panose="02060603020205020403" pitchFamily="18" charset="0"/>
              </a:rPr>
              <a:t>Mijts</a:t>
            </a:r>
            <a:r>
              <a:rPr lang="en-US" sz="1800" dirty="0">
                <a:solidFill>
                  <a:srgbClr val="0070C0"/>
                </a:solidFill>
                <a:latin typeface="Rockwell" panose="02060603020205020403" pitchFamily="18" charset="0"/>
              </a:rPr>
              <a:t>, E. N. (2020). Putting sustainability research into practice on the university campus. </a:t>
            </a:r>
            <a:r>
              <a:rPr lang="en-US" sz="1800" i="1" dirty="0">
                <a:solidFill>
                  <a:srgbClr val="0070C0"/>
                </a:solidFill>
                <a:latin typeface="Rockwell" panose="02060603020205020403" pitchFamily="18" charset="0"/>
              </a:rPr>
              <a:t>International Journal of Sustainability in Higher Education</a:t>
            </a:r>
            <a:r>
              <a:rPr lang="en-US" sz="1800" dirty="0" smtClean="0">
                <a:solidFill>
                  <a:srgbClr val="0070C0"/>
                </a:solidFill>
                <a:latin typeface="Rockwell" panose="02060603020205020403" pitchFamily="18" charset="0"/>
              </a:rPr>
              <a:t>.</a:t>
            </a:r>
          </a:p>
          <a:p>
            <a:pPr algn="just"/>
            <a:endParaRPr lang="en-US" sz="1800" dirty="0" smtClean="0">
              <a:latin typeface="Rockwell" panose="02060603020205020403" pitchFamily="18" charset="0"/>
            </a:endParaRPr>
          </a:p>
          <a:p>
            <a:pPr algn="just"/>
            <a:endParaRPr lang="en-US" sz="1800" dirty="0" smtClean="0">
              <a:solidFill>
                <a:schemeClr val="accent2">
                  <a:lumMod val="75000"/>
                </a:schemeClr>
              </a:solidFill>
              <a:latin typeface="Rockwell" panose="02060603020205020403" pitchFamily="18" charset="0"/>
            </a:endParaRPr>
          </a:p>
          <a:p>
            <a:pPr algn="just"/>
            <a:r>
              <a:rPr lang="en-US" sz="1800" dirty="0">
                <a:solidFill>
                  <a:schemeClr val="accent2">
                    <a:lumMod val="75000"/>
                  </a:schemeClr>
                </a:solidFill>
                <a:latin typeface="Rockwell" panose="02060603020205020403" pitchFamily="18" charset="0"/>
              </a:rPr>
              <a:t>[6] Purcell, W. M., </a:t>
            </a:r>
            <a:r>
              <a:rPr lang="en-US" sz="1800" dirty="0" err="1">
                <a:solidFill>
                  <a:schemeClr val="accent2">
                    <a:lumMod val="75000"/>
                  </a:schemeClr>
                </a:solidFill>
                <a:latin typeface="Rockwell" panose="02060603020205020403" pitchFamily="18" charset="0"/>
              </a:rPr>
              <a:t>Henriksen</a:t>
            </a:r>
            <a:r>
              <a:rPr lang="en-US" sz="1800" dirty="0">
                <a:solidFill>
                  <a:schemeClr val="accent2">
                    <a:lumMod val="75000"/>
                  </a:schemeClr>
                </a:solidFill>
                <a:latin typeface="Rockwell" panose="02060603020205020403" pitchFamily="18" charset="0"/>
              </a:rPr>
              <a:t>, H., &amp; Spengler, J. D. (2019). Universities as the engine of transformational sustainability toward delivering the sustainable development goals. </a:t>
            </a:r>
            <a:r>
              <a:rPr lang="en-US" sz="1800" i="1" dirty="0">
                <a:solidFill>
                  <a:schemeClr val="accent2">
                    <a:lumMod val="75000"/>
                  </a:schemeClr>
                </a:solidFill>
                <a:latin typeface="Rockwell" panose="02060603020205020403" pitchFamily="18" charset="0"/>
              </a:rPr>
              <a:t>International Journal of Sustainability in Higher Education</a:t>
            </a:r>
            <a:r>
              <a:rPr lang="en-US" sz="1800" dirty="0">
                <a:solidFill>
                  <a:schemeClr val="accent2">
                    <a:lumMod val="75000"/>
                  </a:schemeClr>
                </a:solidFill>
                <a:latin typeface="Rockwell" panose="02060603020205020403" pitchFamily="18" charset="0"/>
              </a:rPr>
              <a:t>.</a:t>
            </a:r>
          </a:p>
          <a:p>
            <a:endParaRPr lang="en-US" sz="1800" dirty="0">
              <a:latin typeface="Rockwell" panose="02060603020205020403" pitchFamily="18" charset="0"/>
            </a:endParaRPr>
          </a:p>
        </p:txBody>
      </p:sp>
    </p:spTree>
    <p:extLst>
      <p:ext uri="{BB962C8B-B14F-4D97-AF65-F5344CB8AC3E}">
        <p14:creationId xmlns:p14="http://schemas.microsoft.com/office/powerpoint/2010/main" val="4127561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Method </a:t>
            </a:r>
            <a:endParaRPr lang="en-US" b="1" u="sng" dirty="0">
              <a:solidFill>
                <a:srgbClr val="92D050"/>
              </a:solidFill>
              <a:latin typeface="Rockwell" panose="02060603020205020403" pitchFamily="18" charset="0"/>
            </a:endParaRPr>
          </a:p>
        </p:txBody>
      </p:sp>
      <p:sp>
        <p:nvSpPr>
          <p:cNvPr id="3" name="Content Placeholder 2"/>
          <p:cNvSpPr>
            <a:spLocks noGrp="1"/>
          </p:cNvSpPr>
          <p:nvPr>
            <p:ph idx="1"/>
          </p:nvPr>
        </p:nvSpPr>
        <p:spPr/>
        <p:txBody>
          <a:bodyPr>
            <a:normAutofit fontScale="92500" lnSpcReduction="10000"/>
          </a:bodyPr>
          <a:lstStyle/>
          <a:p>
            <a:pPr algn="just">
              <a:lnSpc>
                <a:spcPct val="150000"/>
              </a:lnSpc>
            </a:pPr>
            <a:r>
              <a:rPr lang="en-US" sz="2000" dirty="0">
                <a:solidFill>
                  <a:schemeClr val="accent2">
                    <a:lumMod val="75000"/>
                  </a:schemeClr>
                </a:solidFill>
                <a:latin typeface="Rockwell" panose="02060603020205020403" pitchFamily="18" charset="0"/>
              </a:rPr>
              <a:t>This study not following any particular method instead its emphasizing IUBAT’s own sustainability practices among students and other communities based on sustainability course which is ENV-101: Environmental Science and Sustainability. </a:t>
            </a:r>
            <a:endParaRPr lang="en-US" sz="2000" dirty="0" smtClean="0">
              <a:solidFill>
                <a:schemeClr val="accent2">
                  <a:lumMod val="75000"/>
                </a:schemeClr>
              </a:solidFill>
              <a:latin typeface="Rockwell" panose="02060603020205020403" pitchFamily="18" charset="0"/>
            </a:endParaRPr>
          </a:p>
          <a:p>
            <a:pPr algn="just">
              <a:lnSpc>
                <a:spcPct val="150000"/>
              </a:lnSpc>
            </a:pPr>
            <a:endParaRPr lang="en-US" sz="2000" dirty="0">
              <a:latin typeface="Rockwell" panose="02060603020205020403" pitchFamily="18" charset="0"/>
            </a:endParaRPr>
          </a:p>
          <a:p>
            <a:pPr algn="just">
              <a:lnSpc>
                <a:spcPct val="150000"/>
              </a:lnSpc>
            </a:pPr>
            <a:r>
              <a:rPr lang="en-US" sz="2000" dirty="0" smtClean="0">
                <a:solidFill>
                  <a:srgbClr val="0070C0"/>
                </a:solidFill>
                <a:latin typeface="Rockwell" panose="02060603020205020403" pitchFamily="18" charset="0"/>
              </a:rPr>
              <a:t>This course “Environmental Science &amp; Sustainability” which </a:t>
            </a:r>
            <a:r>
              <a:rPr lang="en-US" sz="2000" dirty="0">
                <a:solidFill>
                  <a:srgbClr val="0070C0"/>
                </a:solidFill>
                <a:latin typeface="Rockwell" panose="02060603020205020403" pitchFamily="18" charset="0"/>
              </a:rPr>
              <a:t>is </a:t>
            </a:r>
            <a:r>
              <a:rPr lang="en-US" sz="2000" dirty="0" smtClean="0">
                <a:solidFill>
                  <a:srgbClr val="0070C0"/>
                </a:solidFill>
                <a:latin typeface="Rockwell" panose="02060603020205020403" pitchFamily="18" charset="0"/>
              </a:rPr>
              <a:t>a mandatory </a:t>
            </a:r>
            <a:r>
              <a:rPr lang="en-US" sz="2000" dirty="0">
                <a:solidFill>
                  <a:srgbClr val="0070C0"/>
                </a:solidFill>
                <a:latin typeface="Rockwell" panose="02060603020205020403" pitchFamily="18" charset="0"/>
              </a:rPr>
              <a:t>for all the disciplines which taught programs in IUBAT in the undergraduate levels. </a:t>
            </a:r>
            <a:endParaRPr lang="en-US" sz="2000" dirty="0" smtClean="0">
              <a:solidFill>
                <a:srgbClr val="0070C0"/>
              </a:solidFill>
              <a:latin typeface="Rockwell" panose="02060603020205020403" pitchFamily="18" charset="0"/>
            </a:endParaRPr>
          </a:p>
          <a:p>
            <a:pPr algn="just">
              <a:lnSpc>
                <a:spcPct val="150000"/>
              </a:lnSpc>
            </a:pPr>
            <a:endParaRPr lang="en-US" sz="2000" dirty="0" smtClean="0">
              <a:latin typeface="Rockwell" panose="02060603020205020403" pitchFamily="18" charset="0"/>
            </a:endParaRPr>
          </a:p>
          <a:p>
            <a:pPr algn="just">
              <a:lnSpc>
                <a:spcPct val="150000"/>
              </a:lnSpc>
            </a:pPr>
            <a:r>
              <a:rPr lang="en-US" sz="2000" dirty="0" smtClean="0">
                <a:solidFill>
                  <a:schemeClr val="accent2">
                    <a:lumMod val="75000"/>
                  </a:schemeClr>
                </a:solidFill>
                <a:latin typeface="Rockwell" panose="02060603020205020403" pitchFamily="18" charset="0"/>
              </a:rPr>
              <a:t>Therefore</a:t>
            </a:r>
            <a:r>
              <a:rPr lang="en-US" sz="2000" dirty="0">
                <a:solidFill>
                  <a:schemeClr val="accent2">
                    <a:lumMod val="75000"/>
                  </a:schemeClr>
                </a:solidFill>
                <a:latin typeface="Rockwell" panose="02060603020205020403" pitchFamily="18" charset="0"/>
              </a:rPr>
              <a:t>, it is a case study (research) which tries to highlight the insights of ESD among the students through this sustainability course.       </a:t>
            </a:r>
          </a:p>
          <a:p>
            <a:endParaRPr lang="en-US" dirty="0">
              <a:latin typeface="Rockwell" panose="02060603020205020403" pitchFamily="18" charset="0"/>
            </a:endParaRPr>
          </a:p>
        </p:txBody>
      </p:sp>
    </p:spTree>
    <p:extLst>
      <p:ext uri="{BB962C8B-B14F-4D97-AF65-F5344CB8AC3E}">
        <p14:creationId xmlns:p14="http://schemas.microsoft.com/office/powerpoint/2010/main" val="3179158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92D050"/>
                </a:solidFill>
                <a:latin typeface="Rockwell" panose="02060603020205020403" pitchFamily="18" charset="0"/>
              </a:rPr>
              <a:t>Discussion</a:t>
            </a:r>
            <a:endParaRPr lang="en-US" b="1" u="sng" dirty="0">
              <a:solidFill>
                <a:srgbClr val="92D050"/>
              </a:solidFill>
              <a:latin typeface="Rockwell" panose="02060603020205020403" pitchFamily="18" charset="0"/>
            </a:endParaRPr>
          </a:p>
        </p:txBody>
      </p:sp>
      <p:graphicFrame>
        <p:nvGraphicFramePr>
          <p:cNvPr id="4" name="Chart 3"/>
          <p:cNvGraphicFramePr/>
          <p:nvPr>
            <p:extLst>
              <p:ext uri="{D42A27DB-BD31-4B8C-83A1-F6EECF244321}">
                <p14:modId xmlns:p14="http://schemas.microsoft.com/office/powerpoint/2010/main" val="2970882093"/>
              </p:ext>
            </p:extLst>
          </p:nvPr>
        </p:nvGraphicFramePr>
        <p:xfrm>
          <a:off x="2374709" y="1583140"/>
          <a:ext cx="8093123" cy="394420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20704" y="5795110"/>
            <a:ext cx="6096000" cy="499880"/>
          </a:xfrm>
          <a:prstGeom prst="rect">
            <a:avLst/>
          </a:prstGeom>
        </p:spPr>
        <p:txBody>
          <a:bodyPr>
            <a:spAutoFit/>
          </a:bodyPr>
          <a:lstStyle/>
          <a:p>
            <a:pPr algn="ctr">
              <a:lnSpc>
                <a:spcPct val="115000"/>
              </a:lnSpc>
            </a:pPr>
            <a:r>
              <a:rPr lang="en-US" sz="1200" b="1" dirty="0">
                <a:solidFill>
                  <a:srgbClr val="C00000"/>
                </a:solidFill>
                <a:latin typeface="Rockwell" panose="02060603020205020403" pitchFamily="18" charset="0"/>
                <a:ea typeface="Calibri" panose="020F0502020204030204" pitchFamily="34" charset="0"/>
                <a:cs typeface="Times New Roman" panose="02020603050405020304" pitchFamily="18" charset="0"/>
              </a:rPr>
              <a:t>Figure 1. Sustainability Course Taught in Different Disciplines</a:t>
            </a:r>
          </a:p>
          <a:p>
            <a:pPr algn="just">
              <a:lnSpc>
                <a:spcPct val="115000"/>
              </a:lnSpc>
            </a:pPr>
            <a:r>
              <a:rPr lang="en-US" sz="1200" b="1" dirty="0">
                <a:solidFill>
                  <a:srgbClr val="C00000"/>
                </a:solidFill>
                <a:latin typeface="Rockwell" panose="02060603020205020403"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12805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062751947"/>
              </p:ext>
            </p:extLst>
          </p:nvPr>
        </p:nvGraphicFramePr>
        <p:xfrm>
          <a:off x="668741" y="723331"/>
          <a:ext cx="10617958" cy="513874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047164" y="6080440"/>
            <a:ext cx="7451678" cy="324384"/>
          </a:xfrm>
          <a:prstGeom prst="rect">
            <a:avLst/>
          </a:prstGeom>
        </p:spPr>
        <p:txBody>
          <a:bodyPr wrap="square">
            <a:spAutoFit/>
          </a:bodyPr>
          <a:lstStyle/>
          <a:p>
            <a:pPr algn="ctr">
              <a:lnSpc>
                <a:spcPct val="115000"/>
              </a:lnSpc>
            </a:pPr>
            <a:r>
              <a:rPr lang="en-US" sz="1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Figure 2. Semester Wise Enrolled for Sustainability Course for Different Disciplines</a:t>
            </a:r>
            <a:endParaRPr lang="en-US" sz="14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1066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362734050"/>
              </p:ext>
            </p:extLst>
          </p:nvPr>
        </p:nvGraphicFramePr>
        <p:xfrm>
          <a:off x="1201003" y="600501"/>
          <a:ext cx="10140287" cy="551369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626477" y="6260711"/>
            <a:ext cx="6801285" cy="357534"/>
          </a:xfrm>
          <a:prstGeom prst="rect">
            <a:avLst/>
          </a:prstGeom>
        </p:spPr>
        <p:txBody>
          <a:bodyPr wrap="none">
            <a:spAutoFit/>
          </a:bodyPr>
          <a:lstStyle/>
          <a:p>
            <a:pPr algn="ctr">
              <a:lnSpc>
                <a:spcPct val="115000"/>
              </a:lnSpc>
              <a:spcAft>
                <a:spcPts val="1000"/>
              </a:spcAft>
            </a:pP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Figure 3. Topics Covered for this Sustainability Course in 21 Class Lectures</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0794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4228</TotalTime>
  <Words>488</Words>
  <Application>Microsoft Office PowerPoint</Application>
  <PresentationFormat>Widescreen</PresentationFormat>
  <Paragraphs>74</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Baskerville Old Face</vt:lpstr>
      <vt:lpstr>Calibri</vt:lpstr>
      <vt:lpstr>Calibri Light</vt:lpstr>
      <vt:lpstr>Rockwell</vt:lpstr>
      <vt:lpstr>Times New Roman</vt:lpstr>
      <vt:lpstr>Office Theme</vt:lpstr>
      <vt:lpstr>           Prospect of Sustainability Course for Student’s Engagement in ESD  </vt:lpstr>
      <vt:lpstr>Introduction</vt:lpstr>
      <vt:lpstr>Objectives </vt:lpstr>
      <vt:lpstr>Literature Review </vt:lpstr>
      <vt:lpstr>PowerPoint Presentation</vt:lpstr>
      <vt:lpstr>Method </vt:lpstr>
      <vt:lpstr>Discussion</vt:lpstr>
      <vt:lpstr>PowerPoint Presentation</vt:lpstr>
      <vt:lpstr>PowerPoint Presentation</vt:lpstr>
      <vt:lpstr>PowerPoint Presentation</vt:lpstr>
      <vt:lpstr>Students Activities for Sustainability </vt:lpstr>
      <vt:lpstr>Students Activities for Sustainability </vt:lpstr>
      <vt:lpstr>PowerPoint Presentation</vt:lpstr>
      <vt:lpstr>PowerPoint Presentation</vt:lpstr>
      <vt:lpstr>PowerPoint Presentation</vt:lpstr>
      <vt:lpstr>PowerPoint Presentation</vt:lpstr>
      <vt:lpstr>PowerPoint Presentation</vt:lpstr>
      <vt:lpstr>Leave No One Behind</vt:lpstr>
      <vt:lpstr>Conclusion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c:title>
  <dc:creator>user</dc:creator>
  <cp:lastModifiedBy>user</cp:lastModifiedBy>
  <cp:revision>63</cp:revision>
  <dcterms:created xsi:type="dcterms:W3CDTF">2020-08-27T09:55:38Z</dcterms:created>
  <dcterms:modified xsi:type="dcterms:W3CDTF">2021-05-31T06:19:00Z</dcterms:modified>
</cp:coreProperties>
</file>