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ed581af1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ced581af13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ed581af1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ced581af13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ed581af1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ced581af13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ed581af1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ced581af13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ed581af13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ed581af13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ed581af1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ed581af1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ed581af1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ed581af1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100df3b6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d100df3b6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ed581af13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ed581af13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ed581af1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ed581af1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ed581af13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ed581af13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0fd5835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0fd5835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ed581af1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ed581af1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ed581af1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ed581af1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ed581af1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ced581af13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ed581af1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ced581af13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ed581af1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ced581af13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ed581af1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ced581af13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rvindguptatoys.com/arvindgupta/gandhi-orwell.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3"/>
          <p:cNvPicPr preferRelativeResize="0"/>
          <p:nvPr/>
        </p:nvPicPr>
        <p:blipFill>
          <a:blip r:embed="rId3">
            <a:alphaModFix/>
          </a:blip>
          <a:stretch>
            <a:fillRect/>
          </a:stretch>
        </p:blipFill>
        <p:spPr>
          <a:xfrm>
            <a:off x="0" y="0"/>
            <a:ext cx="9095750" cy="5143500"/>
          </a:xfrm>
          <a:prstGeom prst="rect">
            <a:avLst/>
          </a:prstGeom>
          <a:noFill/>
          <a:ln>
            <a:noFill/>
          </a:ln>
        </p:spPr>
      </p:pic>
      <p:sp>
        <p:nvSpPr>
          <p:cNvPr id="87" name="Google Shape;87;p13"/>
          <p:cNvSpPr txBox="1"/>
          <p:nvPr>
            <p:ph type="ctrTitle"/>
          </p:nvPr>
        </p:nvSpPr>
        <p:spPr>
          <a:xfrm>
            <a:off x="267225" y="1788950"/>
            <a:ext cx="4586700" cy="44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60">
                <a:solidFill>
                  <a:srgbClr val="000000"/>
                </a:solidFill>
                <a:latin typeface="Cambria"/>
                <a:ea typeface="Cambria"/>
                <a:cs typeface="Cambria"/>
                <a:sym typeface="Cambria"/>
              </a:rPr>
              <a:t>Nonviolence Theory and the Gandhian Philosophy</a:t>
            </a:r>
            <a:endParaRPr sz="2660">
              <a:solidFill>
                <a:srgbClr val="000000"/>
              </a:solidFill>
              <a:latin typeface="Cambria"/>
              <a:ea typeface="Cambria"/>
              <a:cs typeface="Cambria"/>
              <a:sym typeface="Cambria"/>
            </a:endParaRPr>
          </a:p>
        </p:txBody>
      </p:sp>
      <p:sp>
        <p:nvSpPr>
          <p:cNvPr id="88" name="Google Shape;88;p13"/>
          <p:cNvSpPr txBox="1"/>
          <p:nvPr>
            <p:ph idx="1" type="subTitle"/>
          </p:nvPr>
        </p:nvSpPr>
        <p:spPr>
          <a:xfrm>
            <a:off x="300200" y="2789600"/>
            <a:ext cx="1881900" cy="22203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solidFill>
                  <a:srgbClr val="000000"/>
                </a:solidFill>
                <a:latin typeface="Cambria"/>
                <a:ea typeface="Cambria"/>
                <a:cs typeface="Cambria"/>
                <a:sym typeface="Cambria"/>
              </a:rPr>
              <a:t>Dr. Brittany Foutz</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Patrick Bernardo</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Matthew Bernor</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Andrew Hurley</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Noah Karengo</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Christopher</a:t>
            </a:r>
            <a:r>
              <a:rPr lang="en">
                <a:solidFill>
                  <a:srgbClr val="000000"/>
                </a:solidFill>
                <a:latin typeface="Cambria"/>
                <a:ea typeface="Cambria"/>
                <a:cs typeface="Cambria"/>
                <a:sym typeface="Cambria"/>
              </a:rPr>
              <a:t> Knier</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Joshua Moore</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Isaiah Neal</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Tyler Norwood</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Caroline Strohmeyer</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Moustapha Thiam</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Kara Williams </a:t>
            </a:r>
            <a:endParaRPr>
              <a:solidFill>
                <a:srgbClr val="000000"/>
              </a:solidFill>
              <a:latin typeface="Cambria"/>
              <a:ea typeface="Cambria"/>
              <a:cs typeface="Cambria"/>
              <a:sym typeface="Cambria"/>
            </a:endParaRPr>
          </a:p>
          <a:p>
            <a:pPr indent="0" lvl="0" marL="0" rtl="0" algn="l">
              <a:spcBef>
                <a:spcPts val="0"/>
              </a:spcBef>
              <a:spcAft>
                <a:spcPts val="0"/>
              </a:spcAft>
              <a:buNone/>
            </a:pPr>
            <a:r>
              <a:rPr lang="en">
                <a:solidFill>
                  <a:srgbClr val="000000"/>
                </a:solidFill>
                <a:latin typeface="Cambria"/>
                <a:ea typeface="Cambria"/>
                <a:cs typeface="Cambria"/>
                <a:sym typeface="Cambria"/>
              </a:rPr>
              <a:t>Alison Wright</a:t>
            </a:r>
            <a:endParaRPr>
              <a:solidFill>
                <a:srgbClr val="000000"/>
              </a:solidFill>
              <a:latin typeface="Cambria"/>
              <a:ea typeface="Cambria"/>
              <a:cs typeface="Cambria"/>
              <a:sym typeface="Cambria"/>
            </a:endParaRPr>
          </a:p>
          <a:p>
            <a:pPr indent="0" lvl="0" marL="0" rtl="0" algn="l">
              <a:spcBef>
                <a:spcPts val="0"/>
              </a:spcBef>
              <a:spcAft>
                <a:spcPts val="0"/>
              </a:spcAft>
              <a:buNone/>
            </a:pPr>
            <a:r>
              <a:t/>
            </a:r>
            <a:endParaRPr>
              <a:solidFill>
                <a:srgbClr val="000000"/>
              </a:solidFill>
              <a:latin typeface="Cambria"/>
              <a:ea typeface="Cambria"/>
              <a:cs typeface="Cambria"/>
              <a:sym typeface="Cambria"/>
            </a:endParaRPr>
          </a:p>
        </p:txBody>
      </p:sp>
      <p:pic>
        <p:nvPicPr>
          <p:cNvPr id="89" name="Google Shape;89;p13"/>
          <p:cNvPicPr preferRelativeResize="0"/>
          <p:nvPr/>
        </p:nvPicPr>
        <p:blipFill>
          <a:blip r:embed="rId4">
            <a:alphaModFix/>
          </a:blip>
          <a:stretch>
            <a:fillRect/>
          </a:stretch>
        </p:blipFill>
        <p:spPr>
          <a:xfrm>
            <a:off x="105459" y="177526"/>
            <a:ext cx="1881867" cy="1055975"/>
          </a:xfrm>
          <a:prstGeom prst="rect">
            <a:avLst/>
          </a:prstGeom>
          <a:noFill/>
          <a:ln>
            <a:noFill/>
          </a:ln>
        </p:spPr>
      </p:pic>
      <p:pic>
        <p:nvPicPr>
          <p:cNvPr id="90" name="Google Shape;90;p13"/>
          <p:cNvPicPr preferRelativeResize="0"/>
          <p:nvPr/>
        </p:nvPicPr>
        <p:blipFill>
          <a:blip r:embed="rId5">
            <a:alphaModFix/>
          </a:blip>
          <a:stretch>
            <a:fillRect/>
          </a:stretch>
        </p:blipFill>
        <p:spPr>
          <a:xfrm>
            <a:off x="7894319" y="3806844"/>
            <a:ext cx="1071575" cy="107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idx="1" type="body"/>
          </p:nvPr>
        </p:nvSpPr>
        <p:spPr>
          <a:xfrm>
            <a:off x="727650" y="1544475"/>
            <a:ext cx="7688700" cy="938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None/>
            </a:pPr>
            <a:r>
              <a:rPr lang="en" sz="1600">
                <a:solidFill>
                  <a:srgbClr val="000000"/>
                </a:solidFill>
                <a:latin typeface="Cambria"/>
                <a:ea typeface="Cambria"/>
                <a:cs typeface="Cambria"/>
                <a:sym typeface="Cambria"/>
              </a:rPr>
              <a:t>Non-resistance, active reconciliation, moral resistance, selective </a:t>
            </a:r>
            <a:r>
              <a:rPr lang="en" sz="1600">
                <a:solidFill>
                  <a:srgbClr val="000000"/>
                </a:solidFill>
                <a:latin typeface="Cambria"/>
                <a:ea typeface="Cambria"/>
                <a:cs typeface="Cambria"/>
                <a:sym typeface="Cambria"/>
              </a:rPr>
              <a:t>Nonviolence</a:t>
            </a:r>
            <a:r>
              <a:rPr lang="en" sz="1600">
                <a:solidFill>
                  <a:srgbClr val="000000"/>
                </a:solidFill>
                <a:latin typeface="Cambria"/>
                <a:ea typeface="Cambria"/>
                <a:cs typeface="Cambria"/>
                <a:sym typeface="Cambria"/>
              </a:rPr>
              <a:t>, passive resistance, peaceful resistance, non-violent direct action, Satyagraha, and non-violent revolution (56).</a:t>
            </a:r>
            <a:endParaRPr sz="1600"/>
          </a:p>
        </p:txBody>
      </p:sp>
      <p:sp>
        <p:nvSpPr>
          <p:cNvPr id="155" name="Google Shape;155;p22"/>
          <p:cNvSpPr txBox="1"/>
          <p:nvPr/>
        </p:nvSpPr>
        <p:spPr>
          <a:xfrm>
            <a:off x="727650" y="630500"/>
            <a:ext cx="6264000" cy="50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latin typeface="Cambria"/>
                <a:ea typeface="Cambria"/>
                <a:cs typeface="Cambria"/>
                <a:sym typeface="Cambria"/>
              </a:rPr>
              <a:t>The Types of Generic </a:t>
            </a:r>
            <a:r>
              <a:rPr b="1" lang="en" sz="2300">
                <a:latin typeface="Cambria"/>
                <a:ea typeface="Cambria"/>
                <a:cs typeface="Cambria"/>
                <a:sym typeface="Cambria"/>
              </a:rPr>
              <a:t>Nonviolence</a:t>
            </a:r>
            <a:endParaRPr b="1" sz="2300"/>
          </a:p>
        </p:txBody>
      </p:sp>
      <p:sp>
        <p:nvSpPr>
          <p:cNvPr id="156" name="Google Shape;156;p22"/>
          <p:cNvSpPr txBox="1"/>
          <p:nvPr/>
        </p:nvSpPr>
        <p:spPr>
          <a:xfrm>
            <a:off x="6000750" y="43399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Content from: </a:t>
            </a: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 </a:t>
            </a:r>
            <a:endParaRPr/>
          </a:p>
        </p:txBody>
      </p:sp>
      <p:pic>
        <p:nvPicPr>
          <p:cNvPr id="157" name="Google Shape;157;p22"/>
          <p:cNvPicPr preferRelativeResize="0"/>
          <p:nvPr/>
        </p:nvPicPr>
        <p:blipFill>
          <a:blip r:embed="rId3">
            <a:alphaModFix/>
          </a:blip>
          <a:stretch>
            <a:fillRect/>
          </a:stretch>
        </p:blipFill>
        <p:spPr>
          <a:xfrm>
            <a:off x="152400" y="2634975"/>
            <a:ext cx="1768534" cy="2356125"/>
          </a:xfrm>
          <a:prstGeom prst="rect">
            <a:avLst/>
          </a:prstGeom>
          <a:noFill/>
          <a:ln>
            <a:noFill/>
          </a:ln>
        </p:spPr>
      </p:pic>
      <p:sp>
        <p:nvSpPr>
          <p:cNvPr id="158" name="Google Shape;158;p22"/>
          <p:cNvSpPr txBox="1"/>
          <p:nvPr/>
        </p:nvSpPr>
        <p:spPr>
          <a:xfrm>
            <a:off x="2057025" y="2768650"/>
            <a:ext cx="4433700" cy="1478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a:latin typeface="Cambria"/>
                <a:ea typeface="Cambria"/>
                <a:cs typeface="Cambria"/>
                <a:sym typeface="Cambria"/>
              </a:rPr>
              <a:t>Salt </a:t>
            </a:r>
            <a:r>
              <a:rPr lang="en">
                <a:latin typeface="Cambria"/>
                <a:ea typeface="Cambria"/>
                <a:cs typeface="Cambria"/>
                <a:sym typeface="Cambria"/>
              </a:rPr>
              <a:t>Satyagraha: “True force”: </a:t>
            </a:r>
            <a:r>
              <a:rPr lang="en">
                <a:latin typeface="Cambria"/>
                <a:ea typeface="Cambria"/>
                <a:cs typeface="Cambria"/>
                <a:sym typeface="Cambria"/>
              </a:rPr>
              <a:t>Gandhi embarked on a 24-day march from the city of Ahmedabad to the small seaside town of Dandi, attracting followers along the way.</a:t>
            </a:r>
            <a:endParaRPr>
              <a:latin typeface="Cambria"/>
              <a:ea typeface="Cambria"/>
              <a:cs typeface="Cambria"/>
              <a:sym typeface="Cambria"/>
            </a:endParaRPr>
          </a:p>
          <a:p>
            <a:pPr indent="0" lvl="0" marL="0" rtl="0" algn="l">
              <a:lnSpc>
                <a:spcPct val="90000"/>
              </a:lnSpc>
              <a:spcBef>
                <a:spcPts val="800"/>
              </a:spcBef>
              <a:spcAft>
                <a:spcPts val="0"/>
              </a:spcAft>
              <a:buNone/>
            </a:pPr>
            <a:r>
              <a:rPr lang="en" sz="1000">
                <a:latin typeface="Cambria"/>
                <a:ea typeface="Cambria"/>
                <a:cs typeface="Cambria"/>
                <a:sym typeface="Cambria"/>
              </a:rPr>
              <a:t>Visual from: http://content.time.com/time/specials/packages/article/0,28804,2080036_2080037_2080220,00.html.</a:t>
            </a:r>
            <a:endParaRPr sz="1000">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idx="1" type="body"/>
          </p:nvPr>
        </p:nvSpPr>
        <p:spPr>
          <a:xfrm>
            <a:off x="721750" y="1424250"/>
            <a:ext cx="8110500" cy="3339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None/>
            </a:pPr>
            <a:r>
              <a:rPr lang="en" sz="1400">
                <a:solidFill>
                  <a:srgbClr val="000000"/>
                </a:solidFill>
                <a:latin typeface="Cambria"/>
                <a:ea typeface="Cambria"/>
                <a:cs typeface="Cambria"/>
                <a:sym typeface="Cambria"/>
              </a:rPr>
              <a:t>“</a:t>
            </a:r>
            <a:r>
              <a:rPr b="1" lang="en" sz="1400">
                <a:solidFill>
                  <a:srgbClr val="000000"/>
                </a:solidFill>
                <a:latin typeface="Cambria"/>
                <a:ea typeface="Cambria"/>
                <a:cs typeface="Cambria"/>
                <a:sym typeface="Cambria"/>
              </a:rPr>
              <a:t>Non-violent resistance and direct action</a:t>
            </a:r>
            <a:r>
              <a:rPr lang="en" sz="1400">
                <a:solidFill>
                  <a:srgbClr val="000000"/>
                </a:solidFill>
                <a:latin typeface="Cambria"/>
                <a:ea typeface="Cambria"/>
                <a:cs typeface="Cambria"/>
                <a:sym typeface="Cambria"/>
              </a:rPr>
              <a:t>” is another intermediary classification, being narrower than “generic </a:t>
            </a:r>
            <a:r>
              <a:rPr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 and broader than specific types. </a:t>
            </a:r>
            <a:endParaRPr sz="1400">
              <a:solidFill>
                <a:srgbClr val="000000"/>
              </a:solidFill>
              <a:latin typeface="Cambria"/>
              <a:ea typeface="Cambria"/>
              <a:cs typeface="Cambria"/>
              <a:sym typeface="Cambria"/>
            </a:endParaRPr>
          </a:p>
          <a:p>
            <a:pPr indent="-304800" lvl="1" marL="914400" rtl="0" algn="l">
              <a:lnSpc>
                <a:spcPct val="90000"/>
              </a:lnSpc>
              <a:spcBef>
                <a:spcPts val="80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It refers to those methods of resistance and direct action without physical violence in which the members of the non-violent group commit either:</a:t>
            </a:r>
            <a:endParaRPr sz="1200">
              <a:solidFill>
                <a:srgbClr val="000000"/>
              </a:solidFill>
              <a:latin typeface="Cambria"/>
              <a:ea typeface="Cambria"/>
              <a:cs typeface="Cambria"/>
              <a:sym typeface="Cambria"/>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Acts of omission: they refuse to perform acts which they usually perform and are expected by law or regulation to perform (44)</a:t>
            </a:r>
            <a:endParaRPr sz="1200">
              <a:solidFill>
                <a:srgbClr val="000000"/>
              </a:solidFill>
              <a:latin typeface="Cambria"/>
              <a:ea typeface="Cambria"/>
              <a:cs typeface="Cambria"/>
              <a:sym typeface="Cambria"/>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Or acts of Commission: they insist on performing acts which they usually do not perform, are not expected by custom to perform, or are forbidden by law or regulation from performing (44)</a:t>
            </a:r>
            <a:endParaRPr sz="1200">
              <a:solidFill>
                <a:srgbClr val="000000"/>
              </a:solidFill>
              <a:latin typeface="Cambria"/>
              <a:ea typeface="Cambria"/>
              <a:cs typeface="Cambria"/>
              <a:sym typeface="Cambria"/>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Or both (45).</a:t>
            </a:r>
            <a:endParaRPr sz="1200">
              <a:solidFill>
                <a:srgbClr val="000000"/>
              </a:solidFill>
              <a:latin typeface="Cambria"/>
              <a:ea typeface="Cambria"/>
              <a:cs typeface="Cambria"/>
              <a:sym typeface="Cambria"/>
            </a:endParaRPr>
          </a:p>
          <a:p>
            <a:pPr indent="0" lvl="0" marL="0" rtl="0" algn="l">
              <a:lnSpc>
                <a:spcPct val="90000"/>
              </a:lnSpc>
              <a:spcBef>
                <a:spcPts val="800"/>
              </a:spcBef>
              <a:spcAft>
                <a:spcPts val="0"/>
              </a:spcAft>
              <a:buClr>
                <a:schemeClr val="dk1"/>
              </a:buClr>
              <a:buSzPts val="2100"/>
              <a:buNone/>
            </a:pPr>
            <a:r>
              <a:rPr lang="en" sz="1400">
                <a:solidFill>
                  <a:srgbClr val="000000"/>
                </a:solidFill>
                <a:latin typeface="Cambria"/>
                <a:ea typeface="Cambria"/>
                <a:cs typeface="Cambria"/>
                <a:sym typeface="Cambria"/>
              </a:rPr>
              <a:t>In this, the primary intent is to change attitudes and values as a preliminary to changing policies. </a:t>
            </a:r>
            <a:endParaRPr sz="1400">
              <a:solidFill>
                <a:srgbClr val="000000"/>
              </a:solidFill>
              <a:latin typeface="Cambria"/>
              <a:ea typeface="Cambria"/>
              <a:cs typeface="Cambria"/>
              <a:sym typeface="Cambria"/>
            </a:endParaRPr>
          </a:p>
          <a:p>
            <a:pPr indent="-304800" lvl="0" marL="914400" rtl="0" algn="l">
              <a:lnSpc>
                <a:spcPct val="10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When the behavior of the non-violent group is primarily intervention, 	usually </a:t>
            </a:r>
            <a:endParaRPr sz="1200">
              <a:solidFill>
                <a:srgbClr val="000000"/>
              </a:solidFill>
              <a:latin typeface="Cambria"/>
              <a:ea typeface="Cambria"/>
              <a:cs typeface="Cambria"/>
              <a:sym typeface="Cambria"/>
            </a:endParaRPr>
          </a:p>
          <a:p>
            <a:pPr indent="457200" lvl="0" marL="457200" rtl="0" algn="l">
              <a:lnSpc>
                <a:spcPct val="100000"/>
              </a:lnSpc>
              <a:spcBef>
                <a:spcPts val="0"/>
              </a:spcBef>
              <a:spcAft>
                <a:spcPts val="0"/>
              </a:spcAft>
              <a:buClr>
                <a:schemeClr val="dk1"/>
              </a:buClr>
              <a:buSzPts val="2100"/>
              <a:buNone/>
            </a:pPr>
            <a:r>
              <a:rPr lang="en" sz="1200">
                <a:solidFill>
                  <a:srgbClr val="000000"/>
                </a:solidFill>
                <a:latin typeface="Cambria"/>
                <a:ea typeface="Cambria"/>
                <a:cs typeface="Cambria"/>
                <a:sym typeface="Cambria"/>
              </a:rPr>
              <a:t>acts of commission, it can be described as “non-violent direct action” (45). </a:t>
            </a:r>
            <a:endParaRPr sz="1200">
              <a:solidFill>
                <a:srgbClr val="000000"/>
              </a:solidFill>
              <a:latin typeface="Cambria"/>
              <a:ea typeface="Cambria"/>
              <a:cs typeface="Cambria"/>
              <a:sym typeface="Cambria"/>
            </a:endParaRPr>
          </a:p>
          <a:p>
            <a:pPr indent="-50800" lvl="0" marL="177800" rtl="0" algn="l">
              <a:lnSpc>
                <a:spcPct val="90000"/>
              </a:lnSpc>
              <a:spcBef>
                <a:spcPts val="800"/>
              </a:spcBef>
              <a:spcAft>
                <a:spcPts val="1200"/>
              </a:spcAft>
              <a:buClr>
                <a:schemeClr val="dk1"/>
              </a:buClr>
              <a:buSzPts val="2100"/>
              <a:buNone/>
            </a:pPr>
            <a:r>
              <a:t/>
            </a:r>
            <a:endParaRPr/>
          </a:p>
        </p:txBody>
      </p:sp>
      <p:sp>
        <p:nvSpPr>
          <p:cNvPr id="164" name="Google Shape;164;p23"/>
          <p:cNvSpPr txBox="1"/>
          <p:nvPr/>
        </p:nvSpPr>
        <p:spPr>
          <a:xfrm>
            <a:off x="721750" y="491175"/>
            <a:ext cx="6581700" cy="50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latin typeface="Cambria"/>
                <a:ea typeface="Cambria"/>
                <a:cs typeface="Cambria"/>
                <a:sym typeface="Cambria"/>
              </a:rPr>
              <a:t>Non-Violent Resistance and Direct Action</a:t>
            </a:r>
            <a:endParaRPr b="1" sz="2300"/>
          </a:p>
        </p:txBody>
      </p:sp>
      <p:sp>
        <p:nvSpPr>
          <p:cNvPr id="165" name="Google Shape;165;p23"/>
          <p:cNvSpPr txBox="1"/>
          <p:nvPr/>
        </p:nvSpPr>
        <p:spPr>
          <a:xfrm>
            <a:off x="6011875" y="428625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idx="1" type="body"/>
          </p:nvPr>
        </p:nvSpPr>
        <p:spPr>
          <a:xfrm>
            <a:off x="729450" y="1609425"/>
            <a:ext cx="7688700" cy="27306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None/>
            </a:pPr>
            <a:r>
              <a:rPr b="1" lang="en" sz="1400">
                <a:solidFill>
                  <a:srgbClr val="000000"/>
                </a:solidFill>
                <a:latin typeface="Cambria"/>
                <a:ea typeface="Cambria"/>
                <a:cs typeface="Cambria"/>
                <a:sym typeface="Cambria"/>
              </a:rPr>
              <a:t>Pacifism</a:t>
            </a:r>
            <a:r>
              <a:rPr lang="en" sz="1400">
                <a:solidFill>
                  <a:srgbClr val="000000"/>
                </a:solidFill>
                <a:latin typeface="Cambria"/>
                <a:ea typeface="Cambria"/>
                <a:cs typeface="Cambria"/>
                <a:sym typeface="Cambria"/>
              </a:rPr>
              <a:t>: includes the belief systems of those persons and groups who, as a minimum, refuse participation in all international or civil wars or violent revolutions </a:t>
            </a:r>
            <a:endParaRPr sz="1400">
              <a:solidFill>
                <a:srgbClr val="000000"/>
              </a:solidFill>
            </a:endParaRPr>
          </a:p>
          <a:p>
            <a:pPr indent="-304800" lvl="1" marL="914400" rtl="0" algn="l">
              <a:lnSpc>
                <a:spcPct val="90000"/>
              </a:lnSpc>
              <a:spcBef>
                <a:spcPts val="80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and base this refusal on moral, ethical, or religious principle. </a:t>
            </a:r>
            <a:endParaRPr sz="12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Pacifism is a narrower term than “generic </a:t>
            </a:r>
            <a:r>
              <a:rPr lang="en" sz="1200">
                <a:solidFill>
                  <a:srgbClr val="000000"/>
                </a:solidFill>
                <a:latin typeface="Cambria"/>
                <a:ea typeface="Cambria"/>
                <a:cs typeface="Cambria"/>
                <a:sym typeface="Cambria"/>
              </a:rPr>
              <a:t>Nonviolence</a:t>
            </a:r>
            <a:r>
              <a:rPr lang="en" sz="1200">
                <a:solidFill>
                  <a:srgbClr val="000000"/>
                </a:solidFill>
                <a:latin typeface="Cambria"/>
                <a:ea typeface="Cambria"/>
                <a:cs typeface="Cambria"/>
                <a:sym typeface="Cambria"/>
              </a:rPr>
              <a:t>” (44).</a:t>
            </a:r>
            <a:endParaRPr sz="1200">
              <a:solidFill>
                <a:srgbClr val="000000"/>
              </a:solidFill>
            </a:endParaRPr>
          </a:p>
          <a:p>
            <a:pPr indent="-38100" lvl="0" marL="177800" rtl="0" algn="l">
              <a:lnSpc>
                <a:spcPct val="90000"/>
              </a:lnSpc>
              <a:spcBef>
                <a:spcPts val="800"/>
              </a:spcBef>
              <a:spcAft>
                <a:spcPts val="1200"/>
              </a:spcAft>
              <a:buClr>
                <a:schemeClr val="dk1"/>
              </a:buClr>
              <a:buSzPts val="2100"/>
              <a:buNone/>
            </a:pPr>
            <a:r>
              <a:t/>
            </a:r>
            <a:endParaRPr/>
          </a:p>
        </p:txBody>
      </p:sp>
      <p:sp>
        <p:nvSpPr>
          <p:cNvPr id="171" name="Google Shape;171;p24"/>
          <p:cNvSpPr txBox="1"/>
          <p:nvPr/>
        </p:nvSpPr>
        <p:spPr>
          <a:xfrm>
            <a:off x="729450" y="545875"/>
            <a:ext cx="2805000" cy="55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700">
                <a:latin typeface="Cambria"/>
                <a:ea typeface="Cambria"/>
                <a:cs typeface="Cambria"/>
                <a:sym typeface="Cambria"/>
              </a:rPr>
              <a:t>Pacifism</a:t>
            </a:r>
            <a:endParaRPr b="1" sz="2700">
              <a:latin typeface="Cambria"/>
              <a:ea typeface="Cambria"/>
              <a:cs typeface="Cambria"/>
              <a:sym typeface="Cambria"/>
            </a:endParaRPr>
          </a:p>
        </p:txBody>
      </p:sp>
      <p:sp>
        <p:nvSpPr>
          <p:cNvPr id="172" name="Google Shape;172;p24"/>
          <p:cNvSpPr txBox="1"/>
          <p:nvPr/>
        </p:nvSpPr>
        <p:spPr>
          <a:xfrm>
            <a:off x="5967350" y="43399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idx="1" type="body"/>
          </p:nvPr>
        </p:nvSpPr>
        <p:spPr>
          <a:xfrm>
            <a:off x="671975" y="1343950"/>
            <a:ext cx="7744500" cy="29199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t/>
            </a:r>
            <a:endParaRPr sz="1600">
              <a:solidFill>
                <a:srgbClr val="000000"/>
              </a:solidFill>
              <a:latin typeface="Cambria"/>
              <a:ea typeface="Cambria"/>
              <a:cs typeface="Cambria"/>
              <a:sym typeface="Cambria"/>
            </a:endParaRPr>
          </a:p>
          <a:p>
            <a:pPr indent="0" lvl="0" marL="0" rtl="0" algn="l">
              <a:lnSpc>
                <a:spcPct val="90000"/>
              </a:lnSpc>
              <a:spcBef>
                <a:spcPts val="800"/>
              </a:spcBef>
              <a:spcAft>
                <a:spcPts val="0"/>
              </a:spcAft>
              <a:buNone/>
            </a:pPr>
            <a:r>
              <a:rPr lang="en" sz="1400">
                <a:solidFill>
                  <a:srgbClr val="000000"/>
                </a:solidFill>
                <a:latin typeface="Cambria"/>
                <a:ea typeface="Cambria"/>
                <a:cs typeface="Cambria"/>
                <a:sym typeface="Cambria"/>
              </a:rPr>
              <a:t>Of these nine types of generic </a:t>
            </a:r>
            <a:r>
              <a:rPr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 five fall within the definition of “</a:t>
            </a:r>
            <a:r>
              <a:rPr b="1" lang="en" sz="1400">
                <a:solidFill>
                  <a:srgbClr val="000000"/>
                </a:solidFill>
                <a:latin typeface="Cambria"/>
                <a:ea typeface="Cambria"/>
                <a:cs typeface="Cambria"/>
                <a:sym typeface="Cambria"/>
              </a:rPr>
              <a:t>pacifism</a:t>
            </a:r>
            <a:r>
              <a:rPr lang="en" sz="1400">
                <a:solidFill>
                  <a:srgbClr val="000000"/>
                </a:solidFill>
                <a:latin typeface="Cambria"/>
                <a:ea typeface="Cambria"/>
                <a:cs typeface="Cambria"/>
                <a:sym typeface="Cambria"/>
              </a:rPr>
              <a:t>”, </a:t>
            </a:r>
            <a:endParaRPr sz="1400">
              <a:solidFill>
                <a:srgbClr val="000000"/>
              </a:solidFill>
            </a:endParaRPr>
          </a:p>
          <a:p>
            <a:pPr indent="-304800" lvl="1" marL="914400" rtl="0" algn="l">
              <a:lnSpc>
                <a:spcPct val="90000"/>
              </a:lnSpc>
              <a:spcBef>
                <a:spcPts val="80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that is their adherents refuse, on grounds on principle, participation in all international and civil wars and violent revolutions. </a:t>
            </a:r>
            <a:endParaRPr sz="12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These are non-resistance, active reconciliation, moral resistance, Satyagraha, and non-violent revolution (63).</a:t>
            </a:r>
            <a:endParaRPr sz="1200">
              <a:solidFill>
                <a:srgbClr val="000000"/>
              </a:solidFill>
            </a:endParaRPr>
          </a:p>
          <a:p>
            <a:pPr indent="0" lvl="0" marL="0" rtl="0" algn="l">
              <a:lnSpc>
                <a:spcPct val="90000"/>
              </a:lnSpc>
              <a:spcBef>
                <a:spcPts val="0"/>
              </a:spcBef>
              <a:spcAft>
                <a:spcPts val="0"/>
              </a:spcAft>
              <a:buNone/>
            </a:pPr>
            <a:r>
              <a:rPr lang="en" sz="1400">
                <a:solidFill>
                  <a:srgbClr val="000000"/>
                </a:solidFill>
                <a:latin typeface="Cambria"/>
                <a:ea typeface="Cambria"/>
                <a:cs typeface="Cambria"/>
                <a:sym typeface="Cambria"/>
              </a:rPr>
              <a:t>Six of the nine types of generic Nonviolence emphasize the value of non-violent behavior as a method for achieving desired social objectives </a:t>
            </a:r>
            <a:endParaRPr sz="14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and these are moral resistance, passive resistance, peaceful resistance, non-violent direct action, Satyagraha, and non-violent revolution (63).</a:t>
            </a:r>
            <a:endParaRPr sz="1200">
              <a:solidFill>
                <a:srgbClr val="000000"/>
              </a:solidFill>
              <a:latin typeface="Cambria"/>
              <a:ea typeface="Cambria"/>
              <a:cs typeface="Cambria"/>
              <a:sym typeface="Cambria"/>
            </a:endParaRPr>
          </a:p>
          <a:p>
            <a:pPr indent="0" lvl="0" marL="0" rtl="0" algn="l">
              <a:lnSpc>
                <a:spcPct val="90000"/>
              </a:lnSpc>
              <a:spcBef>
                <a:spcPts val="0"/>
              </a:spcBef>
              <a:spcAft>
                <a:spcPts val="0"/>
              </a:spcAft>
              <a:buNone/>
            </a:pPr>
            <a:r>
              <a:rPr lang="en" sz="1400">
                <a:solidFill>
                  <a:srgbClr val="000000"/>
                </a:solidFill>
                <a:latin typeface="Cambria"/>
                <a:ea typeface="Cambria"/>
                <a:cs typeface="Cambria"/>
                <a:sym typeface="Cambria"/>
              </a:rPr>
              <a:t>There is overlapping of the groups: peaceful resistance, Satyagraha, and non-violent revolution. </a:t>
            </a:r>
            <a:endParaRPr sz="14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This emphasizes the intrinsic value of both Nonviolence and non-violent behavior as a method (63).</a:t>
            </a:r>
            <a:endParaRPr sz="1200">
              <a:solidFill>
                <a:srgbClr val="000000"/>
              </a:solidFill>
              <a:latin typeface="Cambria"/>
              <a:ea typeface="Cambria"/>
              <a:cs typeface="Cambria"/>
              <a:sym typeface="Cambria"/>
            </a:endParaRPr>
          </a:p>
          <a:p>
            <a:pPr indent="0" lvl="0" marL="0" rtl="0" algn="l">
              <a:lnSpc>
                <a:spcPct val="90000"/>
              </a:lnSpc>
              <a:spcBef>
                <a:spcPts val="0"/>
              </a:spcBef>
              <a:spcAft>
                <a:spcPts val="0"/>
              </a:spcAft>
              <a:buNone/>
            </a:pPr>
            <a:r>
              <a:rPr lang="en" sz="1400">
                <a:solidFill>
                  <a:srgbClr val="000000"/>
                </a:solidFill>
                <a:latin typeface="Cambria"/>
                <a:ea typeface="Cambria"/>
                <a:cs typeface="Cambria"/>
                <a:sym typeface="Cambria"/>
              </a:rPr>
              <a:t>Of the nine types, the following are within the area of non-violent resistance and direct action: passive resistance, peaceful resistance, and non-violent direct action (63).</a:t>
            </a:r>
            <a:endParaRPr sz="14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Often included also would be moral resistance, Satyagraha, and non-violent revolution (63).</a:t>
            </a:r>
            <a:endParaRPr sz="1200">
              <a:solidFill>
                <a:srgbClr val="000000"/>
              </a:solidFill>
              <a:latin typeface="Cambria"/>
              <a:ea typeface="Cambria"/>
              <a:cs typeface="Cambria"/>
              <a:sym typeface="Cambria"/>
            </a:endParaRPr>
          </a:p>
        </p:txBody>
      </p:sp>
      <p:sp>
        <p:nvSpPr>
          <p:cNvPr id="178" name="Google Shape;178;p25"/>
          <p:cNvSpPr txBox="1"/>
          <p:nvPr/>
        </p:nvSpPr>
        <p:spPr>
          <a:xfrm>
            <a:off x="671975" y="546050"/>
            <a:ext cx="5659200" cy="50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latin typeface="Cambria"/>
                <a:ea typeface="Cambria"/>
                <a:cs typeface="Cambria"/>
                <a:sym typeface="Cambria"/>
              </a:rPr>
              <a:t>Pacifism and Generic </a:t>
            </a:r>
            <a:r>
              <a:rPr b="1" lang="en" sz="2300">
                <a:latin typeface="Cambria"/>
                <a:ea typeface="Cambria"/>
                <a:cs typeface="Cambria"/>
                <a:sym typeface="Cambria"/>
              </a:rPr>
              <a:t>Nonviolence</a:t>
            </a:r>
            <a:endParaRPr b="1" sz="2300">
              <a:latin typeface="Cambria"/>
              <a:ea typeface="Cambria"/>
              <a:cs typeface="Cambria"/>
              <a:sym typeface="Cambria"/>
            </a:endParaRPr>
          </a:p>
        </p:txBody>
      </p:sp>
      <p:sp>
        <p:nvSpPr>
          <p:cNvPr id="179" name="Google Shape;179;p25"/>
          <p:cNvSpPr txBox="1"/>
          <p:nvPr/>
        </p:nvSpPr>
        <p:spPr>
          <a:xfrm>
            <a:off x="5978475" y="42639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729450" y="623900"/>
            <a:ext cx="7733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The Value of Nonviolence</a:t>
            </a:r>
            <a:endParaRPr>
              <a:latin typeface="Cambria"/>
              <a:ea typeface="Cambria"/>
              <a:cs typeface="Cambria"/>
              <a:sym typeface="Cambria"/>
            </a:endParaRPr>
          </a:p>
        </p:txBody>
      </p:sp>
      <p:sp>
        <p:nvSpPr>
          <p:cNvPr id="185" name="Google Shape;185;p26"/>
          <p:cNvSpPr txBox="1"/>
          <p:nvPr>
            <p:ph idx="1" type="body"/>
          </p:nvPr>
        </p:nvSpPr>
        <p:spPr>
          <a:xfrm>
            <a:off x="729450" y="1551350"/>
            <a:ext cx="7688700" cy="278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00000"/>
                </a:solidFill>
                <a:latin typeface="Cambria"/>
                <a:ea typeface="Cambria"/>
                <a:cs typeface="Cambria"/>
                <a:sym typeface="Cambria"/>
              </a:rPr>
              <a:t>Vehicle for social change.</a:t>
            </a:r>
            <a:endParaRPr sz="1400">
              <a:solidFill>
                <a:srgbClr val="000000"/>
              </a:solidFill>
              <a:latin typeface="Cambria"/>
              <a:ea typeface="Cambria"/>
              <a:cs typeface="Cambria"/>
              <a:sym typeface="Cambria"/>
            </a:endParaRPr>
          </a:p>
          <a:p>
            <a:pPr indent="0" lvl="0" marL="0" rtl="0" algn="l">
              <a:spcBef>
                <a:spcPts val="1200"/>
              </a:spcBef>
              <a:spcAft>
                <a:spcPts val="0"/>
              </a:spcAft>
              <a:buNone/>
            </a:pPr>
            <a:r>
              <a:rPr lang="en" sz="1400">
                <a:solidFill>
                  <a:srgbClr val="000000"/>
                </a:solidFill>
                <a:latin typeface="Cambria"/>
                <a:ea typeface="Cambria"/>
                <a:cs typeface="Cambria"/>
                <a:sym typeface="Cambria"/>
              </a:rPr>
              <a:t>Promotion of positive peace.</a:t>
            </a:r>
            <a:endParaRPr sz="1400">
              <a:solidFill>
                <a:srgbClr val="000000"/>
              </a:solidFill>
              <a:latin typeface="Cambria"/>
              <a:ea typeface="Cambria"/>
              <a:cs typeface="Cambria"/>
              <a:sym typeface="Cambria"/>
            </a:endParaRPr>
          </a:p>
          <a:p>
            <a:pPr indent="0" lvl="0" marL="0" rtl="0" algn="l">
              <a:spcBef>
                <a:spcPts val="1200"/>
              </a:spcBef>
              <a:spcAft>
                <a:spcPts val="0"/>
              </a:spcAft>
              <a:buNone/>
            </a:pPr>
            <a:r>
              <a:rPr lang="en" sz="1400">
                <a:solidFill>
                  <a:srgbClr val="000000"/>
                </a:solidFill>
                <a:latin typeface="Cambria"/>
                <a:ea typeface="Cambria"/>
                <a:cs typeface="Cambria"/>
                <a:sym typeface="Cambria"/>
              </a:rPr>
              <a:t>Gives the voiceless a voice.</a:t>
            </a:r>
            <a:endParaRPr sz="1400">
              <a:solidFill>
                <a:srgbClr val="000000"/>
              </a:solidFill>
              <a:latin typeface="Cambria"/>
              <a:ea typeface="Cambria"/>
              <a:cs typeface="Cambria"/>
              <a:sym typeface="Cambria"/>
            </a:endParaRPr>
          </a:p>
          <a:p>
            <a:pPr indent="0" lvl="0" marL="0" rtl="0" algn="l">
              <a:spcBef>
                <a:spcPts val="1200"/>
              </a:spcBef>
              <a:spcAft>
                <a:spcPts val="1200"/>
              </a:spcAft>
              <a:buNone/>
            </a:pPr>
            <a:r>
              <a:rPr lang="en" sz="1400">
                <a:solidFill>
                  <a:srgbClr val="000000"/>
                </a:solidFill>
                <a:latin typeface="Cambria"/>
                <a:ea typeface="Cambria"/>
                <a:cs typeface="Cambria"/>
                <a:sym typeface="Cambria"/>
              </a:rPr>
              <a:t>“Defeats injustice and not people” (MLK).</a:t>
            </a:r>
            <a:endParaRPr sz="1400">
              <a:solidFill>
                <a:srgbClr val="000000"/>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727650" y="638800"/>
            <a:ext cx="8080200" cy="5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latin typeface="Cambria"/>
                <a:ea typeface="Cambria"/>
                <a:cs typeface="Cambria"/>
                <a:sym typeface="Cambria"/>
              </a:rPr>
              <a:t>Mahatma Gandhi: Who he is and his experiences with violence</a:t>
            </a:r>
            <a:endParaRPr sz="2140"/>
          </a:p>
        </p:txBody>
      </p:sp>
      <p:sp>
        <p:nvSpPr>
          <p:cNvPr id="191" name="Google Shape;191;p27"/>
          <p:cNvSpPr txBox="1"/>
          <p:nvPr>
            <p:ph idx="1" type="body"/>
          </p:nvPr>
        </p:nvSpPr>
        <p:spPr>
          <a:xfrm>
            <a:off x="727650" y="1324850"/>
            <a:ext cx="7688700" cy="3011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200">
                <a:solidFill>
                  <a:srgbClr val="000000"/>
                </a:solidFill>
                <a:latin typeface="Cambria"/>
                <a:ea typeface="Cambria"/>
                <a:cs typeface="Cambria"/>
                <a:sym typeface="Cambria"/>
              </a:rPr>
              <a:t>Mahatma Gandhi:</a:t>
            </a:r>
            <a:endParaRPr sz="2200">
              <a:solidFill>
                <a:srgbClr val="000000"/>
              </a:solidFill>
              <a:latin typeface="Cambria"/>
              <a:ea typeface="Cambria"/>
              <a:cs typeface="Cambria"/>
              <a:sym typeface="Cambria"/>
            </a:endParaRPr>
          </a:p>
          <a:p>
            <a:pPr indent="-317500" lvl="0" marL="457200" rtl="0" algn="l">
              <a:spcBef>
                <a:spcPts val="1200"/>
              </a:spcBef>
              <a:spcAft>
                <a:spcPts val="0"/>
              </a:spcAft>
              <a:buClr>
                <a:srgbClr val="000000"/>
              </a:buClr>
              <a:buSzPct val="100000"/>
              <a:buFont typeface="Cambria"/>
              <a:buChar char="-"/>
            </a:pPr>
            <a:r>
              <a:rPr lang="en" sz="2000">
                <a:solidFill>
                  <a:srgbClr val="000000"/>
                </a:solidFill>
                <a:latin typeface="Cambria"/>
                <a:ea typeface="Cambria"/>
                <a:cs typeface="Cambria"/>
                <a:sym typeface="Cambria"/>
              </a:rPr>
              <a:t>Anti-colonial nationalist that lead the campaign of India’s Independence from the British Empire in 1947.</a:t>
            </a:r>
            <a:endParaRPr sz="2000">
              <a:solidFill>
                <a:srgbClr val="000000"/>
              </a:solidFill>
              <a:latin typeface="Cambria"/>
              <a:ea typeface="Cambria"/>
              <a:cs typeface="Cambria"/>
              <a:sym typeface="Cambria"/>
            </a:endParaRPr>
          </a:p>
          <a:p>
            <a:pPr indent="-317500" lvl="0" marL="457200" rtl="0" algn="l">
              <a:spcBef>
                <a:spcPts val="0"/>
              </a:spcBef>
              <a:spcAft>
                <a:spcPts val="0"/>
              </a:spcAft>
              <a:buClr>
                <a:srgbClr val="000000"/>
              </a:buClr>
              <a:buSzPct val="100000"/>
              <a:buFont typeface="Cambria"/>
              <a:buChar char="-"/>
            </a:pPr>
            <a:r>
              <a:rPr lang="en" sz="2000">
                <a:solidFill>
                  <a:srgbClr val="000000"/>
                </a:solidFill>
                <a:latin typeface="Cambria"/>
                <a:ea typeface="Cambria"/>
                <a:cs typeface="Cambria"/>
                <a:sym typeface="Cambria"/>
              </a:rPr>
              <a:t>Inspired civil rights and freedom movements throughout the world.</a:t>
            </a:r>
            <a:endParaRPr sz="2000">
              <a:solidFill>
                <a:srgbClr val="000000"/>
              </a:solidFill>
              <a:latin typeface="Cambria"/>
              <a:ea typeface="Cambria"/>
              <a:cs typeface="Cambria"/>
              <a:sym typeface="Cambria"/>
            </a:endParaRPr>
          </a:p>
          <a:p>
            <a:pPr indent="0" lvl="0" marL="0" rtl="0" algn="l">
              <a:spcBef>
                <a:spcPts val="1200"/>
              </a:spcBef>
              <a:spcAft>
                <a:spcPts val="0"/>
              </a:spcAft>
              <a:buNone/>
            </a:pPr>
            <a:r>
              <a:rPr lang="en" sz="2200">
                <a:solidFill>
                  <a:srgbClr val="000000"/>
                </a:solidFill>
                <a:latin typeface="Cambria"/>
                <a:ea typeface="Cambria"/>
                <a:cs typeface="Cambria"/>
                <a:sym typeface="Cambria"/>
              </a:rPr>
              <a:t>Experiences With Violence:</a:t>
            </a:r>
            <a:endParaRPr sz="2200">
              <a:solidFill>
                <a:srgbClr val="000000"/>
              </a:solidFill>
              <a:latin typeface="Cambria"/>
              <a:ea typeface="Cambria"/>
              <a:cs typeface="Cambria"/>
              <a:sym typeface="Cambria"/>
            </a:endParaRPr>
          </a:p>
          <a:p>
            <a:pPr indent="-317500" lvl="0" marL="457200" rtl="0" algn="l">
              <a:spcBef>
                <a:spcPts val="1200"/>
              </a:spcBef>
              <a:spcAft>
                <a:spcPts val="0"/>
              </a:spcAft>
              <a:buClr>
                <a:srgbClr val="000000"/>
              </a:buClr>
              <a:buSzPct val="100000"/>
              <a:buFont typeface="Cambria"/>
              <a:buChar char="-"/>
            </a:pPr>
            <a:r>
              <a:rPr lang="en" sz="2000">
                <a:solidFill>
                  <a:srgbClr val="000000"/>
                </a:solidFill>
                <a:latin typeface="Cambria"/>
                <a:ea typeface="Cambria"/>
                <a:cs typeface="Cambria"/>
                <a:sym typeface="Cambria"/>
              </a:rPr>
              <a:t>Civil rights activism in South Africa (1893 - 1914).</a:t>
            </a:r>
            <a:endParaRPr sz="2000">
              <a:solidFill>
                <a:srgbClr val="000000"/>
              </a:solidFill>
              <a:latin typeface="Cambria"/>
              <a:ea typeface="Cambria"/>
              <a:cs typeface="Cambria"/>
              <a:sym typeface="Cambria"/>
            </a:endParaRPr>
          </a:p>
          <a:p>
            <a:pPr indent="-318723" lvl="1" marL="914400" rtl="0" algn="l">
              <a:spcBef>
                <a:spcPts val="0"/>
              </a:spcBef>
              <a:spcAft>
                <a:spcPts val="0"/>
              </a:spcAft>
              <a:buClr>
                <a:srgbClr val="000000"/>
              </a:buClr>
              <a:buSzPct val="117365"/>
              <a:buFont typeface="Cambria"/>
              <a:buChar char="-"/>
            </a:pPr>
            <a:r>
              <a:rPr lang="en" sz="1727">
                <a:solidFill>
                  <a:srgbClr val="000000"/>
                </a:solidFill>
                <a:latin typeface="Cambria"/>
                <a:ea typeface="Cambria"/>
                <a:cs typeface="Cambria"/>
                <a:sym typeface="Cambria"/>
              </a:rPr>
              <a:t>Experienced discrimination and violence based on his heritage.</a:t>
            </a:r>
            <a:endParaRPr sz="2027">
              <a:solidFill>
                <a:srgbClr val="000000"/>
              </a:solidFill>
              <a:latin typeface="Cambria"/>
              <a:ea typeface="Cambria"/>
              <a:cs typeface="Cambria"/>
              <a:sym typeface="Cambria"/>
            </a:endParaRPr>
          </a:p>
          <a:p>
            <a:pPr indent="-318723" lvl="0" marL="457200" rtl="0" algn="l">
              <a:spcBef>
                <a:spcPts val="0"/>
              </a:spcBef>
              <a:spcAft>
                <a:spcPts val="0"/>
              </a:spcAft>
              <a:buClr>
                <a:srgbClr val="000000"/>
              </a:buClr>
              <a:buSzPct val="100000"/>
              <a:buFont typeface="Cambria"/>
              <a:buChar char="-"/>
            </a:pPr>
            <a:r>
              <a:rPr lang="en" sz="2027">
                <a:solidFill>
                  <a:srgbClr val="000000"/>
                </a:solidFill>
                <a:latin typeface="Cambria"/>
                <a:ea typeface="Cambria"/>
                <a:cs typeface="Cambria"/>
                <a:sym typeface="Cambria"/>
              </a:rPr>
              <a:t>Used to </a:t>
            </a:r>
            <a:r>
              <a:rPr lang="en" sz="2027">
                <a:solidFill>
                  <a:srgbClr val="000000"/>
                </a:solidFill>
                <a:latin typeface="Cambria"/>
                <a:ea typeface="Cambria"/>
                <a:cs typeface="Cambria"/>
                <a:sym typeface="Cambria"/>
              </a:rPr>
              <a:t>recruit</a:t>
            </a:r>
            <a:r>
              <a:rPr lang="en" sz="2027">
                <a:solidFill>
                  <a:srgbClr val="000000"/>
                </a:solidFill>
                <a:latin typeface="Cambria"/>
                <a:ea typeface="Cambria"/>
                <a:cs typeface="Cambria"/>
                <a:sym typeface="Cambria"/>
              </a:rPr>
              <a:t> Indian </a:t>
            </a:r>
            <a:r>
              <a:rPr lang="en" sz="2027">
                <a:solidFill>
                  <a:srgbClr val="000000"/>
                </a:solidFill>
                <a:latin typeface="Cambria"/>
                <a:ea typeface="Cambria"/>
                <a:cs typeface="Cambria"/>
                <a:sym typeface="Cambria"/>
              </a:rPr>
              <a:t>troops</a:t>
            </a:r>
            <a:r>
              <a:rPr lang="en" sz="2027">
                <a:solidFill>
                  <a:srgbClr val="000000"/>
                </a:solidFill>
                <a:latin typeface="Cambria"/>
                <a:ea typeface="Cambria"/>
                <a:cs typeface="Cambria"/>
                <a:sym typeface="Cambria"/>
              </a:rPr>
              <a:t> for the WWI war effort to fight for the British.</a:t>
            </a:r>
            <a:endParaRPr sz="2027">
              <a:solidFill>
                <a:srgbClr val="000000"/>
              </a:solidFill>
              <a:latin typeface="Cambria"/>
              <a:ea typeface="Cambria"/>
              <a:cs typeface="Cambria"/>
              <a:sym typeface="Cambria"/>
            </a:endParaRPr>
          </a:p>
          <a:p>
            <a:pPr indent="-318723" lvl="0" marL="457200" rtl="0" algn="l">
              <a:spcBef>
                <a:spcPts val="0"/>
              </a:spcBef>
              <a:spcAft>
                <a:spcPts val="0"/>
              </a:spcAft>
              <a:buClr>
                <a:srgbClr val="000000"/>
              </a:buClr>
              <a:buSzPct val="100000"/>
              <a:buFont typeface="Cambria"/>
              <a:buChar char="-"/>
            </a:pPr>
            <a:r>
              <a:rPr lang="en" sz="2027">
                <a:solidFill>
                  <a:srgbClr val="000000"/>
                </a:solidFill>
                <a:latin typeface="Cambria"/>
                <a:ea typeface="Cambria"/>
                <a:cs typeface="Cambria"/>
                <a:sym typeface="Cambria"/>
              </a:rPr>
              <a:t>Gandhi participated in the South African war against the Boers, on the British side in 1899. He served as a stretcher-bearer.</a:t>
            </a:r>
            <a:endParaRPr sz="2027">
              <a:solidFill>
                <a:srgbClr val="000000"/>
              </a:solidFill>
              <a:latin typeface="Cambria"/>
              <a:ea typeface="Cambria"/>
              <a:cs typeface="Cambria"/>
              <a:sym typeface="Cambria"/>
            </a:endParaRPr>
          </a:p>
          <a:p>
            <a:pPr indent="0" lvl="0" marL="457200" rtl="0" algn="l">
              <a:spcBef>
                <a:spcPts val="1200"/>
              </a:spcBef>
              <a:spcAft>
                <a:spcPts val="1200"/>
              </a:spcAft>
              <a:buNone/>
            </a:pPr>
            <a:r>
              <a:t/>
            </a:r>
            <a:endParaRPr>
              <a:solidFill>
                <a:srgbClr val="000000"/>
              </a:solidFill>
              <a:latin typeface="Times New Roman"/>
              <a:ea typeface="Times New Roman"/>
              <a:cs typeface="Times New Roman"/>
              <a:sym typeface="Times New Roman"/>
            </a:endParaRPr>
          </a:p>
        </p:txBody>
      </p:sp>
      <p:sp>
        <p:nvSpPr>
          <p:cNvPr id="192" name="Google Shape;192;p27"/>
          <p:cNvSpPr txBox="1"/>
          <p:nvPr/>
        </p:nvSpPr>
        <p:spPr>
          <a:xfrm>
            <a:off x="4302525" y="4280300"/>
            <a:ext cx="4668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highlight>
                  <a:schemeClr val="lt1"/>
                </a:highlight>
                <a:latin typeface="Cambria"/>
                <a:ea typeface="Cambria"/>
                <a:cs typeface="Cambria"/>
                <a:sym typeface="Cambria"/>
              </a:rPr>
              <a:t>Orwell, G. “Reflections on Gandhi.” Partisan Review. (1949): 5. Accessed April 6, 2021 </a:t>
            </a:r>
            <a:r>
              <a:rPr lang="en" sz="1000" u="sng">
                <a:latin typeface="Cambria"/>
                <a:ea typeface="Cambria"/>
                <a:cs typeface="Cambria"/>
                <a:sym typeface="Cambria"/>
                <a:hlinkClick r:id="rId3"/>
              </a:rPr>
              <a:t>https://arvindguptatoys.com/arvindgupta/gandhi-orwell.pdf</a:t>
            </a:r>
            <a:r>
              <a:rPr lang="en" sz="1000">
                <a:latin typeface="Cambria"/>
                <a:ea typeface="Cambria"/>
                <a:cs typeface="Cambria"/>
                <a:sym typeface="Cambria"/>
              </a:rPr>
              <a:t>.</a:t>
            </a:r>
            <a:endParaRPr sz="1000">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705150" y="623875"/>
            <a:ext cx="77916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What is the Gandhian </a:t>
            </a:r>
            <a:r>
              <a:rPr lang="en">
                <a:latin typeface="Cambria"/>
                <a:ea typeface="Cambria"/>
                <a:cs typeface="Cambria"/>
                <a:sym typeface="Cambria"/>
              </a:rPr>
              <a:t>philosophy</a:t>
            </a:r>
            <a:r>
              <a:rPr lang="en">
                <a:latin typeface="Cambria"/>
                <a:ea typeface="Cambria"/>
                <a:cs typeface="Cambria"/>
                <a:sym typeface="Cambria"/>
              </a:rPr>
              <a:t> of nonviolence?</a:t>
            </a:r>
            <a:endParaRPr>
              <a:latin typeface="Cambria"/>
              <a:ea typeface="Cambria"/>
              <a:cs typeface="Cambria"/>
              <a:sym typeface="Cambria"/>
            </a:endParaRPr>
          </a:p>
        </p:txBody>
      </p:sp>
      <p:sp>
        <p:nvSpPr>
          <p:cNvPr id="198" name="Google Shape;198;p28"/>
          <p:cNvSpPr txBox="1"/>
          <p:nvPr>
            <p:ph idx="1" type="body"/>
          </p:nvPr>
        </p:nvSpPr>
        <p:spPr>
          <a:xfrm>
            <a:off x="290350" y="1310775"/>
            <a:ext cx="8127600" cy="1669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400">
                <a:solidFill>
                  <a:srgbClr val="000000"/>
                </a:solidFill>
                <a:latin typeface="Cambria"/>
                <a:ea typeface="Cambria"/>
                <a:cs typeface="Cambria"/>
                <a:sym typeface="Cambria"/>
              </a:rPr>
              <a:t>Gandhian</a:t>
            </a:r>
            <a:r>
              <a:rPr lang="en" sz="1400">
                <a:solidFill>
                  <a:srgbClr val="000000"/>
                </a:solidFill>
                <a:latin typeface="Cambria"/>
                <a:ea typeface="Cambria"/>
                <a:cs typeface="Cambria"/>
                <a:sym typeface="Cambria"/>
              </a:rPr>
              <a:t> </a:t>
            </a:r>
            <a:r>
              <a:rPr lang="en" sz="1400">
                <a:solidFill>
                  <a:srgbClr val="000000"/>
                </a:solidFill>
                <a:latin typeface="Cambria"/>
                <a:ea typeface="Cambria"/>
                <a:cs typeface="Cambria"/>
                <a:sym typeface="Cambria"/>
              </a:rPr>
              <a:t>philosophy and ways of life</a:t>
            </a:r>
            <a:r>
              <a:rPr lang="en" sz="1400">
                <a:solidFill>
                  <a:srgbClr val="000000"/>
                </a:solidFill>
                <a:latin typeface="Cambria"/>
                <a:ea typeface="Cambria"/>
                <a:cs typeface="Cambria"/>
                <a:sym typeface="Cambria"/>
              </a:rPr>
              <a:t> is to always do the right thing and practice non</a:t>
            </a:r>
            <a:r>
              <a:rPr lang="en" sz="1400">
                <a:solidFill>
                  <a:srgbClr val="000000"/>
                </a:solidFill>
                <a:latin typeface="Cambria"/>
                <a:ea typeface="Cambria"/>
                <a:cs typeface="Cambria"/>
                <a:sym typeface="Cambria"/>
              </a:rPr>
              <a:t>violent</a:t>
            </a:r>
            <a:r>
              <a:rPr lang="en" sz="1400">
                <a:solidFill>
                  <a:srgbClr val="000000"/>
                </a:solidFill>
                <a:latin typeface="Cambria"/>
                <a:ea typeface="Cambria"/>
                <a:cs typeface="Cambria"/>
                <a:sym typeface="Cambria"/>
              </a:rPr>
              <a:t> movement. </a:t>
            </a:r>
            <a:endParaRPr sz="1400">
              <a:solidFill>
                <a:srgbClr val="000000"/>
              </a:solidFill>
              <a:latin typeface="Cambria"/>
              <a:ea typeface="Cambria"/>
              <a:cs typeface="Cambria"/>
              <a:sym typeface="Cambria"/>
            </a:endParaRPr>
          </a:p>
          <a:p>
            <a:pPr indent="0" lvl="0" marL="457200" rtl="0" algn="l">
              <a:spcBef>
                <a:spcPts val="1200"/>
              </a:spcBef>
              <a:spcAft>
                <a:spcPts val="0"/>
              </a:spcAft>
              <a:buNone/>
            </a:pPr>
            <a:r>
              <a:rPr lang="en" sz="1400">
                <a:solidFill>
                  <a:srgbClr val="000000"/>
                </a:solidFill>
                <a:latin typeface="Cambria"/>
                <a:ea typeface="Cambria"/>
                <a:cs typeface="Cambria"/>
                <a:sym typeface="Cambria"/>
              </a:rPr>
              <a:t>They </a:t>
            </a:r>
            <a:r>
              <a:rPr lang="en" sz="1400">
                <a:solidFill>
                  <a:srgbClr val="000000"/>
                </a:solidFill>
                <a:latin typeface="Cambria"/>
                <a:ea typeface="Cambria"/>
                <a:cs typeface="Cambria"/>
                <a:sym typeface="Cambria"/>
              </a:rPr>
              <a:t>believe </a:t>
            </a:r>
            <a:r>
              <a:rPr lang="en" sz="1400">
                <a:solidFill>
                  <a:srgbClr val="000000"/>
                </a:solidFill>
                <a:latin typeface="Cambria"/>
                <a:ea typeface="Cambria"/>
                <a:cs typeface="Cambria"/>
                <a:sym typeface="Cambria"/>
              </a:rPr>
              <a:t>that it is possible to </a:t>
            </a:r>
            <a:r>
              <a:rPr lang="en" sz="1400">
                <a:solidFill>
                  <a:srgbClr val="000000"/>
                </a:solidFill>
                <a:latin typeface="Cambria"/>
                <a:ea typeface="Cambria"/>
                <a:cs typeface="Cambria"/>
                <a:sym typeface="Cambria"/>
              </a:rPr>
              <a:t>pursue</a:t>
            </a:r>
            <a:r>
              <a:rPr lang="en" sz="1400">
                <a:solidFill>
                  <a:srgbClr val="000000"/>
                </a:solidFill>
                <a:latin typeface="Cambria"/>
                <a:ea typeface="Cambria"/>
                <a:cs typeface="Cambria"/>
                <a:sym typeface="Cambria"/>
              </a:rPr>
              <a:t> truth </a:t>
            </a:r>
            <a:r>
              <a:rPr lang="en" sz="1400">
                <a:solidFill>
                  <a:srgbClr val="000000"/>
                </a:solidFill>
                <a:latin typeface="Cambria"/>
                <a:ea typeface="Cambria"/>
                <a:cs typeface="Cambria"/>
                <a:sym typeface="Cambria"/>
              </a:rPr>
              <a:t>without</a:t>
            </a:r>
            <a:r>
              <a:rPr lang="en" sz="1400">
                <a:solidFill>
                  <a:srgbClr val="000000"/>
                </a:solidFill>
                <a:latin typeface="Cambria"/>
                <a:ea typeface="Cambria"/>
                <a:cs typeface="Cambria"/>
                <a:sym typeface="Cambria"/>
              </a:rPr>
              <a:t> being non-violent.</a:t>
            </a:r>
            <a:endParaRPr sz="1400">
              <a:solidFill>
                <a:srgbClr val="000000"/>
              </a:solidFill>
              <a:latin typeface="Cambria"/>
              <a:ea typeface="Cambria"/>
              <a:cs typeface="Cambria"/>
              <a:sym typeface="Cambria"/>
            </a:endParaRPr>
          </a:p>
          <a:p>
            <a:pPr indent="0" lvl="0" marL="457200" rtl="0" algn="l">
              <a:spcBef>
                <a:spcPts val="1200"/>
              </a:spcBef>
              <a:spcAft>
                <a:spcPts val="1200"/>
              </a:spcAft>
              <a:buNone/>
            </a:pPr>
            <a:r>
              <a:rPr lang="en" sz="1400">
                <a:solidFill>
                  <a:srgbClr val="000000"/>
                </a:solidFill>
                <a:latin typeface="Cambria"/>
                <a:ea typeface="Cambria"/>
                <a:cs typeface="Cambria"/>
                <a:sym typeface="Cambria"/>
              </a:rPr>
              <a:t>“To know what is right and not to do it is cowardice”. Mahatma Gandhi often used this quote from Confucius.``</a:t>
            </a:r>
            <a:endParaRPr sz="1400">
              <a:solidFill>
                <a:srgbClr val="000000"/>
              </a:solidFill>
              <a:latin typeface="Cambria"/>
              <a:ea typeface="Cambria"/>
              <a:cs typeface="Cambria"/>
              <a:sym typeface="Cambria"/>
            </a:endParaRPr>
          </a:p>
        </p:txBody>
      </p:sp>
      <p:pic>
        <p:nvPicPr>
          <p:cNvPr id="199" name="Google Shape;199;p28"/>
          <p:cNvPicPr preferRelativeResize="0"/>
          <p:nvPr/>
        </p:nvPicPr>
        <p:blipFill>
          <a:blip r:embed="rId3">
            <a:alphaModFix/>
          </a:blip>
          <a:stretch>
            <a:fillRect/>
          </a:stretch>
        </p:blipFill>
        <p:spPr>
          <a:xfrm>
            <a:off x="152400" y="2980075"/>
            <a:ext cx="5362733" cy="2011025"/>
          </a:xfrm>
          <a:prstGeom prst="rect">
            <a:avLst/>
          </a:prstGeom>
          <a:noFill/>
          <a:ln>
            <a:noFill/>
          </a:ln>
        </p:spPr>
      </p:pic>
      <p:sp>
        <p:nvSpPr>
          <p:cNvPr id="200" name="Google Shape;200;p28"/>
          <p:cNvSpPr txBox="1"/>
          <p:nvPr/>
        </p:nvSpPr>
        <p:spPr>
          <a:xfrm>
            <a:off x="5700150" y="449850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https://www.nobelprize.org/prizes/themes/mahatma-gandhi-the-missing-laureate/.</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729450" y="564125"/>
            <a:ext cx="7688700" cy="59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mbria"/>
                <a:ea typeface="Cambria"/>
                <a:cs typeface="Cambria"/>
                <a:sym typeface="Cambria"/>
              </a:rPr>
              <a:t>Gandhi’s </a:t>
            </a:r>
            <a:r>
              <a:rPr lang="en">
                <a:latin typeface="Cambria"/>
                <a:ea typeface="Cambria"/>
                <a:cs typeface="Cambria"/>
                <a:sym typeface="Cambria"/>
              </a:rPr>
              <a:t>Principle</a:t>
            </a:r>
            <a:r>
              <a:rPr lang="en">
                <a:latin typeface="Cambria"/>
                <a:ea typeface="Cambria"/>
                <a:cs typeface="Cambria"/>
                <a:sym typeface="Cambria"/>
              </a:rPr>
              <a:t> Wheel</a:t>
            </a:r>
            <a:endParaRPr>
              <a:latin typeface="Cambria"/>
              <a:ea typeface="Cambria"/>
              <a:cs typeface="Cambria"/>
              <a:sym typeface="Cambria"/>
            </a:endParaRPr>
          </a:p>
        </p:txBody>
      </p:sp>
      <p:sp>
        <p:nvSpPr>
          <p:cNvPr id="206" name="Google Shape;206;p29"/>
          <p:cNvSpPr txBox="1"/>
          <p:nvPr>
            <p:ph idx="1" type="body"/>
          </p:nvPr>
        </p:nvSpPr>
        <p:spPr>
          <a:xfrm>
            <a:off x="729450" y="1426900"/>
            <a:ext cx="4530300" cy="291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2"/>
                </a:solidFill>
                <a:latin typeface="Cambria"/>
                <a:ea typeface="Cambria"/>
                <a:cs typeface="Cambria"/>
                <a:sym typeface="Cambria"/>
              </a:rPr>
              <a:t>Gandhi’s </a:t>
            </a:r>
            <a:r>
              <a:rPr lang="en" sz="1400">
                <a:solidFill>
                  <a:schemeClr val="dk2"/>
                </a:solidFill>
                <a:latin typeface="Cambria"/>
                <a:ea typeface="Cambria"/>
                <a:cs typeface="Cambria"/>
                <a:sym typeface="Cambria"/>
              </a:rPr>
              <a:t>principles</a:t>
            </a:r>
            <a:r>
              <a:rPr lang="en" sz="1400">
                <a:solidFill>
                  <a:schemeClr val="dk2"/>
                </a:solidFill>
                <a:latin typeface="Cambria"/>
                <a:ea typeface="Cambria"/>
                <a:cs typeface="Cambria"/>
                <a:sym typeface="Cambria"/>
              </a:rPr>
              <a:t> go beyond the movements and the changes that he was able to create. </a:t>
            </a:r>
            <a:endParaRPr sz="1400">
              <a:solidFill>
                <a:schemeClr val="dk2"/>
              </a:solidFill>
              <a:latin typeface="Cambria"/>
              <a:ea typeface="Cambria"/>
              <a:cs typeface="Cambria"/>
              <a:sym typeface="Cambria"/>
            </a:endParaRPr>
          </a:p>
          <a:p>
            <a:pPr indent="0" lvl="0" marL="0" rtl="0" algn="l">
              <a:spcBef>
                <a:spcPts val="1200"/>
              </a:spcBef>
              <a:spcAft>
                <a:spcPts val="1200"/>
              </a:spcAft>
              <a:buNone/>
            </a:pPr>
            <a:r>
              <a:rPr lang="en" sz="1400">
                <a:solidFill>
                  <a:schemeClr val="dk2"/>
                </a:solidFill>
                <a:latin typeface="Cambria"/>
                <a:ea typeface="Cambria"/>
                <a:cs typeface="Cambria"/>
                <a:sym typeface="Cambria"/>
              </a:rPr>
              <a:t>Gandhian philosophy can be applied to our world now from how we </a:t>
            </a:r>
            <a:r>
              <a:rPr lang="en" sz="1400">
                <a:solidFill>
                  <a:schemeClr val="dk2"/>
                </a:solidFill>
                <a:latin typeface="Cambria"/>
                <a:ea typeface="Cambria"/>
                <a:cs typeface="Cambria"/>
                <a:sym typeface="Cambria"/>
              </a:rPr>
              <a:t>treat</a:t>
            </a:r>
            <a:r>
              <a:rPr lang="en" sz="1400">
                <a:solidFill>
                  <a:schemeClr val="dk2"/>
                </a:solidFill>
                <a:latin typeface="Cambria"/>
                <a:ea typeface="Cambria"/>
                <a:cs typeface="Cambria"/>
                <a:sym typeface="Cambria"/>
              </a:rPr>
              <a:t> our environment to how certain social movements can be </a:t>
            </a:r>
            <a:r>
              <a:rPr lang="en" sz="1400">
                <a:solidFill>
                  <a:schemeClr val="dk2"/>
                </a:solidFill>
                <a:latin typeface="Cambria"/>
                <a:ea typeface="Cambria"/>
                <a:cs typeface="Cambria"/>
                <a:sym typeface="Cambria"/>
              </a:rPr>
              <a:t>successful</a:t>
            </a:r>
            <a:r>
              <a:rPr lang="en" sz="1400">
                <a:solidFill>
                  <a:schemeClr val="dk2"/>
                </a:solidFill>
                <a:latin typeface="Cambria"/>
                <a:ea typeface="Cambria"/>
                <a:cs typeface="Cambria"/>
                <a:sym typeface="Cambria"/>
              </a:rPr>
              <a:t> with the help of </a:t>
            </a:r>
            <a:r>
              <a:rPr lang="en" sz="1400">
                <a:solidFill>
                  <a:schemeClr val="dk2"/>
                </a:solidFill>
                <a:latin typeface="Cambria"/>
                <a:ea typeface="Cambria"/>
                <a:cs typeface="Cambria"/>
                <a:sym typeface="Cambria"/>
              </a:rPr>
              <a:t>Gandhian philosophy. </a:t>
            </a:r>
            <a:r>
              <a:rPr lang="en" sz="1400">
                <a:solidFill>
                  <a:schemeClr val="dk2"/>
                </a:solidFill>
                <a:latin typeface="Cambria"/>
                <a:ea typeface="Cambria"/>
                <a:cs typeface="Cambria"/>
                <a:sym typeface="Cambria"/>
              </a:rPr>
              <a:t> </a:t>
            </a:r>
            <a:endParaRPr sz="1400">
              <a:solidFill>
                <a:schemeClr val="dk2"/>
              </a:solidFill>
              <a:latin typeface="Cambria"/>
              <a:ea typeface="Cambria"/>
              <a:cs typeface="Cambria"/>
              <a:sym typeface="Cambria"/>
            </a:endParaRPr>
          </a:p>
        </p:txBody>
      </p:sp>
      <p:sp>
        <p:nvSpPr>
          <p:cNvPr id="207" name="Google Shape;207;p29"/>
          <p:cNvSpPr txBox="1"/>
          <p:nvPr/>
        </p:nvSpPr>
        <p:spPr>
          <a:xfrm>
            <a:off x="3359875" y="4438450"/>
            <a:ext cx="240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Picture taken by Alison Wright </a:t>
            </a:r>
            <a:endParaRPr sz="1000">
              <a:latin typeface="Cambria"/>
              <a:ea typeface="Cambria"/>
              <a:cs typeface="Cambria"/>
              <a:sym typeface="Cambria"/>
            </a:endParaRPr>
          </a:p>
          <a:p>
            <a:pPr indent="0" lvl="0" marL="0" rtl="0" algn="l">
              <a:spcBef>
                <a:spcPts val="0"/>
              </a:spcBef>
              <a:spcAft>
                <a:spcPts val="0"/>
              </a:spcAft>
              <a:buNone/>
            </a:pPr>
            <a:r>
              <a:rPr lang="en" sz="1000">
                <a:latin typeface="Cambria"/>
                <a:ea typeface="Cambria"/>
                <a:cs typeface="Cambria"/>
                <a:sym typeface="Cambria"/>
              </a:rPr>
              <a:t>January 10th, 2020.</a:t>
            </a:r>
            <a:endParaRPr sz="1000">
              <a:latin typeface="Cambria"/>
              <a:ea typeface="Cambria"/>
              <a:cs typeface="Cambria"/>
              <a:sym typeface="Cambria"/>
            </a:endParaRPr>
          </a:p>
        </p:txBody>
      </p:sp>
      <p:pic>
        <p:nvPicPr>
          <p:cNvPr id="208" name="Google Shape;208;p29"/>
          <p:cNvPicPr preferRelativeResize="0"/>
          <p:nvPr/>
        </p:nvPicPr>
        <p:blipFill>
          <a:blip r:embed="rId3">
            <a:alphaModFix/>
          </a:blip>
          <a:stretch>
            <a:fillRect/>
          </a:stretch>
        </p:blipFill>
        <p:spPr>
          <a:xfrm>
            <a:off x="5665600" y="564125"/>
            <a:ext cx="3241425" cy="4366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727650" y="545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Bosserman Center for Conflict Resolution</a:t>
            </a:r>
            <a:endParaRPr>
              <a:latin typeface="Cambria"/>
              <a:ea typeface="Cambria"/>
              <a:cs typeface="Cambria"/>
              <a:sym typeface="Cambria"/>
            </a:endParaRPr>
          </a:p>
        </p:txBody>
      </p:sp>
      <p:sp>
        <p:nvSpPr>
          <p:cNvPr id="214" name="Google Shape;214;p30"/>
          <p:cNvSpPr txBox="1"/>
          <p:nvPr>
            <p:ph idx="1" type="body"/>
          </p:nvPr>
        </p:nvSpPr>
        <p:spPr>
          <a:xfrm>
            <a:off x="232275" y="1294175"/>
            <a:ext cx="4695600" cy="37677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sz="1400">
                <a:solidFill>
                  <a:srgbClr val="000000"/>
                </a:solidFill>
                <a:latin typeface="Cambria"/>
                <a:ea typeface="Cambria"/>
                <a:cs typeface="Cambria"/>
                <a:sym typeface="Cambria"/>
              </a:rPr>
              <a:t>Executive Director Dr. Brian Polkinghorn.</a:t>
            </a:r>
            <a:endParaRPr sz="1400">
              <a:solidFill>
                <a:srgbClr val="000000"/>
              </a:solidFill>
              <a:latin typeface="Cambria"/>
              <a:ea typeface="Cambria"/>
              <a:cs typeface="Cambria"/>
              <a:sym typeface="Cambria"/>
            </a:endParaRPr>
          </a:p>
          <a:p>
            <a:pPr indent="0" lvl="0" marL="457200" rtl="0" algn="l">
              <a:spcBef>
                <a:spcPts val="1000"/>
              </a:spcBef>
              <a:spcAft>
                <a:spcPts val="0"/>
              </a:spcAft>
              <a:buNone/>
            </a:pPr>
            <a:r>
              <a:rPr lang="en" sz="1400">
                <a:solidFill>
                  <a:srgbClr val="000000"/>
                </a:solidFill>
                <a:latin typeface="Cambria"/>
                <a:ea typeface="Cambria"/>
                <a:cs typeface="Cambria"/>
                <a:sym typeface="Cambria"/>
              </a:rPr>
              <a:t>Promotes peace and conflict resolution.</a:t>
            </a:r>
            <a:endParaRPr sz="1400">
              <a:solidFill>
                <a:srgbClr val="000000"/>
              </a:solidFill>
              <a:latin typeface="Cambria"/>
              <a:ea typeface="Cambria"/>
              <a:cs typeface="Cambria"/>
              <a:sym typeface="Cambria"/>
            </a:endParaRPr>
          </a:p>
          <a:p>
            <a:pPr indent="0" lvl="0" marL="457200" rtl="0" algn="l">
              <a:spcBef>
                <a:spcPts val="1000"/>
              </a:spcBef>
              <a:spcAft>
                <a:spcPts val="0"/>
              </a:spcAft>
              <a:buNone/>
            </a:pPr>
            <a:r>
              <a:rPr lang="en" sz="1400">
                <a:solidFill>
                  <a:srgbClr val="000000"/>
                </a:solidFill>
                <a:latin typeface="Cambria"/>
                <a:ea typeface="Cambria"/>
                <a:cs typeface="Cambria"/>
                <a:sym typeface="Cambria"/>
              </a:rPr>
              <a:t>Offers the United Nations Educational, Scientific and Cultural Organization (UNESCO) Fellowship Program.</a:t>
            </a:r>
            <a:endParaRPr sz="1400">
              <a:solidFill>
                <a:srgbClr val="000000"/>
              </a:solidFill>
              <a:latin typeface="Cambria"/>
              <a:ea typeface="Cambria"/>
              <a:cs typeface="Cambria"/>
              <a:sym typeface="Cambria"/>
            </a:endParaRPr>
          </a:p>
          <a:p>
            <a:pPr indent="0" lvl="0" marL="457200" rtl="0" algn="l">
              <a:spcBef>
                <a:spcPts val="1000"/>
              </a:spcBef>
              <a:spcAft>
                <a:spcPts val="0"/>
              </a:spcAft>
              <a:buNone/>
            </a:pPr>
            <a:r>
              <a:rPr lang="en" sz="1400">
                <a:solidFill>
                  <a:srgbClr val="000000"/>
                </a:solidFill>
                <a:latin typeface="Cambria"/>
                <a:ea typeface="Cambria"/>
                <a:cs typeface="Cambria"/>
                <a:sym typeface="Cambria"/>
              </a:rPr>
              <a:t>Is known as RCE Salisbury through UN University and UNESCO.</a:t>
            </a:r>
            <a:endParaRPr sz="1400">
              <a:solidFill>
                <a:srgbClr val="000000"/>
              </a:solidFill>
              <a:latin typeface="Cambria"/>
              <a:ea typeface="Cambria"/>
              <a:cs typeface="Cambria"/>
              <a:sym typeface="Cambria"/>
            </a:endParaRPr>
          </a:p>
          <a:p>
            <a:pPr indent="0" lvl="0" marL="457200" rtl="0" algn="l">
              <a:spcBef>
                <a:spcPts val="1000"/>
              </a:spcBef>
              <a:spcAft>
                <a:spcPts val="0"/>
              </a:spcAft>
              <a:buNone/>
            </a:pPr>
            <a:r>
              <a:rPr lang="en" sz="1400">
                <a:solidFill>
                  <a:srgbClr val="000000"/>
                </a:solidFill>
                <a:latin typeface="Cambria"/>
                <a:ea typeface="Cambria"/>
                <a:cs typeface="Cambria"/>
                <a:sym typeface="Cambria"/>
              </a:rPr>
              <a:t>Conducts research of peace and conflict issues.</a:t>
            </a:r>
            <a:endParaRPr sz="1400">
              <a:solidFill>
                <a:srgbClr val="000000"/>
              </a:solidFill>
              <a:latin typeface="Cambria"/>
              <a:ea typeface="Cambria"/>
              <a:cs typeface="Cambria"/>
              <a:sym typeface="Cambria"/>
            </a:endParaRPr>
          </a:p>
          <a:p>
            <a:pPr indent="0" lvl="0" marL="457200" rtl="0" algn="l">
              <a:spcBef>
                <a:spcPts val="1000"/>
              </a:spcBef>
              <a:spcAft>
                <a:spcPts val="0"/>
              </a:spcAft>
              <a:buNone/>
            </a:pPr>
            <a:r>
              <a:rPr lang="en" sz="1400">
                <a:solidFill>
                  <a:srgbClr val="000000"/>
                </a:solidFill>
                <a:latin typeface="Cambria"/>
                <a:ea typeface="Cambria"/>
                <a:cs typeface="Cambria"/>
                <a:sym typeface="Cambria"/>
              </a:rPr>
              <a:t>Attracts and implements grant funded projects, contracts, and consultancies.</a:t>
            </a:r>
            <a:endParaRPr sz="1400">
              <a:solidFill>
                <a:srgbClr val="000000"/>
              </a:solidFill>
              <a:latin typeface="Cambria"/>
              <a:ea typeface="Cambria"/>
              <a:cs typeface="Cambria"/>
              <a:sym typeface="Cambria"/>
            </a:endParaRPr>
          </a:p>
          <a:p>
            <a:pPr indent="0" lvl="0" marL="457200" rtl="0" algn="l">
              <a:spcBef>
                <a:spcPts val="1000"/>
              </a:spcBef>
              <a:spcAft>
                <a:spcPts val="0"/>
              </a:spcAft>
              <a:buNone/>
            </a:pPr>
            <a:r>
              <a:rPr lang="en" sz="1400">
                <a:solidFill>
                  <a:srgbClr val="000000"/>
                </a:solidFill>
                <a:latin typeface="Cambria"/>
                <a:ea typeface="Cambria"/>
                <a:cs typeface="Cambria"/>
                <a:sym typeface="Cambria"/>
              </a:rPr>
              <a:t>Disseminates findings and educates the public through conferences, training, and workshops.</a:t>
            </a:r>
            <a:endParaRPr sz="1400">
              <a:latin typeface="Cambria"/>
              <a:ea typeface="Cambria"/>
              <a:cs typeface="Cambria"/>
              <a:sym typeface="Cambria"/>
            </a:endParaRPr>
          </a:p>
        </p:txBody>
      </p:sp>
      <p:pic>
        <p:nvPicPr>
          <p:cNvPr id="215" name="Google Shape;215;p30"/>
          <p:cNvPicPr preferRelativeResize="0"/>
          <p:nvPr/>
        </p:nvPicPr>
        <p:blipFill>
          <a:blip r:embed="rId3">
            <a:alphaModFix/>
          </a:blip>
          <a:stretch>
            <a:fillRect/>
          </a:stretch>
        </p:blipFill>
        <p:spPr>
          <a:xfrm>
            <a:off x="5471950" y="1080650"/>
            <a:ext cx="2667000" cy="2667000"/>
          </a:xfrm>
          <a:prstGeom prst="rect">
            <a:avLst/>
          </a:prstGeom>
          <a:noFill/>
          <a:ln>
            <a:noFill/>
          </a:ln>
        </p:spPr>
      </p:pic>
      <p:sp>
        <p:nvSpPr>
          <p:cNvPr id="216" name="Google Shape;216;p30"/>
          <p:cNvSpPr txBox="1"/>
          <p:nvPr/>
        </p:nvSpPr>
        <p:spPr>
          <a:xfrm>
            <a:off x="5471950" y="3832500"/>
            <a:ext cx="3000000" cy="941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000">
                <a:highlight>
                  <a:srgbClr val="FFFFFF"/>
                </a:highlight>
                <a:latin typeface="Cambria"/>
                <a:ea typeface="Cambria"/>
                <a:cs typeface="Cambria"/>
                <a:sym typeface="Cambria"/>
              </a:rPr>
              <a:t>Dr. Arun Gandhi </a:t>
            </a:r>
            <a:r>
              <a:rPr lang="en" sz="1000">
                <a:highlight>
                  <a:srgbClr val="FFFFFF"/>
                </a:highlight>
                <a:latin typeface="Cambria"/>
                <a:ea typeface="Cambria"/>
                <a:cs typeface="Cambria"/>
                <a:sym typeface="Cambria"/>
              </a:rPr>
              <a:t>Senior Practitioner / Spiritual Guide. </a:t>
            </a:r>
            <a:endParaRPr sz="1000">
              <a:highlight>
                <a:srgbClr val="FFFFFF"/>
              </a:highlight>
              <a:latin typeface="Cambria"/>
              <a:ea typeface="Cambria"/>
              <a:cs typeface="Cambria"/>
              <a:sym typeface="Cambria"/>
            </a:endParaRPr>
          </a:p>
          <a:p>
            <a:pPr indent="0" lvl="0" marL="0" rtl="0" algn="l">
              <a:lnSpc>
                <a:spcPct val="100000"/>
              </a:lnSpc>
              <a:spcBef>
                <a:spcPts val="1100"/>
              </a:spcBef>
              <a:spcAft>
                <a:spcPts val="1100"/>
              </a:spcAft>
              <a:buNone/>
            </a:pPr>
            <a:r>
              <a:rPr lang="en" sz="1000">
                <a:highlight>
                  <a:srgbClr val="FFFFFF"/>
                </a:highlight>
                <a:latin typeface="Cambria"/>
                <a:ea typeface="Cambria"/>
                <a:cs typeface="Cambria"/>
                <a:sym typeface="Cambria"/>
              </a:rPr>
              <a:t>For more information: http://bossermancenter.com/people/arun-gandhi/.</a:t>
            </a:r>
            <a:endParaRPr sz="1000">
              <a:highlight>
                <a:srgbClr val="FFFFFF"/>
              </a:highlight>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727650" y="6126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Arun and Tushar Gandhi </a:t>
            </a:r>
            <a:endParaRPr>
              <a:latin typeface="Cambria"/>
              <a:ea typeface="Cambria"/>
              <a:cs typeface="Cambria"/>
              <a:sym typeface="Cambria"/>
            </a:endParaRPr>
          </a:p>
        </p:txBody>
      </p:sp>
      <p:sp>
        <p:nvSpPr>
          <p:cNvPr id="222" name="Google Shape;222;p31"/>
          <p:cNvSpPr txBox="1"/>
          <p:nvPr>
            <p:ph idx="1" type="body"/>
          </p:nvPr>
        </p:nvSpPr>
        <p:spPr>
          <a:xfrm>
            <a:off x="311700" y="1327350"/>
            <a:ext cx="5453400" cy="3611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400">
                <a:solidFill>
                  <a:srgbClr val="000000"/>
                </a:solidFill>
                <a:latin typeface="Cambria"/>
                <a:ea typeface="Cambria"/>
                <a:cs typeface="Cambria"/>
                <a:sym typeface="Cambria"/>
              </a:rPr>
              <a:t>Gandhi’s grandson and great-grandson have carried on the Gandhian </a:t>
            </a:r>
            <a:r>
              <a:rPr lang="en" sz="1400">
                <a:solidFill>
                  <a:srgbClr val="000000"/>
                </a:solidFill>
                <a:latin typeface="Cambria"/>
                <a:ea typeface="Cambria"/>
                <a:cs typeface="Cambria"/>
                <a:sym typeface="Cambria"/>
              </a:rPr>
              <a:t>philosophy. </a:t>
            </a:r>
            <a:endParaRPr sz="1400">
              <a:solidFill>
                <a:srgbClr val="000000"/>
              </a:solidFill>
              <a:latin typeface="Cambria"/>
              <a:ea typeface="Cambria"/>
              <a:cs typeface="Cambria"/>
              <a:sym typeface="Cambria"/>
            </a:endParaRPr>
          </a:p>
          <a:p>
            <a:pPr indent="0" lvl="0" marL="457200" rtl="0" algn="l">
              <a:spcBef>
                <a:spcPts val="1200"/>
              </a:spcBef>
              <a:spcAft>
                <a:spcPts val="0"/>
              </a:spcAft>
              <a:buNone/>
            </a:pPr>
            <a:r>
              <a:rPr lang="en" sz="1400">
                <a:solidFill>
                  <a:srgbClr val="000000"/>
                </a:solidFill>
                <a:latin typeface="Cambria"/>
                <a:ea typeface="Cambria"/>
                <a:cs typeface="Cambria"/>
                <a:sym typeface="Cambria"/>
              </a:rPr>
              <a:t>Arun has focused his life on continuing the work that his grandfather has set forth. </a:t>
            </a:r>
            <a:endParaRPr sz="1400">
              <a:solidFill>
                <a:srgbClr val="000000"/>
              </a:solidFill>
              <a:latin typeface="Cambria"/>
              <a:ea typeface="Cambria"/>
              <a:cs typeface="Cambria"/>
              <a:sym typeface="Cambria"/>
            </a:endParaRPr>
          </a:p>
          <a:p>
            <a:pPr indent="0" lvl="0" marL="457200" rtl="0" algn="l">
              <a:spcBef>
                <a:spcPts val="1200"/>
              </a:spcBef>
              <a:spcAft>
                <a:spcPts val="0"/>
              </a:spcAft>
              <a:buNone/>
            </a:pPr>
            <a:r>
              <a:rPr lang="en" sz="1400">
                <a:solidFill>
                  <a:srgbClr val="000000"/>
                </a:solidFill>
                <a:latin typeface="Cambria"/>
                <a:ea typeface="Cambria"/>
                <a:cs typeface="Cambria"/>
                <a:sym typeface="Cambria"/>
              </a:rPr>
              <a:t>In recent times, Arun has published his book, “The Gift of Anger: And Other Lessons I Learned from My Grandfather Mahatma Gandhi”  </a:t>
            </a:r>
            <a:endParaRPr sz="1400">
              <a:solidFill>
                <a:srgbClr val="000000"/>
              </a:solidFill>
              <a:latin typeface="Cambria"/>
              <a:ea typeface="Cambria"/>
              <a:cs typeface="Cambria"/>
              <a:sym typeface="Cambria"/>
            </a:endParaRPr>
          </a:p>
          <a:p>
            <a:pPr indent="0" lvl="0" marL="457200" rtl="0" algn="l">
              <a:spcBef>
                <a:spcPts val="1200"/>
              </a:spcBef>
              <a:spcAft>
                <a:spcPts val="0"/>
              </a:spcAft>
              <a:buNone/>
            </a:pPr>
            <a:r>
              <a:rPr lang="en" sz="1400">
                <a:solidFill>
                  <a:srgbClr val="000000"/>
                </a:solidFill>
                <a:latin typeface="Cambria"/>
                <a:ea typeface="Cambria"/>
                <a:cs typeface="Cambria"/>
                <a:sym typeface="Cambria"/>
              </a:rPr>
              <a:t>Tushar has also released several books about his great-grandfather's past and is leading the movement to have a Nonviolent India. </a:t>
            </a:r>
            <a:endParaRPr sz="1400">
              <a:solidFill>
                <a:srgbClr val="000000"/>
              </a:solidFill>
              <a:latin typeface="Cambria"/>
              <a:ea typeface="Cambria"/>
              <a:cs typeface="Cambria"/>
              <a:sym typeface="Cambria"/>
            </a:endParaRPr>
          </a:p>
          <a:p>
            <a:pPr indent="0" lvl="0" marL="457200" rtl="0" algn="l">
              <a:spcBef>
                <a:spcPts val="1200"/>
              </a:spcBef>
              <a:spcAft>
                <a:spcPts val="1200"/>
              </a:spcAft>
              <a:buNone/>
            </a:pPr>
            <a:r>
              <a:rPr lang="en" sz="1400">
                <a:solidFill>
                  <a:srgbClr val="000000"/>
                </a:solidFill>
                <a:latin typeface="Cambria"/>
                <a:ea typeface="Cambria"/>
                <a:cs typeface="Cambria"/>
                <a:sym typeface="Cambria"/>
              </a:rPr>
              <a:t>Both Arun and Tushar lead the Gandhi legacy tour in India and South Africa that shows Gandhi’s legacy at first hand. </a:t>
            </a:r>
            <a:endParaRPr sz="1400">
              <a:solidFill>
                <a:srgbClr val="000000"/>
              </a:solidFill>
              <a:latin typeface="Cambria"/>
              <a:ea typeface="Cambria"/>
              <a:cs typeface="Cambria"/>
              <a:sym typeface="Cambria"/>
            </a:endParaRPr>
          </a:p>
        </p:txBody>
      </p:sp>
      <p:pic>
        <p:nvPicPr>
          <p:cNvPr id="223" name="Google Shape;223;p31"/>
          <p:cNvPicPr preferRelativeResize="0"/>
          <p:nvPr/>
        </p:nvPicPr>
        <p:blipFill>
          <a:blip r:embed="rId3">
            <a:alphaModFix/>
          </a:blip>
          <a:stretch>
            <a:fillRect/>
          </a:stretch>
        </p:blipFill>
        <p:spPr>
          <a:xfrm>
            <a:off x="6518375" y="481850"/>
            <a:ext cx="2625623" cy="2003825"/>
          </a:xfrm>
          <a:prstGeom prst="rect">
            <a:avLst/>
          </a:prstGeom>
          <a:noFill/>
          <a:ln>
            <a:noFill/>
          </a:ln>
        </p:spPr>
      </p:pic>
      <p:pic>
        <p:nvPicPr>
          <p:cNvPr id="224" name="Google Shape;224;p31"/>
          <p:cNvPicPr preferRelativeResize="0"/>
          <p:nvPr/>
        </p:nvPicPr>
        <p:blipFill>
          <a:blip r:embed="rId4">
            <a:alphaModFix/>
          </a:blip>
          <a:stretch>
            <a:fillRect/>
          </a:stretch>
        </p:blipFill>
        <p:spPr>
          <a:xfrm>
            <a:off x="6518375" y="2440850"/>
            <a:ext cx="2625623" cy="1908000"/>
          </a:xfrm>
          <a:prstGeom prst="rect">
            <a:avLst/>
          </a:prstGeom>
          <a:noFill/>
          <a:ln>
            <a:noFill/>
          </a:ln>
        </p:spPr>
      </p:pic>
      <p:sp>
        <p:nvSpPr>
          <p:cNvPr id="225" name="Google Shape;225;p31"/>
          <p:cNvSpPr txBox="1"/>
          <p:nvPr/>
        </p:nvSpPr>
        <p:spPr>
          <a:xfrm>
            <a:off x="7118700" y="4348850"/>
            <a:ext cx="2025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Both Photos taken from: Alison Wright on January 10, 2020. </a:t>
            </a:r>
            <a:endParaRPr sz="1000">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705150" y="601475"/>
            <a:ext cx="7711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The Designers</a:t>
            </a:r>
            <a:endParaRPr>
              <a:latin typeface="Cambria"/>
              <a:ea typeface="Cambria"/>
              <a:cs typeface="Cambria"/>
              <a:sym typeface="Cambria"/>
            </a:endParaRPr>
          </a:p>
        </p:txBody>
      </p:sp>
      <p:sp>
        <p:nvSpPr>
          <p:cNvPr id="96" name="Google Shape;96;p14"/>
          <p:cNvSpPr txBox="1"/>
          <p:nvPr>
            <p:ph idx="1" type="body"/>
          </p:nvPr>
        </p:nvSpPr>
        <p:spPr>
          <a:xfrm>
            <a:off x="705150" y="1599700"/>
            <a:ext cx="8328900" cy="117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solidFill>
                  <a:srgbClr val="000000"/>
                </a:solidFill>
                <a:latin typeface="Cambria"/>
                <a:ea typeface="Cambria"/>
                <a:cs typeface="Cambria"/>
                <a:sym typeface="Cambria"/>
              </a:rPr>
              <a:t>This presentation </a:t>
            </a:r>
            <a:r>
              <a:rPr lang="en" sz="1400">
                <a:solidFill>
                  <a:srgbClr val="000000"/>
                </a:solidFill>
                <a:latin typeface="Cambria"/>
                <a:ea typeface="Cambria"/>
                <a:cs typeface="Cambria"/>
                <a:sym typeface="Cambria"/>
              </a:rPr>
              <a:t>was </a:t>
            </a:r>
            <a:r>
              <a:rPr lang="en" sz="1400">
                <a:solidFill>
                  <a:srgbClr val="000000"/>
                </a:solidFill>
                <a:latin typeface="Cambria"/>
                <a:ea typeface="Cambria"/>
                <a:cs typeface="Cambria"/>
                <a:sym typeface="Cambria"/>
              </a:rPr>
              <a:t>designed by a graduate course in Theories of Conflict Resolution (CADR 540) in the Spring 2021 Semester with the Department of Conflict Analysis and Dispute Resolution (CADR) at Salisbury University.</a:t>
            </a:r>
            <a:endParaRPr sz="1400">
              <a:solidFill>
                <a:srgbClr val="000000"/>
              </a:solidFill>
              <a:latin typeface="Cambria"/>
              <a:ea typeface="Cambria"/>
              <a:cs typeface="Cambria"/>
              <a:sym typeface="Cambria"/>
            </a:endParaRPr>
          </a:p>
        </p:txBody>
      </p:sp>
      <p:sp>
        <p:nvSpPr>
          <p:cNvPr id="97" name="Google Shape;97;p14"/>
          <p:cNvSpPr txBox="1"/>
          <p:nvPr/>
        </p:nvSpPr>
        <p:spPr>
          <a:xfrm>
            <a:off x="1068775" y="2961400"/>
            <a:ext cx="4286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mbria"/>
                <a:ea typeface="Cambria"/>
                <a:cs typeface="Cambria"/>
                <a:sym typeface="Cambria"/>
              </a:rPr>
              <a:t>For more information about the CADR M.A. Program, check out here: https://www.salisbury.edu/explore-academics/programs/graduate-degree-programs/cadr-masters/.</a:t>
            </a:r>
            <a:endParaRPr>
              <a:latin typeface="Cambria"/>
              <a:ea typeface="Cambria"/>
              <a:cs typeface="Cambria"/>
              <a:sym typeface="Cambria"/>
            </a:endParaRPr>
          </a:p>
        </p:txBody>
      </p:sp>
      <p:pic>
        <p:nvPicPr>
          <p:cNvPr id="98" name="Google Shape;98;p14"/>
          <p:cNvPicPr preferRelativeResize="0"/>
          <p:nvPr/>
        </p:nvPicPr>
        <p:blipFill>
          <a:blip r:embed="rId3">
            <a:alphaModFix/>
          </a:blip>
          <a:stretch>
            <a:fillRect/>
          </a:stretch>
        </p:blipFill>
        <p:spPr>
          <a:xfrm>
            <a:off x="5550000" y="2504863"/>
            <a:ext cx="3484026" cy="1959764"/>
          </a:xfrm>
          <a:prstGeom prst="rect">
            <a:avLst/>
          </a:prstGeom>
          <a:noFill/>
          <a:ln>
            <a:noFill/>
          </a:ln>
        </p:spPr>
      </p:pic>
      <p:sp>
        <p:nvSpPr>
          <p:cNvPr id="99" name="Google Shape;99;p14"/>
          <p:cNvSpPr txBox="1"/>
          <p:nvPr/>
        </p:nvSpPr>
        <p:spPr>
          <a:xfrm>
            <a:off x="5577450" y="4542300"/>
            <a:ext cx="283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Salisbury University: https://www.salisbury.edu.</a:t>
            </a:r>
            <a:endParaRPr sz="1000">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729450" y="589025"/>
            <a:ext cx="7688700" cy="52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Overview</a:t>
            </a:r>
            <a:endParaRPr>
              <a:latin typeface="Cambria"/>
              <a:ea typeface="Cambria"/>
              <a:cs typeface="Cambria"/>
              <a:sym typeface="Cambria"/>
            </a:endParaRPr>
          </a:p>
        </p:txBody>
      </p:sp>
      <p:sp>
        <p:nvSpPr>
          <p:cNvPr id="105" name="Google Shape;105;p15"/>
          <p:cNvSpPr txBox="1"/>
          <p:nvPr>
            <p:ph idx="1" type="body"/>
          </p:nvPr>
        </p:nvSpPr>
        <p:spPr>
          <a:xfrm>
            <a:off x="729450" y="1476675"/>
            <a:ext cx="7688700" cy="24555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Introduction to Theory and its Importance</a:t>
            </a:r>
            <a:endParaRPr sz="1800">
              <a:solidFill>
                <a:schemeClr val="dk2"/>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Introduction to Nonviolence</a:t>
            </a:r>
            <a:endParaRPr sz="1800">
              <a:solidFill>
                <a:schemeClr val="dk2"/>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Distinctions Made by Devotees of “Nonviolence”</a:t>
            </a:r>
            <a:endParaRPr sz="1800">
              <a:solidFill>
                <a:schemeClr val="dk2"/>
              </a:solidFill>
              <a:latin typeface="Cambria"/>
              <a:ea typeface="Cambria"/>
              <a:cs typeface="Cambria"/>
              <a:sym typeface="Cambria"/>
            </a:endParaRPr>
          </a:p>
          <a:p>
            <a:pPr indent="0" lvl="0" marL="0" rtl="0" algn="l">
              <a:lnSpc>
                <a:spcPct val="90000"/>
              </a:lnSpc>
              <a:spcBef>
                <a:spcPts val="0"/>
              </a:spcBef>
              <a:spcAft>
                <a:spcPts val="0"/>
              </a:spcAft>
              <a:buNone/>
            </a:pPr>
            <a:r>
              <a:rPr lang="en" sz="1800">
                <a:solidFill>
                  <a:srgbClr val="000000"/>
                </a:solidFill>
                <a:latin typeface="Cambria"/>
                <a:ea typeface="Cambria"/>
                <a:cs typeface="Cambria"/>
                <a:sym typeface="Cambria"/>
              </a:rPr>
              <a:t>Generic Nonviolence</a:t>
            </a:r>
            <a:endParaRPr sz="18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Non-Violent Resistance and Direct Action</a:t>
            </a:r>
            <a:endParaRPr sz="18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Pacifism</a:t>
            </a:r>
            <a:endParaRPr sz="1800">
              <a:solidFill>
                <a:schemeClr val="dk2"/>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Value of Nonviolence</a:t>
            </a:r>
            <a:endParaRPr sz="1800">
              <a:solidFill>
                <a:schemeClr val="dk2"/>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Gandhi: Who he is</a:t>
            </a:r>
            <a:endParaRPr sz="1800">
              <a:solidFill>
                <a:schemeClr val="dk2"/>
              </a:solidFill>
              <a:latin typeface="Cambria"/>
              <a:ea typeface="Cambria"/>
              <a:cs typeface="Cambria"/>
              <a:sym typeface="Cambria"/>
            </a:endParaRPr>
          </a:p>
          <a:p>
            <a:pPr indent="0" lvl="0" marL="0" rtl="0" algn="l">
              <a:lnSpc>
                <a:spcPct val="100000"/>
              </a:lnSpc>
              <a:spcBef>
                <a:spcPts val="0"/>
              </a:spcBef>
              <a:spcAft>
                <a:spcPts val="0"/>
              </a:spcAft>
              <a:buNone/>
            </a:pPr>
            <a:r>
              <a:rPr lang="en" sz="1800">
                <a:solidFill>
                  <a:schemeClr val="dk2"/>
                </a:solidFill>
                <a:latin typeface="Cambria"/>
                <a:ea typeface="Cambria"/>
                <a:cs typeface="Cambria"/>
                <a:sym typeface="Cambria"/>
              </a:rPr>
              <a:t>Bosserman Center for Conflict Resolution</a:t>
            </a:r>
            <a:endParaRPr sz="1800">
              <a:solidFill>
                <a:schemeClr val="dk2"/>
              </a:solidFill>
              <a:latin typeface="Cambria"/>
              <a:ea typeface="Cambria"/>
              <a:cs typeface="Cambria"/>
              <a:sym typeface="Cambria"/>
            </a:endParaRPr>
          </a:p>
          <a:p>
            <a:pPr indent="0" lvl="0" marL="0" rtl="0" algn="l">
              <a:lnSpc>
                <a:spcPct val="100000"/>
              </a:lnSpc>
              <a:spcBef>
                <a:spcPts val="0"/>
              </a:spcBef>
              <a:spcAft>
                <a:spcPts val="0"/>
              </a:spcAft>
              <a:buClr>
                <a:schemeClr val="dk1"/>
              </a:buClr>
              <a:buSzPct val="84000"/>
              <a:buFont typeface="Arial"/>
              <a:buNone/>
            </a:pPr>
            <a:r>
              <a:t/>
            </a:r>
            <a:endParaRPr b="1" sz="2500">
              <a:solidFill>
                <a:schemeClr val="dk2"/>
              </a:solidFill>
              <a:latin typeface="Cambria"/>
              <a:ea typeface="Cambria"/>
              <a:cs typeface="Cambria"/>
              <a:sym typeface="Cambria"/>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729450" y="601475"/>
            <a:ext cx="7800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Introduction to Theory and its Importance</a:t>
            </a:r>
            <a:endParaRPr>
              <a:latin typeface="Cambria"/>
              <a:ea typeface="Cambria"/>
              <a:cs typeface="Cambria"/>
              <a:sym typeface="Cambria"/>
            </a:endParaRPr>
          </a:p>
        </p:txBody>
      </p:sp>
      <p:sp>
        <p:nvSpPr>
          <p:cNvPr id="111" name="Google Shape;111;p16"/>
          <p:cNvSpPr txBox="1"/>
          <p:nvPr>
            <p:ph idx="1" type="body"/>
          </p:nvPr>
        </p:nvSpPr>
        <p:spPr>
          <a:xfrm>
            <a:off x="729450" y="1567950"/>
            <a:ext cx="7688700" cy="2772000"/>
          </a:xfrm>
          <a:prstGeom prst="rect">
            <a:avLst/>
          </a:prstGeom>
        </p:spPr>
        <p:txBody>
          <a:bodyPr anchorCtr="0" anchor="t" bIns="91425" lIns="91425" spcFirstLastPara="1" rIns="91425" wrap="square" tIns="91425">
            <a:normAutofit/>
          </a:bodyPr>
          <a:lstStyle/>
          <a:p>
            <a:pPr indent="0" lvl="0" marL="0" rtl="0" algn="l">
              <a:lnSpc>
                <a:spcPct val="90000"/>
              </a:lnSpc>
              <a:spcBef>
                <a:spcPts val="1200"/>
              </a:spcBef>
              <a:spcAft>
                <a:spcPts val="0"/>
              </a:spcAft>
              <a:buNone/>
            </a:pPr>
            <a:r>
              <a:rPr lang="en" sz="1400">
                <a:solidFill>
                  <a:srgbClr val="000000"/>
                </a:solidFill>
                <a:latin typeface="Cambria"/>
                <a:ea typeface="Cambria"/>
                <a:cs typeface="Cambria"/>
                <a:sym typeface="Cambria"/>
              </a:rPr>
              <a:t>An explanation of the relationship between elements or variables. </a:t>
            </a:r>
            <a:endParaRPr sz="1400">
              <a:solidFill>
                <a:srgbClr val="000000"/>
              </a:solidFill>
              <a:latin typeface="Cambria"/>
              <a:ea typeface="Cambria"/>
              <a:cs typeface="Cambria"/>
              <a:sym typeface="Cambria"/>
            </a:endParaRPr>
          </a:p>
          <a:p>
            <a:pPr indent="0" lvl="0" marL="0" rtl="0" algn="l">
              <a:lnSpc>
                <a:spcPct val="90000"/>
              </a:lnSpc>
              <a:spcBef>
                <a:spcPts val="1200"/>
              </a:spcBef>
              <a:spcAft>
                <a:spcPts val="0"/>
              </a:spcAft>
              <a:buNone/>
            </a:pPr>
            <a:r>
              <a:t/>
            </a:r>
            <a:endParaRPr sz="1400">
              <a:solidFill>
                <a:srgbClr val="000000"/>
              </a:solidFill>
              <a:latin typeface="Cambria"/>
              <a:ea typeface="Cambria"/>
              <a:cs typeface="Cambria"/>
              <a:sym typeface="Cambria"/>
            </a:endParaRPr>
          </a:p>
          <a:p>
            <a:pPr indent="0" lvl="0" marL="0" rtl="0" algn="l">
              <a:lnSpc>
                <a:spcPct val="90000"/>
              </a:lnSpc>
              <a:spcBef>
                <a:spcPts val="1200"/>
              </a:spcBef>
              <a:spcAft>
                <a:spcPts val="0"/>
              </a:spcAft>
              <a:buClr>
                <a:schemeClr val="dk1"/>
              </a:buClr>
              <a:buSzPts val="1100"/>
              <a:buFont typeface="Arial"/>
              <a:buNone/>
            </a:pPr>
            <a:r>
              <a:rPr lang="en" sz="1400">
                <a:solidFill>
                  <a:srgbClr val="000000"/>
                </a:solidFill>
                <a:latin typeface="Cambria"/>
                <a:ea typeface="Cambria"/>
                <a:cs typeface="Cambria"/>
                <a:sym typeface="Cambria"/>
              </a:rPr>
              <a:t>Theories explain the workings of a phenomenon by operating within the confines of a perspective or common set of assumptions. </a:t>
            </a:r>
            <a:endParaRPr sz="1400">
              <a:solidFill>
                <a:srgbClr val="000000"/>
              </a:solidFill>
              <a:latin typeface="Cambria"/>
              <a:ea typeface="Cambria"/>
              <a:cs typeface="Cambria"/>
              <a:sym typeface="Cambria"/>
            </a:endParaRPr>
          </a:p>
          <a:p>
            <a:pPr indent="0" lvl="0" marL="0" rtl="0" algn="l">
              <a:spcBef>
                <a:spcPts val="200"/>
              </a:spcBef>
              <a:spcAft>
                <a:spcPts val="1200"/>
              </a:spcAft>
              <a:buNone/>
            </a:pPr>
            <a:r>
              <a:t/>
            </a:r>
            <a:endParaRPr/>
          </a:p>
        </p:txBody>
      </p:sp>
      <p:sp>
        <p:nvSpPr>
          <p:cNvPr id="112" name="Google Shape;112;p16"/>
          <p:cNvSpPr txBox="1"/>
          <p:nvPr/>
        </p:nvSpPr>
        <p:spPr>
          <a:xfrm>
            <a:off x="4477025" y="4403500"/>
            <a:ext cx="44406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Cambria"/>
                <a:ea typeface="Cambria"/>
                <a:cs typeface="Cambria"/>
                <a:sym typeface="Cambria"/>
              </a:rPr>
              <a:t>Poole Folger and Randall Stutman, “The Inner Experience of Conflict” Chapter 2 of Working Through Conflict, 40.</a:t>
            </a:r>
            <a:endParaRPr sz="1000">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29450" y="623900"/>
            <a:ext cx="77670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mbria"/>
                <a:ea typeface="Cambria"/>
                <a:cs typeface="Cambria"/>
                <a:sym typeface="Cambria"/>
              </a:rPr>
              <a:t>Nonviolence: An intro.</a:t>
            </a:r>
            <a:endParaRPr>
              <a:latin typeface="Cambria"/>
              <a:ea typeface="Cambria"/>
              <a:cs typeface="Cambria"/>
              <a:sym typeface="Cambria"/>
            </a:endParaRPr>
          </a:p>
        </p:txBody>
      </p:sp>
      <p:sp>
        <p:nvSpPr>
          <p:cNvPr id="118" name="Google Shape;118;p17"/>
          <p:cNvSpPr txBox="1"/>
          <p:nvPr>
            <p:ph idx="1" type="body"/>
          </p:nvPr>
        </p:nvSpPr>
        <p:spPr>
          <a:xfrm>
            <a:off x="729450" y="1576225"/>
            <a:ext cx="4558800" cy="276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00000"/>
                </a:solidFill>
                <a:latin typeface="Cambria"/>
                <a:ea typeface="Cambria"/>
                <a:cs typeface="Cambria"/>
                <a:sym typeface="Cambria"/>
              </a:rPr>
              <a:t>Is a philosophy, theory, and practice.</a:t>
            </a:r>
            <a:endParaRPr sz="1400">
              <a:solidFill>
                <a:srgbClr val="000000"/>
              </a:solidFill>
              <a:latin typeface="Cambria"/>
              <a:ea typeface="Cambria"/>
              <a:cs typeface="Cambria"/>
              <a:sym typeface="Cambria"/>
            </a:endParaRPr>
          </a:p>
          <a:p>
            <a:pPr indent="0" lvl="0" marL="0" rtl="0" algn="l">
              <a:spcBef>
                <a:spcPts val="1200"/>
              </a:spcBef>
              <a:spcAft>
                <a:spcPts val="0"/>
              </a:spcAft>
              <a:buNone/>
            </a:pPr>
            <a:r>
              <a:rPr lang="en" sz="1400">
                <a:solidFill>
                  <a:srgbClr val="000000"/>
                </a:solidFill>
                <a:latin typeface="Cambria"/>
                <a:ea typeface="Cambria"/>
                <a:cs typeface="Cambria"/>
                <a:sym typeface="Cambria"/>
              </a:rPr>
              <a:t>Provides us with the right tools.</a:t>
            </a:r>
            <a:endParaRPr sz="1400">
              <a:solidFill>
                <a:srgbClr val="000000"/>
              </a:solidFill>
              <a:latin typeface="Cambria"/>
              <a:ea typeface="Cambria"/>
              <a:cs typeface="Cambria"/>
              <a:sym typeface="Cambria"/>
            </a:endParaRPr>
          </a:p>
          <a:p>
            <a:pPr indent="0" lvl="0" marL="0" rtl="0" algn="l">
              <a:spcBef>
                <a:spcPts val="1200"/>
              </a:spcBef>
              <a:spcAft>
                <a:spcPts val="1200"/>
              </a:spcAft>
              <a:buNone/>
            </a:pPr>
            <a:r>
              <a:t/>
            </a:r>
            <a:endParaRPr>
              <a:solidFill>
                <a:srgbClr val="000000"/>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7650" y="623875"/>
            <a:ext cx="7688700" cy="535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2100"/>
              <a:buFont typeface="Arial"/>
              <a:buNone/>
            </a:pPr>
            <a:r>
              <a:rPr lang="en" sz="2500">
                <a:latin typeface="Cambria"/>
                <a:ea typeface="Cambria"/>
                <a:cs typeface="Cambria"/>
                <a:sym typeface="Cambria"/>
              </a:rPr>
              <a:t>Distinctions Made by Devotees of “Nonviolence”</a:t>
            </a:r>
            <a:endParaRPr sz="2500"/>
          </a:p>
        </p:txBody>
      </p:sp>
      <p:sp>
        <p:nvSpPr>
          <p:cNvPr id="124" name="Google Shape;124;p18"/>
          <p:cNvSpPr txBox="1"/>
          <p:nvPr>
            <p:ph idx="1" type="body"/>
          </p:nvPr>
        </p:nvSpPr>
        <p:spPr>
          <a:xfrm>
            <a:off x="287850" y="1384775"/>
            <a:ext cx="8675400" cy="1988700"/>
          </a:xfrm>
          <a:prstGeom prst="rect">
            <a:avLst/>
          </a:prstGeom>
          <a:noFill/>
          <a:ln>
            <a:noFill/>
          </a:ln>
        </p:spPr>
        <p:txBody>
          <a:bodyPr anchorCtr="0" anchor="t" bIns="34275" lIns="68575" spcFirstLastPara="1" rIns="68575" wrap="square" tIns="34275">
            <a:normAutofit lnSpcReduction="20000"/>
          </a:bodyPr>
          <a:lstStyle/>
          <a:p>
            <a:pPr indent="0" lvl="0" marL="457200" rtl="0" algn="l">
              <a:lnSpc>
                <a:spcPct val="90000"/>
              </a:lnSpc>
              <a:spcBef>
                <a:spcPts val="800"/>
              </a:spcBef>
              <a:spcAft>
                <a:spcPts val="0"/>
              </a:spcAft>
              <a:buNone/>
            </a:pPr>
            <a:r>
              <a:rPr lang="en" sz="1400">
                <a:solidFill>
                  <a:srgbClr val="000000"/>
                </a:solidFill>
                <a:latin typeface="Cambria"/>
                <a:ea typeface="Cambria"/>
                <a:cs typeface="Cambria"/>
                <a:sym typeface="Cambria"/>
              </a:rPr>
              <a:t>According to Guy Hershberger</a:t>
            </a:r>
            <a:r>
              <a:rPr lang="en">
                <a:solidFill>
                  <a:srgbClr val="000000"/>
                </a:solidFill>
                <a:latin typeface="Cambria"/>
                <a:ea typeface="Cambria"/>
                <a:cs typeface="Cambria"/>
                <a:sym typeface="Cambria"/>
              </a:rPr>
              <a:t>, </a:t>
            </a:r>
            <a:endParaRPr>
              <a:solidFill>
                <a:srgbClr val="000000"/>
              </a:solidFill>
              <a:latin typeface="Cambria"/>
              <a:ea typeface="Cambria"/>
              <a:cs typeface="Cambria"/>
              <a:sym typeface="Cambria"/>
            </a:endParaRPr>
          </a:p>
          <a:p>
            <a:pPr indent="-304800" lvl="1" marL="914400" rtl="0" algn="l">
              <a:lnSpc>
                <a:spcPct val="90000"/>
              </a:lnSpc>
              <a:spcBef>
                <a:spcPts val="80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non-resistance describes the faith and life of those “who cannot have any part in warfare because they believe the Bible forbids it, and who renounce all coercion, even non-violent coercion” (42).</a:t>
            </a:r>
            <a:endParaRPr sz="1200">
              <a:solidFill>
                <a:srgbClr val="000000"/>
              </a:solidFill>
              <a:latin typeface="Cambria"/>
              <a:ea typeface="Cambria"/>
              <a:cs typeface="Cambria"/>
              <a:sym typeface="Cambria"/>
            </a:endParaRPr>
          </a:p>
          <a:p>
            <a:pPr indent="0" lvl="0" marL="0" rtl="0" algn="l">
              <a:lnSpc>
                <a:spcPct val="90000"/>
              </a:lnSpc>
              <a:spcBef>
                <a:spcPts val="800"/>
              </a:spcBef>
              <a:spcAft>
                <a:spcPts val="0"/>
              </a:spcAft>
              <a:buNone/>
            </a:pPr>
            <a:r>
              <a:t/>
            </a:r>
            <a:endParaRPr sz="600">
              <a:solidFill>
                <a:srgbClr val="000000"/>
              </a:solidFill>
              <a:latin typeface="Cambria"/>
              <a:ea typeface="Cambria"/>
              <a:cs typeface="Cambria"/>
              <a:sym typeface="Cambria"/>
            </a:endParaRPr>
          </a:p>
          <a:p>
            <a:pPr indent="0" lvl="0" marL="457200" rtl="0" algn="l">
              <a:lnSpc>
                <a:spcPct val="90000"/>
              </a:lnSpc>
              <a:spcBef>
                <a:spcPts val="800"/>
              </a:spcBef>
              <a:spcAft>
                <a:spcPts val="0"/>
              </a:spcAft>
              <a:buNone/>
            </a:pPr>
            <a:r>
              <a:rPr b="1" lang="en" sz="1400">
                <a:solidFill>
                  <a:srgbClr val="000000"/>
                </a:solidFill>
                <a:latin typeface="Cambria"/>
                <a:ea typeface="Cambria"/>
                <a:cs typeface="Cambria"/>
                <a:sym typeface="Cambria"/>
              </a:rPr>
              <a:t>Mahatma Gandhi</a:t>
            </a:r>
            <a:r>
              <a:rPr lang="en" sz="1400">
                <a:solidFill>
                  <a:srgbClr val="000000"/>
                </a:solidFill>
                <a:latin typeface="Cambria"/>
                <a:ea typeface="Cambria"/>
                <a:cs typeface="Cambria"/>
                <a:sym typeface="Cambria"/>
              </a:rPr>
              <a:t> called his South African protest movements as “passive resistance”, then discarded the term and adopted “Satyagraha”. </a:t>
            </a:r>
            <a:endParaRPr sz="1400">
              <a:solidFill>
                <a:srgbClr val="000000"/>
              </a:solidFill>
            </a:endParaRPr>
          </a:p>
          <a:p>
            <a:pPr indent="0" lvl="0" marL="0" rtl="0" algn="l">
              <a:lnSpc>
                <a:spcPct val="90000"/>
              </a:lnSpc>
              <a:spcBef>
                <a:spcPts val="800"/>
              </a:spcBef>
              <a:spcAft>
                <a:spcPts val="0"/>
              </a:spcAft>
              <a:buNone/>
            </a:pPr>
            <a:r>
              <a:rPr lang="en" sz="1400">
                <a:solidFill>
                  <a:srgbClr val="000000"/>
                </a:solidFill>
                <a:latin typeface="Cambria"/>
                <a:ea typeface="Cambria"/>
                <a:cs typeface="Cambria"/>
                <a:sym typeface="Cambria"/>
              </a:rPr>
              <a:t>“I found that the term passive resistance was too </a:t>
            </a:r>
            <a:r>
              <a:rPr b="1" lang="en" sz="1400">
                <a:solidFill>
                  <a:srgbClr val="000000"/>
                </a:solidFill>
                <a:latin typeface="Cambria"/>
                <a:ea typeface="Cambria"/>
                <a:cs typeface="Cambria"/>
                <a:sym typeface="Cambria"/>
              </a:rPr>
              <a:t>narrowly construed</a:t>
            </a:r>
            <a:r>
              <a:rPr lang="en" sz="1400">
                <a:solidFill>
                  <a:srgbClr val="000000"/>
                </a:solidFill>
                <a:latin typeface="Cambria"/>
                <a:ea typeface="Cambria"/>
                <a:cs typeface="Cambria"/>
                <a:sym typeface="Cambria"/>
              </a:rPr>
              <a:t>, that it was supposed to be a </a:t>
            </a:r>
            <a:r>
              <a:rPr b="1" lang="en" sz="1400">
                <a:solidFill>
                  <a:srgbClr val="000000"/>
                </a:solidFill>
                <a:latin typeface="Cambria"/>
                <a:ea typeface="Cambria"/>
                <a:cs typeface="Cambria"/>
                <a:sym typeface="Cambria"/>
              </a:rPr>
              <a:t>weapon of the weak</a:t>
            </a:r>
            <a:r>
              <a:rPr lang="en" sz="1400">
                <a:solidFill>
                  <a:srgbClr val="000000"/>
                </a:solidFill>
                <a:latin typeface="Cambria"/>
                <a:ea typeface="Cambria"/>
                <a:cs typeface="Cambria"/>
                <a:sym typeface="Cambria"/>
              </a:rPr>
              <a:t>, that it could be characterized by </a:t>
            </a:r>
            <a:r>
              <a:rPr b="1" lang="en" sz="1400">
                <a:solidFill>
                  <a:srgbClr val="000000"/>
                </a:solidFill>
                <a:latin typeface="Cambria"/>
                <a:ea typeface="Cambria"/>
                <a:cs typeface="Cambria"/>
                <a:sym typeface="Cambria"/>
              </a:rPr>
              <a:t>hatred</a:t>
            </a:r>
            <a:r>
              <a:rPr lang="en" sz="1400">
                <a:solidFill>
                  <a:srgbClr val="000000"/>
                </a:solidFill>
                <a:latin typeface="Cambria"/>
                <a:ea typeface="Cambria"/>
                <a:cs typeface="Cambria"/>
                <a:sym typeface="Cambria"/>
              </a:rPr>
              <a:t>, and that it could finally </a:t>
            </a:r>
            <a:r>
              <a:rPr b="1" lang="en" sz="1400">
                <a:solidFill>
                  <a:srgbClr val="000000"/>
                </a:solidFill>
                <a:latin typeface="Cambria"/>
                <a:ea typeface="Cambria"/>
                <a:cs typeface="Cambria"/>
                <a:sym typeface="Cambria"/>
              </a:rPr>
              <a:t>manifest itself as violence</a:t>
            </a:r>
            <a:r>
              <a:rPr lang="en" sz="1400">
                <a:solidFill>
                  <a:srgbClr val="000000"/>
                </a:solidFill>
                <a:latin typeface="Cambria"/>
                <a:ea typeface="Cambria"/>
                <a:cs typeface="Cambria"/>
                <a:sym typeface="Cambria"/>
              </a:rPr>
              <a:t>. It was clear that a new word must be coined by the Indians to designate their struggle” (43).</a:t>
            </a:r>
            <a:endParaRPr sz="1400">
              <a:solidFill>
                <a:srgbClr val="000000"/>
              </a:solidFill>
            </a:endParaRPr>
          </a:p>
          <a:p>
            <a:pPr indent="-50800" lvl="0" marL="177800" rtl="0" algn="l">
              <a:lnSpc>
                <a:spcPct val="90000"/>
              </a:lnSpc>
              <a:spcBef>
                <a:spcPts val="800"/>
              </a:spcBef>
              <a:spcAft>
                <a:spcPts val="1200"/>
              </a:spcAft>
              <a:buClr>
                <a:schemeClr val="dk1"/>
              </a:buClr>
              <a:buSzPts val="2100"/>
              <a:buNone/>
            </a:pPr>
            <a:r>
              <a:t/>
            </a:r>
            <a:endParaRPr/>
          </a:p>
        </p:txBody>
      </p:sp>
      <p:sp>
        <p:nvSpPr>
          <p:cNvPr id="125" name="Google Shape;125;p18"/>
          <p:cNvSpPr txBox="1"/>
          <p:nvPr/>
        </p:nvSpPr>
        <p:spPr>
          <a:xfrm>
            <a:off x="5177000" y="4127700"/>
            <a:ext cx="3786300" cy="101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000">
                <a:latin typeface="Cambria"/>
                <a:ea typeface="Cambria"/>
                <a:cs typeface="Cambria"/>
                <a:sym typeface="Cambria"/>
              </a:rPr>
              <a:t>Content from: </a:t>
            </a: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a:t>
            </a:r>
            <a:endParaRPr sz="1000">
              <a:latin typeface="Cambria"/>
              <a:ea typeface="Cambria"/>
              <a:cs typeface="Cambria"/>
              <a:sym typeface="Cambria"/>
            </a:endParaRPr>
          </a:p>
          <a:p>
            <a:pPr indent="0" lvl="0" marL="0" rtl="0" algn="l">
              <a:lnSpc>
                <a:spcPct val="90000"/>
              </a:lnSpc>
              <a:spcBef>
                <a:spcPts val="0"/>
              </a:spcBef>
              <a:spcAft>
                <a:spcPts val="0"/>
              </a:spcAft>
              <a:buNone/>
            </a:pPr>
            <a:r>
              <a:rPr lang="en" sz="1000">
                <a:latin typeface="Cambria"/>
                <a:ea typeface="Cambria"/>
                <a:cs typeface="Cambria"/>
                <a:sym typeface="Cambria"/>
              </a:rPr>
              <a:t>Visual from: https://gwtoday.gwu.edu/looking-back-washington-dc-activists-campaigned-end-apartheid.</a:t>
            </a:r>
            <a:endParaRPr sz="1000">
              <a:latin typeface="Cambria"/>
              <a:ea typeface="Cambria"/>
              <a:cs typeface="Cambria"/>
              <a:sym typeface="Cambria"/>
            </a:endParaRPr>
          </a:p>
        </p:txBody>
      </p:sp>
      <p:pic>
        <p:nvPicPr>
          <p:cNvPr id="126" name="Google Shape;126;p18"/>
          <p:cNvPicPr preferRelativeResize="0"/>
          <p:nvPr/>
        </p:nvPicPr>
        <p:blipFill>
          <a:blip r:embed="rId3">
            <a:alphaModFix/>
          </a:blip>
          <a:stretch>
            <a:fillRect/>
          </a:stretch>
        </p:blipFill>
        <p:spPr>
          <a:xfrm>
            <a:off x="287850" y="3373475"/>
            <a:ext cx="2566613" cy="171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idx="1" type="body"/>
          </p:nvPr>
        </p:nvSpPr>
        <p:spPr>
          <a:xfrm>
            <a:off x="813000" y="1488825"/>
            <a:ext cx="5477400" cy="3354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 sz="1400">
                <a:solidFill>
                  <a:srgbClr val="000000"/>
                </a:solidFill>
                <a:latin typeface="Cambria"/>
                <a:ea typeface="Cambria"/>
                <a:cs typeface="Cambria"/>
                <a:sym typeface="Cambria"/>
              </a:rPr>
              <a:t>Political scientist </a:t>
            </a:r>
            <a:r>
              <a:rPr b="1" lang="en" sz="1400">
                <a:solidFill>
                  <a:srgbClr val="000000"/>
                </a:solidFill>
                <a:latin typeface="Cambria"/>
                <a:ea typeface="Cambria"/>
                <a:cs typeface="Cambria"/>
                <a:sym typeface="Cambria"/>
              </a:rPr>
              <a:t>Dr. Mulford Sibley</a:t>
            </a:r>
            <a:r>
              <a:rPr lang="en" sz="1400">
                <a:solidFill>
                  <a:srgbClr val="000000"/>
                </a:solidFill>
                <a:latin typeface="Cambria"/>
                <a:ea typeface="Cambria"/>
                <a:cs typeface="Cambria"/>
                <a:sym typeface="Cambria"/>
              </a:rPr>
              <a:t> has distinguished three types of </a:t>
            </a:r>
            <a:r>
              <a:rPr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a:t>
            </a:r>
            <a:endParaRPr sz="1400">
              <a:solidFill>
                <a:srgbClr val="000000"/>
              </a:solidFill>
              <a:latin typeface="Cambria"/>
              <a:ea typeface="Cambria"/>
              <a:cs typeface="Cambria"/>
              <a:sym typeface="Cambria"/>
            </a:endParaRPr>
          </a:p>
          <a:p>
            <a:pPr indent="-3429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Hindu pacifism - Satyagraha</a:t>
            </a:r>
            <a:endParaRPr sz="1200">
              <a:solidFill>
                <a:srgbClr val="000000"/>
              </a:solidFill>
              <a:latin typeface="Cambria"/>
              <a:ea typeface="Cambria"/>
              <a:cs typeface="Cambria"/>
              <a:sym typeface="Cambria"/>
            </a:endParaRPr>
          </a:p>
          <a:p>
            <a:pPr indent="-3429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Christian pacifism</a:t>
            </a:r>
            <a:endParaRPr sz="1200">
              <a:solidFill>
                <a:srgbClr val="000000"/>
              </a:solidFill>
              <a:latin typeface="Cambria"/>
              <a:ea typeface="Cambria"/>
              <a:cs typeface="Cambria"/>
              <a:sym typeface="Cambria"/>
            </a:endParaRPr>
          </a:p>
          <a:p>
            <a:pPr indent="-3429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Revolutionary sector pacifism</a:t>
            </a:r>
            <a:endParaRPr sz="1200">
              <a:solidFill>
                <a:srgbClr val="000000"/>
              </a:solidFill>
              <a:latin typeface="Cambria"/>
              <a:ea typeface="Cambria"/>
              <a:cs typeface="Cambria"/>
              <a:sym typeface="Cambria"/>
            </a:endParaRPr>
          </a:p>
          <a:p>
            <a:pPr indent="0" lvl="0" marL="0" rtl="0" algn="l">
              <a:lnSpc>
                <a:spcPct val="90000"/>
              </a:lnSpc>
              <a:spcBef>
                <a:spcPts val="800"/>
              </a:spcBef>
              <a:spcAft>
                <a:spcPts val="0"/>
              </a:spcAft>
              <a:buClr>
                <a:schemeClr val="dk1"/>
              </a:buClr>
              <a:buSzPts val="2100"/>
              <a:buNone/>
            </a:pPr>
            <a:r>
              <a:rPr lang="en" sz="1400">
                <a:solidFill>
                  <a:srgbClr val="000000"/>
                </a:solidFill>
                <a:latin typeface="Cambria"/>
                <a:ea typeface="Cambria"/>
                <a:cs typeface="Cambria"/>
                <a:sym typeface="Cambria"/>
              </a:rPr>
              <a:t>This does not encompass the field of </a:t>
            </a:r>
            <a:r>
              <a:rPr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 and was limited to those modern types of pacifism containing political theory (43).</a:t>
            </a:r>
            <a:endParaRPr sz="1400">
              <a:solidFill>
                <a:srgbClr val="000000"/>
              </a:solidFill>
              <a:latin typeface="Cambria"/>
              <a:ea typeface="Cambria"/>
              <a:cs typeface="Cambria"/>
              <a:sym typeface="Cambria"/>
            </a:endParaRPr>
          </a:p>
          <a:p>
            <a:pPr indent="-38100" lvl="0" marL="177800" rtl="0" algn="l">
              <a:lnSpc>
                <a:spcPct val="90000"/>
              </a:lnSpc>
              <a:spcBef>
                <a:spcPts val="800"/>
              </a:spcBef>
              <a:spcAft>
                <a:spcPts val="1200"/>
              </a:spcAft>
              <a:buClr>
                <a:schemeClr val="dk1"/>
              </a:buClr>
              <a:buSzPts val="2100"/>
              <a:buNone/>
            </a:pPr>
            <a:r>
              <a:t/>
            </a:r>
            <a:endParaRPr/>
          </a:p>
        </p:txBody>
      </p:sp>
      <p:sp>
        <p:nvSpPr>
          <p:cNvPr id="132" name="Google Shape;132;p19"/>
          <p:cNvSpPr txBox="1"/>
          <p:nvPr/>
        </p:nvSpPr>
        <p:spPr>
          <a:xfrm>
            <a:off x="813000" y="647075"/>
            <a:ext cx="4486500" cy="50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latin typeface="Cambria"/>
                <a:ea typeface="Cambria"/>
                <a:cs typeface="Cambria"/>
                <a:sym typeface="Cambria"/>
              </a:rPr>
              <a:t>More Systematic Distinctions</a:t>
            </a:r>
            <a:endParaRPr b="1" sz="2300"/>
          </a:p>
        </p:txBody>
      </p:sp>
      <p:pic>
        <p:nvPicPr>
          <p:cNvPr id="133" name="Google Shape;133;p19"/>
          <p:cNvPicPr preferRelativeResize="0"/>
          <p:nvPr/>
        </p:nvPicPr>
        <p:blipFill>
          <a:blip r:embed="rId3">
            <a:alphaModFix/>
          </a:blip>
          <a:stretch>
            <a:fillRect/>
          </a:stretch>
        </p:blipFill>
        <p:spPr>
          <a:xfrm>
            <a:off x="6290300" y="686825"/>
            <a:ext cx="2446650" cy="3545875"/>
          </a:xfrm>
          <a:prstGeom prst="rect">
            <a:avLst/>
          </a:prstGeom>
          <a:noFill/>
          <a:ln>
            <a:noFill/>
          </a:ln>
        </p:spPr>
      </p:pic>
      <p:sp>
        <p:nvSpPr>
          <p:cNvPr id="134" name="Google Shape;134;p19"/>
          <p:cNvSpPr txBox="1"/>
          <p:nvPr/>
        </p:nvSpPr>
        <p:spPr>
          <a:xfrm>
            <a:off x="113075" y="4096950"/>
            <a:ext cx="3950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Content from: </a:t>
            </a: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a:t>
            </a:r>
            <a:endParaRPr sz="1000">
              <a:latin typeface="Cambria"/>
              <a:ea typeface="Cambria"/>
              <a:cs typeface="Cambria"/>
              <a:sym typeface="Cambria"/>
            </a:endParaRPr>
          </a:p>
          <a:p>
            <a:pPr indent="0" lvl="0" marL="0" rtl="0" algn="l">
              <a:spcBef>
                <a:spcPts val="0"/>
              </a:spcBef>
              <a:spcAft>
                <a:spcPts val="0"/>
              </a:spcAft>
              <a:buNone/>
            </a:pPr>
            <a:r>
              <a:rPr lang="en" sz="1000">
                <a:latin typeface="Cambria"/>
                <a:ea typeface="Cambria"/>
                <a:cs typeface="Cambria"/>
                <a:sym typeface="Cambria"/>
              </a:rPr>
              <a:t>Visual</a:t>
            </a:r>
            <a:r>
              <a:rPr lang="en" sz="1000">
                <a:latin typeface="Cambria"/>
                <a:ea typeface="Cambria"/>
                <a:cs typeface="Cambria"/>
                <a:sym typeface="Cambria"/>
              </a:rPr>
              <a:t> from: </a:t>
            </a:r>
            <a:r>
              <a:rPr lang="en" sz="1000">
                <a:latin typeface="Cambria"/>
                <a:ea typeface="Cambria"/>
                <a:cs typeface="Cambria"/>
                <a:sym typeface="Cambria"/>
              </a:rPr>
              <a:t>http://www2.mnhs.org/library/findaids/index_S.htm.</a:t>
            </a:r>
            <a:endParaRPr sz="1000">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idx="1" type="body"/>
          </p:nvPr>
        </p:nvSpPr>
        <p:spPr>
          <a:xfrm>
            <a:off x="705150" y="1630625"/>
            <a:ext cx="5807700" cy="28671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None/>
            </a:pPr>
            <a:r>
              <a:rPr b="1" lang="en" sz="1400">
                <a:solidFill>
                  <a:srgbClr val="000000"/>
                </a:solidFill>
                <a:latin typeface="Cambria"/>
                <a:ea typeface="Cambria"/>
                <a:cs typeface="Cambria"/>
                <a:sym typeface="Cambria"/>
              </a:rPr>
              <a:t>Theodore Paullin</a:t>
            </a:r>
            <a:r>
              <a:rPr lang="en" sz="1400">
                <a:solidFill>
                  <a:srgbClr val="000000"/>
                </a:solidFill>
                <a:latin typeface="Cambria"/>
                <a:ea typeface="Cambria"/>
                <a:cs typeface="Cambria"/>
                <a:sym typeface="Cambria"/>
              </a:rPr>
              <a:t> comes close to developing a typology of “</a:t>
            </a:r>
            <a:r>
              <a:rPr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 </a:t>
            </a:r>
            <a:endParaRPr sz="1400">
              <a:solidFill>
                <a:srgbClr val="000000"/>
              </a:solidFill>
              <a:latin typeface="Cambria"/>
              <a:ea typeface="Cambria"/>
              <a:cs typeface="Cambria"/>
              <a:sym typeface="Cambria"/>
            </a:endParaRPr>
          </a:p>
          <a:p>
            <a:pPr indent="0" lvl="0" marL="0" rtl="0" algn="l">
              <a:lnSpc>
                <a:spcPct val="90000"/>
              </a:lnSpc>
              <a:spcBef>
                <a:spcPts val="0"/>
              </a:spcBef>
              <a:spcAft>
                <a:spcPts val="0"/>
              </a:spcAft>
              <a:buNone/>
            </a:pPr>
            <a:r>
              <a:rPr lang="en" sz="1400">
                <a:solidFill>
                  <a:srgbClr val="000000"/>
                </a:solidFill>
                <a:latin typeface="Cambria"/>
                <a:ea typeface="Cambria"/>
                <a:cs typeface="Cambria"/>
                <a:sym typeface="Cambria"/>
              </a:rPr>
              <a:t>He structured his discussion on the basis of six types resulting from a continuum, “at one end of which we place violence coupled with hatred, and at the other, dependence only upon the application of positive love and good will. In the intermediate positions we face”: </a:t>
            </a:r>
            <a:endParaRPr sz="1400">
              <a:solidFill>
                <a:srgbClr val="000000"/>
              </a:solidFill>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Violence without hatred</a:t>
            </a:r>
            <a:endParaRPr sz="1200">
              <a:solidFill>
                <a:srgbClr val="000000"/>
              </a:solidFill>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Nonviolence</a:t>
            </a:r>
            <a:r>
              <a:rPr lang="en" sz="1200">
                <a:solidFill>
                  <a:srgbClr val="000000"/>
                </a:solidFill>
                <a:latin typeface="Cambria"/>
                <a:ea typeface="Cambria"/>
                <a:cs typeface="Cambria"/>
                <a:sym typeface="Cambria"/>
              </a:rPr>
              <a:t> practiced by necessity rather than because of principle</a:t>
            </a:r>
            <a:endParaRPr sz="1200">
              <a:solidFill>
                <a:srgbClr val="000000"/>
              </a:solidFill>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Non-violent coercion</a:t>
            </a:r>
            <a:endParaRPr sz="1200">
              <a:solidFill>
                <a:srgbClr val="000000"/>
              </a:solidFill>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Satyagraha and non-violent direct action</a:t>
            </a:r>
            <a:endParaRPr sz="1200">
              <a:solidFill>
                <a:srgbClr val="000000"/>
              </a:solidFill>
            </a:endParaRPr>
          </a:p>
          <a:p>
            <a:pPr indent="-355600" lvl="1" marL="723900" rtl="0" algn="l">
              <a:lnSpc>
                <a:spcPct val="90000"/>
              </a:lnSpc>
              <a:spcBef>
                <a:spcPts val="400"/>
              </a:spcBef>
              <a:spcAft>
                <a:spcPts val="0"/>
              </a:spcAft>
              <a:buClr>
                <a:srgbClr val="000000"/>
              </a:buClr>
              <a:buSzPts val="1200"/>
              <a:buFont typeface="Cambria"/>
              <a:buAutoNum type="arabicPeriod"/>
            </a:pPr>
            <a:r>
              <a:rPr lang="en" sz="1200">
                <a:solidFill>
                  <a:srgbClr val="000000"/>
                </a:solidFill>
                <a:latin typeface="Cambria"/>
                <a:ea typeface="Cambria"/>
                <a:cs typeface="Cambria"/>
                <a:sym typeface="Cambria"/>
              </a:rPr>
              <a:t>Non-resistance</a:t>
            </a:r>
            <a:endParaRPr sz="1200">
              <a:solidFill>
                <a:srgbClr val="000000"/>
              </a:solidFill>
            </a:endParaRPr>
          </a:p>
          <a:p>
            <a:pPr indent="0" lvl="0" marL="0" rtl="0" algn="l">
              <a:lnSpc>
                <a:spcPct val="90000"/>
              </a:lnSpc>
              <a:spcBef>
                <a:spcPts val="800"/>
              </a:spcBef>
              <a:spcAft>
                <a:spcPts val="0"/>
              </a:spcAft>
              <a:buClr>
                <a:schemeClr val="dk1"/>
              </a:buClr>
              <a:buSzPts val="2100"/>
              <a:buNone/>
            </a:pPr>
            <a:r>
              <a:rPr lang="en" sz="1400">
                <a:solidFill>
                  <a:srgbClr val="000000"/>
                </a:solidFill>
                <a:latin typeface="Cambria"/>
                <a:ea typeface="Cambria"/>
                <a:cs typeface="Cambria"/>
                <a:sym typeface="Cambria"/>
              </a:rPr>
              <a:t>The </a:t>
            </a:r>
            <a:r>
              <a:rPr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 extremity of his continuum, “active goodwill and reconciliation” is the sixth type (43).</a:t>
            </a:r>
            <a:endParaRPr sz="1400">
              <a:solidFill>
                <a:srgbClr val="000000"/>
              </a:solidFill>
            </a:endParaRPr>
          </a:p>
          <a:p>
            <a:pPr indent="-50800" lvl="0" marL="177800" rtl="0" algn="l">
              <a:lnSpc>
                <a:spcPct val="90000"/>
              </a:lnSpc>
              <a:spcBef>
                <a:spcPts val="800"/>
              </a:spcBef>
              <a:spcAft>
                <a:spcPts val="1200"/>
              </a:spcAft>
              <a:buClr>
                <a:schemeClr val="dk1"/>
              </a:buClr>
              <a:buSzPts val="2100"/>
              <a:buNone/>
            </a:pPr>
            <a:r>
              <a:t/>
            </a:r>
            <a:endParaRPr/>
          </a:p>
        </p:txBody>
      </p:sp>
      <p:sp>
        <p:nvSpPr>
          <p:cNvPr id="140" name="Google Shape;140;p20"/>
          <p:cNvSpPr txBox="1"/>
          <p:nvPr/>
        </p:nvSpPr>
        <p:spPr>
          <a:xfrm>
            <a:off x="5043400" y="3972425"/>
            <a:ext cx="4033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Content from: </a:t>
            </a: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 </a:t>
            </a:r>
            <a:endParaRPr sz="1000">
              <a:latin typeface="Cambria"/>
              <a:ea typeface="Cambria"/>
              <a:cs typeface="Cambria"/>
              <a:sym typeface="Cambria"/>
            </a:endParaRPr>
          </a:p>
          <a:p>
            <a:pPr indent="0" lvl="0" marL="0" rtl="0" algn="l">
              <a:spcBef>
                <a:spcPts val="0"/>
              </a:spcBef>
              <a:spcAft>
                <a:spcPts val="0"/>
              </a:spcAft>
              <a:buNone/>
            </a:pPr>
            <a:r>
              <a:rPr lang="en" sz="1000">
                <a:latin typeface="Cambria"/>
                <a:ea typeface="Cambria"/>
                <a:cs typeface="Cambria"/>
                <a:sym typeface="Cambria"/>
              </a:rPr>
              <a:t>Visual from: https://www.amazon.com/Introduction-Non-Violence-Theodore-Paullin-ebook/dp/B00847HY14.</a:t>
            </a:r>
            <a:endParaRPr/>
          </a:p>
        </p:txBody>
      </p:sp>
      <p:pic>
        <p:nvPicPr>
          <p:cNvPr id="141" name="Google Shape;141;p20"/>
          <p:cNvPicPr preferRelativeResize="0"/>
          <p:nvPr/>
        </p:nvPicPr>
        <p:blipFill>
          <a:blip r:embed="rId3">
            <a:alphaModFix/>
          </a:blip>
          <a:stretch>
            <a:fillRect/>
          </a:stretch>
        </p:blipFill>
        <p:spPr>
          <a:xfrm>
            <a:off x="6869125" y="664550"/>
            <a:ext cx="2033400" cy="3056975"/>
          </a:xfrm>
          <a:prstGeom prst="rect">
            <a:avLst/>
          </a:prstGeom>
          <a:noFill/>
          <a:ln>
            <a:noFill/>
          </a:ln>
        </p:spPr>
      </p:pic>
      <p:sp>
        <p:nvSpPr>
          <p:cNvPr id="142" name="Google Shape;142;p20"/>
          <p:cNvSpPr txBox="1"/>
          <p:nvPr/>
        </p:nvSpPr>
        <p:spPr>
          <a:xfrm>
            <a:off x="705150" y="590050"/>
            <a:ext cx="4716600" cy="50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latin typeface="Cambria"/>
                <a:ea typeface="Cambria"/>
                <a:cs typeface="Cambria"/>
                <a:sym typeface="Cambria"/>
              </a:rPr>
              <a:t>Paullin’s Typology of Nonviolence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idx="1" type="body"/>
          </p:nvPr>
        </p:nvSpPr>
        <p:spPr>
          <a:xfrm>
            <a:off x="729450" y="1493275"/>
            <a:ext cx="7688700" cy="2846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b="1" lang="en" sz="1400">
                <a:solidFill>
                  <a:srgbClr val="000000"/>
                </a:solidFill>
                <a:latin typeface="Cambria"/>
                <a:ea typeface="Cambria"/>
                <a:cs typeface="Cambria"/>
                <a:sym typeface="Cambria"/>
              </a:rPr>
              <a:t>Generic </a:t>
            </a:r>
            <a:r>
              <a:rPr b="1" lang="en" sz="1400">
                <a:solidFill>
                  <a:srgbClr val="000000"/>
                </a:solidFill>
                <a:latin typeface="Cambria"/>
                <a:ea typeface="Cambria"/>
                <a:cs typeface="Cambria"/>
                <a:sym typeface="Cambria"/>
              </a:rPr>
              <a:t>Nonviolence</a:t>
            </a:r>
            <a:r>
              <a:rPr lang="en" sz="1400">
                <a:solidFill>
                  <a:srgbClr val="000000"/>
                </a:solidFill>
                <a:latin typeface="Cambria"/>
                <a:ea typeface="Cambria"/>
                <a:cs typeface="Cambria"/>
                <a:sym typeface="Cambria"/>
              </a:rPr>
              <a:t> is the whole gamut of behavior and belief characterized by an abstention from physical violence. </a:t>
            </a:r>
            <a:endParaRPr sz="14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This is the sense in which the term “</a:t>
            </a:r>
            <a:r>
              <a:rPr lang="en" sz="1200">
                <a:solidFill>
                  <a:srgbClr val="000000"/>
                </a:solidFill>
                <a:latin typeface="Cambria"/>
                <a:ea typeface="Cambria"/>
                <a:cs typeface="Cambria"/>
                <a:sym typeface="Cambria"/>
              </a:rPr>
              <a:t>Nonviolence</a:t>
            </a:r>
            <a:r>
              <a:rPr lang="en" sz="1200">
                <a:solidFill>
                  <a:srgbClr val="000000"/>
                </a:solidFill>
                <a:latin typeface="Cambria"/>
                <a:ea typeface="Cambria"/>
                <a:cs typeface="Cambria"/>
                <a:sym typeface="Cambria"/>
              </a:rPr>
              <a:t>” has been used in this paper.</a:t>
            </a:r>
            <a:endParaRPr sz="1200">
              <a:solidFill>
                <a:srgbClr val="000000"/>
              </a:solidFill>
            </a:endParaRPr>
          </a:p>
          <a:p>
            <a:pPr indent="-304800" lvl="1" marL="914400" rtl="0" algn="l">
              <a:lnSpc>
                <a:spcPct val="9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Not included in this classification are hermits, cases of cowardice involving a de facto withdrawal, legislation and state decrees (44).</a:t>
            </a:r>
            <a:endParaRPr sz="1200">
              <a:solidFill>
                <a:srgbClr val="000000"/>
              </a:solidFill>
            </a:endParaRPr>
          </a:p>
          <a:p>
            <a:pPr indent="-38100" lvl="0" marL="177800" rtl="0" algn="l">
              <a:lnSpc>
                <a:spcPct val="90000"/>
              </a:lnSpc>
              <a:spcBef>
                <a:spcPts val="800"/>
              </a:spcBef>
              <a:spcAft>
                <a:spcPts val="1200"/>
              </a:spcAft>
              <a:buClr>
                <a:schemeClr val="dk1"/>
              </a:buClr>
              <a:buSzPts val="2100"/>
              <a:buNone/>
            </a:pPr>
            <a:r>
              <a:t/>
            </a:r>
            <a:endParaRPr/>
          </a:p>
        </p:txBody>
      </p:sp>
      <p:sp>
        <p:nvSpPr>
          <p:cNvPr id="148" name="Google Shape;148;p21"/>
          <p:cNvSpPr txBox="1"/>
          <p:nvPr/>
        </p:nvSpPr>
        <p:spPr>
          <a:xfrm>
            <a:off x="763225" y="592900"/>
            <a:ext cx="4080600" cy="50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latin typeface="Cambria"/>
                <a:ea typeface="Cambria"/>
                <a:cs typeface="Cambria"/>
                <a:sym typeface="Cambria"/>
              </a:rPr>
              <a:t>Generic </a:t>
            </a:r>
            <a:r>
              <a:rPr b="1" lang="en" sz="2300">
                <a:latin typeface="Cambria"/>
                <a:ea typeface="Cambria"/>
                <a:cs typeface="Cambria"/>
                <a:sym typeface="Cambria"/>
              </a:rPr>
              <a:t>Nonviolence</a:t>
            </a:r>
            <a:endParaRPr b="1" sz="2300"/>
          </a:p>
        </p:txBody>
      </p:sp>
      <p:sp>
        <p:nvSpPr>
          <p:cNvPr id="149" name="Google Shape;149;p21"/>
          <p:cNvSpPr txBox="1"/>
          <p:nvPr/>
        </p:nvSpPr>
        <p:spPr>
          <a:xfrm>
            <a:off x="6011900" y="43399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mbria"/>
                <a:ea typeface="Cambria"/>
                <a:cs typeface="Cambria"/>
                <a:sym typeface="Cambria"/>
              </a:rPr>
              <a:t>Gene Sharp, The Meanings of Nonviolence: A Typology. </a:t>
            </a:r>
            <a:r>
              <a:rPr i="1" lang="en" sz="1000">
                <a:latin typeface="Cambria"/>
                <a:ea typeface="Cambria"/>
                <a:cs typeface="Cambria"/>
                <a:sym typeface="Cambria"/>
              </a:rPr>
              <a:t>The Journal of Conflict Resolution. </a:t>
            </a:r>
            <a:r>
              <a:rPr lang="en" sz="1000">
                <a:latin typeface="Cambria"/>
                <a:ea typeface="Cambria"/>
                <a:cs typeface="Cambria"/>
                <a:sym typeface="Cambria"/>
              </a:rPr>
              <a:t>Vol. 3(1), No. 1 (Mar. 1959), pp. 41-66.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