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diagrams/layout2.xml" ContentType="application/vnd.openxmlformats-officedocument.drawingml.diagramLayout+xml"/>
  <Override PartName="/ppt/slides/slide24.xml" ContentType="application/vnd.openxmlformats-officedocument.presentationml.slide+xml"/>
  <Override PartName="/ppt/slides/slide32.xml" ContentType="application/vnd.openxmlformats-officedocument.presentationml.slide+xml"/>
  <Override PartName="/ppt/diagrams/quickStyle2.xml" ContentType="application/vnd.openxmlformats-officedocument.drawingml.diagramStyl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68" r:id="rId3"/>
  </p:sldMasterIdLst>
  <p:notesMasterIdLst>
    <p:notesMasterId r:id="rId37"/>
  </p:notesMasterIdLst>
  <p:sldIdLst>
    <p:sldId id="256" r:id="rId4"/>
    <p:sldId id="506" r:id="rId5"/>
    <p:sldId id="533" r:id="rId6"/>
    <p:sldId id="534" r:id="rId7"/>
    <p:sldId id="535" r:id="rId8"/>
    <p:sldId id="536" r:id="rId9"/>
    <p:sldId id="537" r:id="rId10"/>
    <p:sldId id="538" r:id="rId11"/>
    <p:sldId id="539" r:id="rId12"/>
    <p:sldId id="583" r:id="rId13"/>
    <p:sldId id="584" r:id="rId14"/>
    <p:sldId id="585" r:id="rId15"/>
    <p:sldId id="586" r:id="rId16"/>
    <p:sldId id="587" r:id="rId17"/>
    <p:sldId id="588" r:id="rId18"/>
    <p:sldId id="589" r:id="rId19"/>
    <p:sldId id="580" r:id="rId20"/>
    <p:sldId id="581" r:id="rId21"/>
    <p:sldId id="552" r:id="rId22"/>
    <p:sldId id="505" r:id="rId23"/>
    <p:sldId id="504" r:id="rId24"/>
    <p:sldId id="507" r:id="rId25"/>
    <p:sldId id="503" r:id="rId26"/>
    <p:sldId id="501" r:id="rId27"/>
    <p:sldId id="499" r:id="rId28"/>
    <p:sldId id="502" r:id="rId29"/>
    <p:sldId id="541" r:id="rId30"/>
    <p:sldId id="582" r:id="rId31"/>
    <p:sldId id="545" r:id="rId32"/>
    <p:sldId id="546" r:id="rId33"/>
    <p:sldId id="547" r:id="rId34"/>
    <p:sldId id="548" r:id="rId35"/>
    <p:sldId id="549" r:id="rId3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747" autoAdjust="0"/>
    <p:restoredTop sz="94660"/>
  </p:normalViewPr>
  <p:slideViewPr>
    <p:cSldViewPr snapToGrid="0" snapToObjects="1">
      <p:cViewPr>
        <p:scale>
          <a:sx n="100" d="100"/>
          <a:sy n="100" d="100"/>
        </p:scale>
        <p:origin x="-776"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image" Target="../media/image19.jpeg"/><Relationship Id="rId2"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69997-F59F-5A4E-95A8-36220C3B0DC2}" type="doc">
      <dgm:prSet loTypeId="urn:microsoft.com/office/officeart/2005/8/layout/radial6" loCatId="cycle" qsTypeId="urn:microsoft.com/office/officeart/2005/8/quickstyle/simple4" qsCatId="simple" csTypeId="urn:microsoft.com/office/officeart/2005/8/colors/accent1_3" csCatId="accent1" phldr="1"/>
      <dgm:spPr/>
      <dgm:t>
        <a:bodyPr/>
        <a:lstStyle/>
        <a:p>
          <a:endParaRPr lang="de-DE"/>
        </a:p>
      </dgm:t>
    </dgm:pt>
    <dgm:pt modelId="{E955DD8C-ABF2-5E45-8106-67FADDF4F2F7}">
      <dgm:prSet phldrT="[Text]" custT="1"/>
      <dgm:spPr>
        <a:scene3d>
          <a:camera prst="orthographicFront"/>
          <a:lightRig rig="threePt" dir="t"/>
        </a:scene3d>
        <a:sp3d>
          <a:bevelT/>
        </a:sp3d>
      </dgm:spPr>
      <dgm:t>
        <a:bodyPr/>
        <a:lstStyle/>
        <a:p>
          <a:r>
            <a:rPr lang="de-DE" sz="1600" b="1" smtClean="0">
              <a:solidFill>
                <a:schemeClr val="tx1"/>
              </a:solidFill>
              <a:latin typeface="Times New Roman"/>
              <a:cs typeface="Times New Roman"/>
            </a:rPr>
            <a:t>social</a:t>
          </a:r>
        </a:p>
        <a:p>
          <a:r>
            <a:rPr lang="de-DE" sz="1400" smtClean="0">
              <a:solidFill>
                <a:schemeClr val="tx1"/>
              </a:solidFill>
              <a:latin typeface="Times New Roman"/>
              <a:cs typeface="Times New Roman"/>
            </a:rPr>
            <a:t>social justice</a:t>
          </a:r>
          <a:endParaRPr lang="de-DE" sz="1400" dirty="0">
            <a:solidFill>
              <a:schemeClr val="tx1"/>
            </a:solidFill>
            <a:latin typeface="Times New Roman"/>
            <a:cs typeface="Times New Roman"/>
          </a:endParaRPr>
        </a:p>
      </dgm:t>
    </dgm:pt>
    <dgm:pt modelId="{AE5A9E1C-AFA8-BA40-BA09-C229CB226BA2}" type="parTrans" cxnId="{39914218-794F-654F-B76C-D195E6683EC7}">
      <dgm:prSet/>
      <dgm:spPr>
        <a:scene3d>
          <a:camera prst="orthographicFront"/>
          <a:lightRig rig="threePt" dir="t"/>
        </a:scene3d>
        <a:sp3d>
          <a:bevelT/>
        </a:sp3d>
      </dgm:spPr>
      <dgm:t>
        <a:bodyPr/>
        <a:lstStyle/>
        <a:p>
          <a:endParaRPr lang="de-DE">
            <a:solidFill>
              <a:schemeClr val="tx1"/>
            </a:solidFill>
          </a:endParaRPr>
        </a:p>
      </dgm:t>
    </dgm:pt>
    <dgm:pt modelId="{2208E23B-2307-6944-95B5-87D48B170816}" type="sibTrans" cxnId="{39914218-794F-654F-B76C-D195E6683EC7}">
      <dgm:prSet/>
      <dgm:spPr/>
      <dgm:t>
        <a:bodyPr/>
        <a:lstStyle/>
        <a:p>
          <a:endParaRPr lang="de-DE">
            <a:solidFill>
              <a:schemeClr val="tx1"/>
            </a:solidFill>
          </a:endParaRPr>
        </a:p>
      </dgm:t>
    </dgm:pt>
    <dgm:pt modelId="{F5B86704-06FE-8E46-8D72-5C0E5267A588}">
      <dgm:prSet phldrT="[Text]" custT="1"/>
      <dgm:spPr>
        <a:scene3d>
          <a:camera prst="orthographicFront"/>
          <a:lightRig rig="threePt" dir="t"/>
        </a:scene3d>
        <a:sp3d>
          <a:bevelT/>
        </a:sp3d>
      </dgm:spPr>
      <dgm:t>
        <a:bodyPr/>
        <a:lstStyle/>
        <a:p>
          <a:r>
            <a:rPr lang="de-DE" sz="1400" b="1" smtClean="0">
              <a:solidFill>
                <a:schemeClr val="tx1"/>
              </a:solidFill>
              <a:latin typeface="Times New Roman"/>
              <a:cs typeface="Times New Roman"/>
            </a:rPr>
            <a:t>Ecology</a:t>
          </a:r>
        </a:p>
        <a:p>
          <a:r>
            <a:rPr lang="de-DE" sz="1400" smtClean="0">
              <a:solidFill>
                <a:schemeClr val="tx1"/>
              </a:solidFill>
              <a:latin typeface="Times New Roman"/>
              <a:cs typeface="Times New Roman"/>
            </a:rPr>
            <a:t>Ecologically acceptable</a:t>
          </a:r>
          <a:endParaRPr lang="de-DE" sz="1400" dirty="0">
            <a:solidFill>
              <a:schemeClr val="tx1"/>
            </a:solidFill>
            <a:latin typeface="Times New Roman"/>
            <a:cs typeface="Times New Roman"/>
          </a:endParaRPr>
        </a:p>
      </dgm:t>
    </dgm:pt>
    <dgm:pt modelId="{9F0FDEB4-4367-CE43-9AB9-218F48FA0716}" type="parTrans" cxnId="{62D6A774-B45C-FA4D-BC7E-F856AF8320EC}">
      <dgm:prSet/>
      <dgm:spPr>
        <a:scene3d>
          <a:camera prst="orthographicFront"/>
          <a:lightRig rig="threePt" dir="t"/>
        </a:scene3d>
        <a:sp3d>
          <a:bevelT/>
        </a:sp3d>
      </dgm:spPr>
      <dgm:t>
        <a:bodyPr/>
        <a:lstStyle/>
        <a:p>
          <a:endParaRPr lang="de-DE">
            <a:solidFill>
              <a:schemeClr val="tx1"/>
            </a:solidFill>
          </a:endParaRPr>
        </a:p>
      </dgm:t>
    </dgm:pt>
    <dgm:pt modelId="{E377604B-02BC-BA47-87F0-C7026174E962}" type="sibTrans" cxnId="{62D6A774-B45C-FA4D-BC7E-F856AF8320EC}">
      <dgm:prSet/>
      <dgm:spPr/>
      <dgm:t>
        <a:bodyPr/>
        <a:lstStyle/>
        <a:p>
          <a:endParaRPr lang="de-DE">
            <a:solidFill>
              <a:schemeClr val="tx1"/>
            </a:solidFill>
          </a:endParaRPr>
        </a:p>
      </dgm:t>
    </dgm:pt>
    <dgm:pt modelId="{617B69C5-A61F-2E4D-A4B5-3ED599B7A465}">
      <dgm:prSet phldrT="[Text]" custT="1"/>
      <dgm:spPr>
        <a:scene3d>
          <a:camera prst="orthographicFront"/>
          <a:lightRig rig="threePt" dir="t"/>
        </a:scene3d>
        <a:sp3d>
          <a:bevelT/>
        </a:sp3d>
      </dgm:spPr>
      <dgm:t>
        <a:bodyPr/>
        <a:lstStyle/>
        <a:p>
          <a:r>
            <a:rPr lang="de-DE" sz="1600" b="1" smtClean="0">
              <a:solidFill>
                <a:schemeClr val="tx1"/>
              </a:solidFill>
              <a:latin typeface="Times New Roman"/>
              <a:cs typeface="Times New Roman"/>
            </a:rPr>
            <a:t>Culture</a:t>
          </a:r>
        </a:p>
        <a:p>
          <a:r>
            <a:rPr lang="de-DE" sz="1400" smtClean="0">
              <a:solidFill>
                <a:schemeClr val="tx1"/>
              </a:solidFill>
              <a:latin typeface="Times New Roman"/>
              <a:cs typeface="Times New Roman"/>
            </a:rPr>
            <a:t>normative Variety</a:t>
          </a:r>
        </a:p>
        <a:p>
          <a:endParaRPr lang="de-DE" sz="1000" dirty="0">
            <a:solidFill>
              <a:schemeClr val="tx1"/>
            </a:solidFill>
          </a:endParaRPr>
        </a:p>
      </dgm:t>
    </dgm:pt>
    <dgm:pt modelId="{B95CF14D-053A-6D41-8127-BC2987291ACC}" type="parTrans" cxnId="{F7F4FF74-BC03-094C-AE8B-3BD775A6200F}">
      <dgm:prSet/>
      <dgm:spPr>
        <a:scene3d>
          <a:camera prst="orthographicFront"/>
          <a:lightRig rig="threePt" dir="t"/>
        </a:scene3d>
        <a:sp3d>
          <a:bevelT/>
        </a:sp3d>
      </dgm:spPr>
      <dgm:t>
        <a:bodyPr/>
        <a:lstStyle/>
        <a:p>
          <a:endParaRPr lang="de-DE">
            <a:solidFill>
              <a:schemeClr val="tx1"/>
            </a:solidFill>
          </a:endParaRPr>
        </a:p>
      </dgm:t>
    </dgm:pt>
    <dgm:pt modelId="{0ADBD0C4-6E07-2A41-B2B6-585C9E00CF0D}" type="sibTrans" cxnId="{F7F4FF74-BC03-094C-AE8B-3BD775A6200F}">
      <dgm:prSet/>
      <dgm:spPr/>
      <dgm:t>
        <a:bodyPr/>
        <a:lstStyle/>
        <a:p>
          <a:endParaRPr lang="de-DE">
            <a:solidFill>
              <a:schemeClr val="tx1"/>
            </a:solidFill>
          </a:endParaRPr>
        </a:p>
      </dgm:t>
    </dgm:pt>
    <dgm:pt modelId="{C5AE3EE2-CB5C-C84F-A07F-2C260C48DCA4}">
      <dgm:prSet phldrT="[Text]" custT="1"/>
      <dgm:spPr>
        <a:scene3d>
          <a:camera prst="orthographicFront"/>
          <a:lightRig rig="threePt" dir="t"/>
        </a:scene3d>
        <a:sp3d>
          <a:bevelT/>
        </a:sp3d>
      </dgm:spPr>
      <dgm:t>
        <a:bodyPr/>
        <a:lstStyle/>
        <a:p>
          <a:endParaRPr lang="de-DE" sz="1400" dirty="0">
            <a:solidFill>
              <a:schemeClr val="tx1"/>
            </a:solidFill>
            <a:latin typeface="Times New Roman"/>
            <a:cs typeface="Times New Roman"/>
          </a:endParaRPr>
        </a:p>
      </dgm:t>
    </dgm:pt>
    <dgm:pt modelId="{BB8EE540-7E25-024B-B4CE-D8045AE935BA}" type="parTrans" cxnId="{81D70CFB-6355-4E45-AB43-9FBE77508FB7}">
      <dgm:prSet/>
      <dgm:spPr>
        <a:scene3d>
          <a:camera prst="orthographicFront"/>
          <a:lightRig rig="threePt" dir="t"/>
        </a:scene3d>
        <a:sp3d>
          <a:bevelT/>
        </a:sp3d>
      </dgm:spPr>
      <dgm:t>
        <a:bodyPr/>
        <a:lstStyle/>
        <a:p>
          <a:endParaRPr lang="de-DE">
            <a:solidFill>
              <a:schemeClr val="tx1"/>
            </a:solidFill>
          </a:endParaRPr>
        </a:p>
      </dgm:t>
    </dgm:pt>
    <dgm:pt modelId="{55FCCE64-FEBB-364F-8FD1-458FF375A1CA}" type="sibTrans" cxnId="{81D70CFB-6355-4E45-AB43-9FBE77508FB7}">
      <dgm:prSet/>
      <dgm:spPr/>
      <dgm:t>
        <a:bodyPr/>
        <a:lstStyle/>
        <a:p>
          <a:endParaRPr lang="de-DE">
            <a:solidFill>
              <a:schemeClr val="tx1"/>
            </a:solidFill>
          </a:endParaRPr>
        </a:p>
      </dgm:t>
    </dgm:pt>
    <dgm:pt modelId="{7D77B7EB-ADA7-3745-885F-F63CD885A067}">
      <dgm:prSet phldrT="[Text]" custT="1"/>
      <dgm:spPr>
        <a:scene3d>
          <a:camera prst="orthographicFront"/>
          <a:lightRig rig="threePt" dir="t"/>
        </a:scene3d>
        <a:sp3d>
          <a:bevelT/>
        </a:sp3d>
      </dgm:spPr>
      <dgm:t>
        <a:bodyPr/>
        <a:lstStyle/>
        <a:p>
          <a:r>
            <a:rPr lang="de-DE" sz="1600" b="1" smtClean="0">
              <a:solidFill>
                <a:schemeClr val="tx1"/>
              </a:solidFill>
              <a:latin typeface="Times New Roman"/>
              <a:cs typeface="Times New Roman"/>
            </a:rPr>
            <a:t>Economy</a:t>
          </a:r>
        </a:p>
        <a:p>
          <a:r>
            <a:rPr lang="de-DE" sz="1400" smtClean="0">
              <a:solidFill>
                <a:schemeClr val="tx1"/>
              </a:solidFill>
              <a:latin typeface="Times New Roman"/>
              <a:cs typeface="Times New Roman"/>
            </a:rPr>
            <a:t>Economical capabilities</a:t>
          </a:r>
        </a:p>
        <a:p>
          <a:endParaRPr lang="de-DE" sz="1400" dirty="0">
            <a:solidFill>
              <a:schemeClr val="tx1"/>
            </a:solidFill>
            <a:latin typeface="Times New Roman"/>
            <a:cs typeface="Times New Roman"/>
          </a:endParaRPr>
        </a:p>
      </dgm:t>
    </dgm:pt>
    <dgm:pt modelId="{0C17C7E4-7362-5C46-8432-4F4C56BB8E3A}" type="sibTrans" cxnId="{495DB2EC-4DA6-564D-8330-F73507491D6B}">
      <dgm:prSet/>
      <dgm:spPr/>
      <dgm:t>
        <a:bodyPr/>
        <a:lstStyle/>
        <a:p>
          <a:endParaRPr lang="de-DE">
            <a:solidFill>
              <a:schemeClr val="tx1"/>
            </a:solidFill>
          </a:endParaRPr>
        </a:p>
      </dgm:t>
    </dgm:pt>
    <dgm:pt modelId="{E8275394-C8F0-F34F-B1E0-CE953F070EA1}" type="parTrans" cxnId="{495DB2EC-4DA6-564D-8330-F73507491D6B}">
      <dgm:prSet/>
      <dgm:spPr/>
      <dgm:t>
        <a:bodyPr/>
        <a:lstStyle/>
        <a:p>
          <a:endParaRPr lang="de-DE">
            <a:solidFill>
              <a:schemeClr val="tx1"/>
            </a:solidFill>
          </a:endParaRPr>
        </a:p>
      </dgm:t>
    </dgm:pt>
    <dgm:pt modelId="{E345AE6D-A900-D34C-91D7-B46B6B80644F}">
      <dgm:prSet/>
      <dgm:spPr/>
      <dgm:t>
        <a:bodyPr/>
        <a:lstStyle/>
        <a:p>
          <a:endParaRPr lang="de-DE">
            <a:solidFill>
              <a:schemeClr val="tx1"/>
            </a:solidFill>
          </a:endParaRPr>
        </a:p>
      </dgm:t>
    </dgm:pt>
    <dgm:pt modelId="{3B73B5E8-270B-F04E-A4A6-044778B84277}" type="parTrans" cxnId="{91415FF3-7827-654A-961D-16E83C907E6E}">
      <dgm:prSet/>
      <dgm:spPr/>
      <dgm:t>
        <a:bodyPr/>
        <a:lstStyle/>
        <a:p>
          <a:endParaRPr lang="de-DE">
            <a:solidFill>
              <a:schemeClr val="tx1"/>
            </a:solidFill>
          </a:endParaRPr>
        </a:p>
      </dgm:t>
    </dgm:pt>
    <dgm:pt modelId="{B65BE83B-0887-704A-A1D1-6F8414A14281}" type="sibTrans" cxnId="{91415FF3-7827-654A-961D-16E83C907E6E}">
      <dgm:prSet/>
      <dgm:spPr/>
      <dgm:t>
        <a:bodyPr/>
        <a:lstStyle/>
        <a:p>
          <a:endParaRPr lang="de-DE">
            <a:solidFill>
              <a:schemeClr val="tx1"/>
            </a:solidFill>
          </a:endParaRPr>
        </a:p>
      </dgm:t>
    </dgm:pt>
    <dgm:pt modelId="{21A7B1A1-927B-9744-9E32-555419CF0A1F}">
      <dgm:prSet/>
      <dgm:spPr/>
      <dgm:t>
        <a:bodyPr/>
        <a:lstStyle/>
        <a:p>
          <a:endParaRPr lang="de-DE">
            <a:solidFill>
              <a:schemeClr val="tx1"/>
            </a:solidFill>
          </a:endParaRPr>
        </a:p>
      </dgm:t>
    </dgm:pt>
    <dgm:pt modelId="{B3F14926-0BCF-7044-A79D-A14730E66E22}" type="parTrans" cxnId="{C7335886-38E2-B64A-8A49-7D17586C4475}">
      <dgm:prSet/>
      <dgm:spPr/>
      <dgm:t>
        <a:bodyPr/>
        <a:lstStyle/>
        <a:p>
          <a:endParaRPr lang="de-DE">
            <a:solidFill>
              <a:schemeClr val="tx1"/>
            </a:solidFill>
          </a:endParaRPr>
        </a:p>
      </dgm:t>
    </dgm:pt>
    <dgm:pt modelId="{638A1A6C-72F7-EE45-AF71-4E20233AE6F3}" type="sibTrans" cxnId="{C7335886-38E2-B64A-8A49-7D17586C4475}">
      <dgm:prSet/>
      <dgm:spPr/>
      <dgm:t>
        <a:bodyPr/>
        <a:lstStyle/>
        <a:p>
          <a:endParaRPr lang="de-DE">
            <a:solidFill>
              <a:schemeClr val="tx1"/>
            </a:solidFill>
          </a:endParaRPr>
        </a:p>
      </dgm:t>
    </dgm:pt>
    <dgm:pt modelId="{6991DEFA-12BF-4D4E-9B46-B6D214655F4E}" type="pres">
      <dgm:prSet presAssocID="{19869997-F59F-5A4E-95A8-36220C3B0DC2}" presName="Name0" presStyleCnt="0">
        <dgm:presLayoutVars>
          <dgm:chMax val="1"/>
          <dgm:dir/>
          <dgm:animLvl val="ctr"/>
          <dgm:resizeHandles val="exact"/>
        </dgm:presLayoutVars>
      </dgm:prSet>
      <dgm:spPr/>
      <dgm:t>
        <a:bodyPr/>
        <a:lstStyle/>
        <a:p>
          <a:endParaRPr lang="de-DE"/>
        </a:p>
      </dgm:t>
    </dgm:pt>
    <dgm:pt modelId="{1171CBBD-9669-BB42-BADD-DFA1ABB737BB}" type="pres">
      <dgm:prSet presAssocID="{7D77B7EB-ADA7-3745-885F-F63CD885A067}" presName="centerShape" presStyleLbl="node0" presStyleIdx="0" presStyleCnt="1" custScaleX="75876" custScaleY="75690" custLinFactNeighborX="-38933" custLinFactNeighborY="-19646"/>
      <dgm:spPr/>
      <dgm:t>
        <a:bodyPr/>
        <a:lstStyle/>
        <a:p>
          <a:endParaRPr lang="de-DE"/>
        </a:p>
      </dgm:t>
    </dgm:pt>
    <dgm:pt modelId="{176470E2-5009-6141-A037-FF7494CE3BF9}" type="pres">
      <dgm:prSet presAssocID="{E955DD8C-ABF2-5E45-8106-67FADDF4F2F7}" presName="node" presStyleLbl="node1" presStyleIdx="0" presStyleCnt="4">
        <dgm:presLayoutVars>
          <dgm:bulletEnabled val="1"/>
        </dgm:presLayoutVars>
      </dgm:prSet>
      <dgm:spPr/>
      <dgm:t>
        <a:bodyPr/>
        <a:lstStyle/>
        <a:p>
          <a:endParaRPr lang="de-DE"/>
        </a:p>
      </dgm:t>
    </dgm:pt>
    <dgm:pt modelId="{8F321E76-078A-9C47-9384-0DBDF93C7400}" type="pres">
      <dgm:prSet presAssocID="{E955DD8C-ABF2-5E45-8106-67FADDF4F2F7}" presName="dummy" presStyleCnt="0"/>
      <dgm:spPr/>
      <dgm:t>
        <a:bodyPr/>
        <a:lstStyle/>
        <a:p>
          <a:endParaRPr lang="de-DE"/>
        </a:p>
      </dgm:t>
    </dgm:pt>
    <dgm:pt modelId="{05B4FFE2-5C42-0440-B625-566D615F30CB}" type="pres">
      <dgm:prSet presAssocID="{2208E23B-2307-6944-95B5-87D48B170816}" presName="sibTrans" presStyleLbl="sibTrans2D1" presStyleIdx="0" presStyleCnt="4"/>
      <dgm:spPr/>
      <dgm:t>
        <a:bodyPr/>
        <a:lstStyle/>
        <a:p>
          <a:endParaRPr lang="de-DE"/>
        </a:p>
      </dgm:t>
    </dgm:pt>
    <dgm:pt modelId="{D3DFBCE4-C6BF-0049-835D-E68BAB08F88D}" type="pres">
      <dgm:prSet presAssocID="{F5B86704-06FE-8E46-8D72-5C0E5267A588}" presName="node" presStyleLbl="node1" presStyleIdx="1" presStyleCnt="4" custScaleX="106219" custScaleY="108129" custRadScaleRad="91345" custRadScaleInc="-38453">
        <dgm:presLayoutVars>
          <dgm:bulletEnabled val="1"/>
        </dgm:presLayoutVars>
      </dgm:prSet>
      <dgm:spPr/>
      <dgm:t>
        <a:bodyPr/>
        <a:lstStyle/>
        <a:p>
          <a:endParaRPr lang="de-DE"/>
        </a:p>
      </dgm:t>
    </dgm:pt>
    <dgm:pt modelId="{00C8EAAE-89F0-C24D-9517-F52F7E86D053}" type="pres">
      <dgm:prSet presAssocID="{F5B86704-06FE-8E46-8D72-5C0E5267A588}" presName="dummy" presStyleCnt="0"/>
      <dgm:spPr/>
      <dgm:t>
        <a:bodyPr/>
        <a:lstStyle/>
        <a:p>
          <a:endParaRPr lang="de-DE"/>
        </a:p>
      </dgm:t>
    </dgm:pt>
    <dgm:pt modelId="{FFE54A92-12DE-134F-97C6-32CBBE7E90A7}" type="pres">
      <dgm:prSet presAssocID="{E377604B-02BC-BA47-87F0-C7026174E962}" presName="sibTrans" presStyleLbl="sibTrans2D1" presStyleIdx="1" presStyleCnt="4"/>
      <dgm:spPr/>
      <dgm:t>
        <a:bodyPr/>
        <a:lstStyle/>
        <a:p>
          <a:endParaRPr lang="de-DE"/>
        </a:p>
      </dgm:t>
    </dgm:pt>
    <dgm:pt modelId="{58F7ADD9-4BCD-0643-9B96-D16D81232552}" type="pres">
      <dgm:prSet presAssocID="{617B69C5-A61F-2E4D-A4B5-3ED599B7A465}" presName="node" presStyleLbl="node1" presStyleIdx="2" presStyleCnt="4" custScaleX="107092" custScaleY="108558" custRadScaleRad="99075" custRadScaleInc="-95920">
        <dgm:presLayoutVars>
          <dgm:bulletEnabled val="1"/>
        </dgm:presLayoutVars>
      </dgm:prSet>
      <dgm:spPr/>
      <dgm:t>
        <a:bodyPr/>
        <a:lstStyle/>
        <a:p>
          <a:endParaRPr lang="de-DE"/>
        </a:p>
      </dgm:t>
    </dgm:pt>
    <dgm:pt modelId="{5D59F704-D8E6-1740-9578-4D30D6B60556}" type="pres">
      <dgm:prSet presAssocID="{617B69C5-A61F-2E4D-A4B5-3ED599B7A465}" presName="dummy" presStyleCnt="0"/>
      <dgm:spPr/>
      <dgm:t>
        <a:bodyPr/>
        <a:lstStyle/>
        <a:p>
          <a:endParaRPr lang="de-DE"/>
        </a:p>
      </dgm:t>
    </dgm:pt>
    <dgm:pt modelId="{BC643773-C3F3-B54D-ABD9-CFBC9CB9C8A9}" type="pres">
      <dgm:prSet presAssocID="{0ADBD0C4-6E07-2A41-B2B6-585C9E00CF0D}" presName="sibTrans" presStyleLbl="sibTrans2D1" presStyleIdx="2" presStyleCnt="4"/>
      <dgm:spPr/>
      <dgm:t>
        <a:bodyPr/>
        <a:lstStyle/>
        <a:p>
          <a:endParaRPr lang="de-DE"/>
        </a:p>
      </dgm:t>
    </dgm:pt>
    <dgm:pt modelId="{8DAF5907-6A9C-3548-8F83-BEA1389399D1}" type="pres">
      <dgm:prSet presAssocID="{C5AE3EE2-CB5C-C84F-A07F-2C260C48DCA4}" presName="node" presStyleLbl="node1" presStyleIdx="3" presStyleCnt="4" custScaleX="108824" custScaleY="108129" custRadScaleRad="101808" custRadScaleInc="-134091">
        <dgm:presLayoutVars>
          <dgm:bulletEnabled val="1"/>
        </dgm:presLayoutVars>
      </dgm:prSet>
      <dgm:spPr/>
      <dgm:t>
        <a:bodyPr/>
        <a:lstStyle/>
        <a:p>
          <a:endParaRPr lang="de-DE"/>
        </a:p>
      </dgm:t>
    </dgm:pt>
    <dgm:pt modelId="{0455747C-BC98-2642-B595-58AE0D8FB2D4}" type="pres">
      <dgm:prSet presAssocID="{C5AE3EE2-CB5C-C84F-A07F-2C260C48DCA4}" presName="dummy" presStyleCnt="0"/>
      <dgm:spPr/>
      <dgm:t>
        <a:bodyPr/>
        <a:lstStyle/>
        <a:p>
          <a:endParaRPr lang="de-DE"/>
        </a:p>
      </dgm:t>
    </dgm:pt>
    <dgm:pt modelId="{C79531A0-683F-094C-A99C-E51CC9599723}" type="pres">
      <dgm:prSet presAssocID="{55FCCE64-FEBB-364F-8FD1-458FF375A1CA}" presName="sibTrans" presStyleLbl="sibTrans2D1" presStyleIdx="3" presStyleCnt="4"/>
      <dgm:spPr/>
      <dgm:t>
        <a:bodyPr/>
        <a:lstStyle/>
        <a:p>
          <a:endParaRPr lang="de-DE"/>
        </a:p>
      </dgm:t>
    </dgm:pt>
  </dgm:ptLst>
  <dgm:cxnLst>
    <dgm:cxn modelId="{AC93699B-4A08-B042-AC19-37B60071EDF3}" type="presOf" srcId="{55FCCE64-FEBB-364F-8FD1-458FF375A1CA}" destId="{C79531A0-683F-094C-A99C-E51CC9599723}" srcOrd="0" destOrd="0" presId="urn:microsoft.com/office/officeart/2005/8/layout/radial6"/>
    <dgm:cxn modelId="{69ED06BC-DACF-F846-99B1-C2326CC4B5F3}" type="presOf" srcId="{7D77B7EB-ADA7-3745-885F-F63CD885A067}" destId="{1171CBBD-9669-BB42-BADD-DFA1ABB737BB}" srcOrd="0" destOrd="0" presId="urn:microsoft.com/office/officeart/2005/8/layout/radial6"/>
    <dgm:cxn modelId="{91415FF3-7827-654A-961D-16E83C907E6E}" srcId="{19869997-F59F-5A4E-95A8-36220C3B0DC2}" destId="{E345AE6D-A900-D34C-91D7-B46B6B80644F}" srcOrd="1" destOrd="0" parTransId="{3B73B5E8-270B-F04E-A4A6-044778B84277}" sibTransId="{B65BE83B-0887-704A-A1D1-6F8414A14281}"/>
    <dgm:cxn modelId="{E4BDA438-918F-7643-BDC8-CD9C32F57926}" type="presOf" srcId="{C5AE3EE2-CB5C-C84F-A07F-2C260C48DCA4}" destId="{8DAF5907-6A9C-3548-8F83-BEA1389399D1}" srcOrd="0" destOrd="0" presId="urn:microsoft.com/office/officeart/2005/8/layout/radial6"/>
    <dgm:cxn modelId="{36D61411-F969-0146-A99F-93C6026C0CC5}" type="presOf" srcId="{F5B86704-06FE-8E46-8D72-5C0E5267A588}" destId="{D3DFBCE4-C6BF-0049-835D-E68BAB08F88D}" srcOrd="0" destOrd="0" presId="urn:microsoft.com/office/officeart/2005/8/layout/radial6"/>
    <dgm:cxn modelId="{BB5C3E23-4689-3C49-BF0A-C45CB86D4C4C}" type="presOf" srcId="{19869997-F59F-5A4E-95A8-36220C3B0DC2}" destId="{6991DEFA-12BF-4D4E-9B46-B6D214655F4E}" srcOrd="0" destOrd="0" presId="urn:microsoft.com/office/officeart/2005/8/layout/radial6"/>
    <dgm:cxn modelId="{97D545D2-783F-4047-8FA6-D99CE0C6C945}" type="presOf" srcId="{0ADBD0C4-6E07-2A41-B2B6-585C9E00CF0D}" destId="{BC643773-C3F3-B54D-ABD9-CFBC9CB9C8A9}" srcOrd="0" destOrd="0" presId="urn:microsoft.com/office/officeart/2005/8/layout/radial6"/>
    <dgm:cxn modelId="{F39BBE33-45C9-D540-86AC-F5C7ED391238}" type="presOf" srcId="{E377604B-02BC-BA47-87F0-C7026174E962}" destId="{FFE54A92-12DE-134F-97C6-32CBBE7E90A7}" srcOrd="0" destOrd="0" presId="urn:microsoft.com/office/officeart/2005/8/layout/radial6"/>
    <dgm:cxn modelId="{495DB2EC-4DA6-564D-8330-F73507491D6B}" srcId="{19869997-F59F-5A4E-95A8-36220C3B0DC2}" destId="{7D77B7EB-ADA7-3745-885F-F63CD885A067}" srcOrd="0" destOrd="0" parTransId="{E8275394-C8F0-F34F-B1E0-CE953F070EA1}" sibTransId="{0C17C7E4-7362-5C46-8432-4F4C56BB8E3A}"/>
    <dgm:cxn modelId="{AF477754-2815-AF4A-842D-0EC1BCD9D1C8}" type="presOf" srcId="{E955DD8C-ABF2-5E45-8106-67FADDF4F2F7}" destId="{176470E2-5009-6141-A037-FF7494CE3BF9}" srcOrd="0" destOrd="0" presId="urn:microsoft.com/office/officeart/2005/8/layout/radial6"/>
    <dgm:cxn modelId="{F7F4FF74-BC03-094C-AE8B-3BD775A6200F}" srcId="{7D77B7EB-ADA7-3745-885F-F63CD885A067}" destId="{617B69C5-A61F-2E4D-A4B5-3ED599B7A465}" srcOrd="2" destOrd="0" parTransId="{B95CF14D-053A-6D41-8127-BC2987291ACC}" sibTransId="{0ADBD0C4-6E07-2A41-B2B6-585C9E00CF0D}"/>
    <dgm:cxn modelId="{39914218-794F-654F-B76C-D195E6683EC7}" srcId="{7D77B7EB-ADA7-3745-885F-F63CD885A067}" destId="{E955DD8C-ABF2-5E45-8106-67FADDF4F2F7}" srcOrd="0" destOrd="0" parTransId="{AE5A9E1C-AFA8-BA40-BA09-C229CB226BA2}" sibTransId="{2208E23B-2307-6944-95B5-87D48B170816}"/>
    <dgm:cxn modelId="{62D6A774-B45C-FA4D-BC7E-F856AF8320EC}" srcId="{7D77B7EB-ADA7-3745-885F-F63CD885A067}" destId="{F5B86704-06FE-8E46-8D72-5C0E5267A588}" srcOrd="1" destOrd="0" parTransId="{9F0FDEB4-4367-CE43-9AB9-218F48FA0716}" sibTransId="{E377604B-02BC-BA47-87F0-C7026174E962}"/>
    <dgm:cxn modelId="{81D70CFB-6355-4E45-AB43-9FBE77508FB7}" srcId="{7D77B7EB-ADA7-3745-885F-F63CD885A067}" destId="{C5AE3EE2-CB5C-C84F-A07F-2C260C48DCA4}" srcOrd="3" destOrd="0" parTransId="{BB8EE540-7E25-024B-B4CE-D8045AE935BA}" sibTransId="{55FCCE64-FEBB-364F-8FD1-458FF375A1CA}"/>
    <dgm:cxn modelId="{C7335886-38E2-B64A-8A49-7D17586C4475}" srcId="{19869997-F59F-5A4E-95A8-36220C3B0DC2}" destId="{21A7B1A1-927B-9744-9E32-555419CF0A1F}" srcOrd="2" destOrd="0" parTransId="{B3F14926-0BCF-7044-A79D-A14730E66E22}" sibTransId="{638A1A6C-72F7-EE45-AF71-4E20233AE6F3}"/>
    <dgm:cxn modelId="{12618451-146C-4A42-A757-C0B8BD2B6637}" type="presOf" srcId="{617B69C5-A61F-2E4D-A4B5-3ED599B7A465}" destId="{58F7ADD9-4BCD-0643-9B96-D16D81232552}" srcOrd="0" destOrd="0" presId="urn:microsoft.com/office/officeart/2005/8/layout/radial6"/>
    <dgm:cxn modelId="{0FCE68FF-A5A7-9147-8C0E-C3F20AC73289}" type="presOf" srcId="{2208E23B-2307-6944-95B5-87D48B170816}" destId="{05B4FFE2-5C42-0440-B625-566D615F30CB}" srcOrd="0" destOrd="0" presId="urn:microsoft.com/office/officeart/2005/8/layout/radial6"/>
    <dgm:cxn modelId="{18FE20C4-ABDD-A940-8C51-8594AB6CCDCE}" type="presParOf" srcId="{6991DEFA-12BF-4D4E-9B46-B6D214655F4E}" destId="{1171CBBD-9669-BB42-BADD-DFA1ABB737BB}" srcOrd="0" destOrd="0" presId="urn:microsoft.com/office/officeart/2005/8/layout/radial6"/>
    <dgm:cxn modelId="{4DE8D436-658B-1648-A06F-0F13F5271967}" type="presParOf" srcId="{6991DEFA-12BF-4D4E-9B46-B6D214655F4E}" destId="{176470E2-5009-6141-A037-FF7494CE3BF9}" srcOrd="1" destOrd="0" presId="urn:microsoft.com/office/officeart/2005/8/layout/radial6"/>
    <dgm:cxn modelId="{9C092B52-1F25-6343-952D-3682785AFCFC}" type="presParOf" srcId="{6991DEFA-12BF-4D4E-9B46-B6D214655F4E}" destId="{8F321E76-078A-9C47-9384-0DBDF93C7400}" srcOrd="2" destOrd="0" presId="urn:microsoft.com/office/officeart/2005/8/layout/radial6"/>
    <dgm:cxn modelId="{2164D4CF-A916-3245-90C9-052E22E39572}" type="presParOf" srcId="{6991DEFA-12BF-4D4E-9B46-B6D214655F4E}" destId="{05B4FFE2-5C42-0440-B625-566D615F30CB}" srcOrd="3" destOrd="0" presId="urn:microsoft.com/office/officeart/2005/8/layout/radial6"/>
    <dgm:cxn modelId="{B3E24788-C5B8-DA42-9C24-085A39433EA8}" type="presParOf" srcId="{6991DEFA-12BF-4D4E-9B46-B6D214655F4E}" destId="{D3DFBCE4-C6BF-0049-835D-E68BAB08F88D}" srcOrd="4" destOrd="0" presId="urn:microsoft.com/office/officeart/2005/8/layout/radial6"/>
    <dgm:cxn modelId="{C2936345-2A23-154A-A654-E420205D1E00}" type="presParOf" srcId="{6991DEFA-12BF-4D4E-9B46-B6D214655F4E}" destId="{00C8EAAE-89F0-C24D-9517-F52F7E86D053}" srcOrd="5" destOrd="0" presId="urn:microsoft.com/office/officeart/2005/8/layout/radial6"/>
    <dgm:cxn modelId="{BF5350DF-E535-CC4E-87E3-B83E71C94CF0}" type="presParOf" srcId="{6991DEFA-12BF-4D4E-9B46-B6D214655F4E}" destId="{FFE54A92-12DE-134F-97C6-32CBBE7E90A7}" srcOrd="6" destOrd="0" presId="urn:microsoft.com/office/officeart/2005/8/layout/radial6"/>
    <dgm:cxn modelId="{6EFC1FB1-F974-774D-94E0-692C2D4B591E}" type="presParOf" srcId="{6991DEFA-12BF-4D4E-9B46-B6D214655F4E}" destId="{58F7ADD9-4BCD-0643-9B96-D16D81232552}" srcOrd="7" destOrd="0" presId="urn:microsoft.com/office/officeart/2005/8/layout/radial6"/>
    <dgm:cxn modelId="{1372494D-87D1-4841-830B-3BBC1B0FB491}" type="presParOf" srcId="{6991DEFA-12BF-4D4E-9B46-B6D214655F4E}" destId="{5D59F704-D8E6-1740-9578-4D30D6B60556}" srcOrd="8" destOrd="0" presId="urn:microsoft.com/office/officeart/2005/8/layout/radial6"/>
    <dgm:cxn modelId="{099AC9BD-9754-C043-A6A8-C4C645C1A791}" type="presParOf" srcId="{6991DEFA-12BF-4D4E-9B46-B6D214655F4E}" destId="{BC643773-C3F3-B54D-ABD9-CFBC9CB9C8A9}" srcOrd="9" destOrd="0" presId="urn:microsoft.com/office/officeart/2005/8/layout/radial6"/>
    <dgm:cxn modelId="{F1F5820D-B0FF-324E-9F54-A20A9A0BCE06}" type="presParOf" srcId="{6991DEFA-12BF-4D4E-9B46-B6D214655F4E}" destId="{8DAF5907-6A9C-3548-8F83-BEA1389399D1}" srcOrd="10" destOrd="0" presId="urn:microsoft.com/office/officeart/2005/8/layout/radial6"/>
    <dgm:cxn modelId="{5CE8DD4A-C64A-D34E-B250-9D59F3F9E150}" type="presParOf" srcId="{6991DEFA-12BF-4D4E-9B46-B6D214655F4E}" destId="{0455747C-BC98-2642-B595-58AE0D8FB2D4}" srcOrd="11" destOrd="0" presId="urn:microsoft.com/office/officeart/2005/8/layout/radial6"/>
    <dgm:cxn modelId="{9F313CE9-516A-204F-A68F-0DC95A44FA8E}" type="presParOf" srcId="{6991DEFA-12BF-4D4E-9B46-B6D214655F4E}" destId="{C79531A0-683F-094C-A99C-E51CC9599723}"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2EEC05-A390-40B8-8458-03B7F8D8ABB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de-DE"/>
        </a:p>
      </dgm:t>
    </dgm:pt>
    <dgm:pt modelId="{5FEBDFCD-DBBD-4480-9760-1B1F79D055D1}">
      <dgm:prSet phldrT="[Text]" custT="1"/>
      <dgm:spPr/>
      <dgm:t>
        <a:bodyPr/>
        <a:lstStyle/>
        <a:p>
          <a:r>
            <a:rPr lang="de-DE" sz="2000" dirty="0" smtClean="0"/>
            <a:t>0,29 Mio. </a:t>
          </a:r>
          <a:r>
            <a:rPr lang="de-DE" sz="2000" dirty="0" err="1" smtClean="0"/>
            <a:t>Inhabitants</a:t>
          </a:r>
          <a:endParaRPr lang="de-DE" sz="2000" dirty="0"/>
        </a:p>
      </dgm:t>
    </dgm:pt>
    <dgm:pt modelId="{A57E8244-6722-4A52-8403-EAC6FDA7C3F7}" type="parTrans" cxnId="{B43935C2-961A-4347-843B-D4FC820D37B4}">
      <dgm:prSet/>
      <dgm:spPr/>
      <dgm:t>
        <a:bodyPr/>
        <a:lstStyle/>
        <a:p>
          <a:endParaRPr lang="de-DE"/>
        </a:p>
      </dgm:t>
    </dgm:pt>
    <dgm:pt modelId="{0094C430-7DF2-4242-9257-B5CAB099382C}" type="sibTrans" cxnId="{B43935C2-961A-4347-843B-D4FC820D37B4}">
      <dgm:prSet/>
      <dgm:spPr/>
      <dgm:t>
        <a:bodyPr/>
        <a:lstStyle/>
        <a:p>
          <a:endParaRPr lang="de-DE"/>
        </a:p>
      </dgm:t>
    </dgm:pt>
    <dgm:pt modelId="{3178AFD3-6A29-49FA-9A75-66D766391693}">
      <dgm:prSet phldrT="[Text]" custT="1"/>
      <dgm:spPr/>
      <dgm:t>
        <a:bodyPr/>
        <a:lstStyle/>
        <a:p>
          <a:r>
            <a:rPr lang="de-DE" sz="2000" dirty="0" smtClean="0"/>
            <a:t>2,03 Mio. </a:t>
          </a:r>
          <a:r>
            <a:rPr lang="de-DE" sz="2000" dirty="0" err="1" smtClean="0"/>
            <a:t>Pigs</a:t>
          </a:r>
          <a:endParaRPr lang="de-DE" sz="2000" dirty="0"/>
        </a:p>
      </dgm:t>
    </dgm:pt>
    <dgm:pt modelId="{1B4FA2B8-4792-4FFA-93F1-D14F8EEC6E71}" type="parTrans" cxnId="{8467E537-8509-4394-B7D5-7823ED1E4847}">
      <dgm:prSet/>
      <dgm:spPr/>
      <dgm:t>
        <a:bodyPr/>
        <a:lstStyle/>
        <a:p>
          <a:endParaRPr lang="de-DE"/>
        </a:p>
      </dgm:t>
    </dgm:pt>
    <dgm:pt modelId="{646EFB6F-5BD8-4F23-A262-520F18833ACA}" type="sibTrans" cxnId="{8467E537-8509-4394-B7D5-7823ED1E4847}">
      <dgm:prSet/>
      <dgm:spPr/>
      <dgm:t>
        <a:bodyPr/>
        <a:lstStyle/>
        <a:p>
          <a:endParaRPr lang="de-DE"/>
        </a:p>
      </dgm:t>
    </dgm:pt>
    <dgm:pt modelId="{C8D90106-3066-4684-B608-8B8EE34CCB29}">
      <dgm:prSet phldrT="[Text]" custT="1"/>
      <dgm:spPr/>
      <dgm:t>
        <a:bodyPr/>
        <a:lstStyle/>
        <a:p>
          <a:r>
            <a:rPr lang="de-DE" sz="2000" dirty="0" smtClean="0"/>
            <a:t>3,07 Mio. </a:t>
          </a:r>
          <a:r>
            <a:rPr lang="de-DE" sz="2000" dirty="0" err="1" smtClean="0"/>
            <a:t>Turkeys</a:t>
          </a:r>
          <a:endParaRPr lang="de-DE" sz="2000" dirty="0"/>
        </a:p>
      </dgm:t>
    </dgm:pt>
    <dgm:pt modelId="{B998079D-B8A0-4CC8-AE3B-C4B729847853}" type="parTrans" cxnId="{DFCD0576-2EB0-4E9D-AF7E-FA9919245633}">
      <dgm:prSet/>
      <dgm:spPr/>
      <dgm:t>
        <a:bodyPr/>
        <a:lstStyle/>
        <a:p>
          <a:endParaRPr lang="de-DE"/>
        </a:p>
      </dgm:t>
    </dgm:pt>
    <dgm:pt modelId="{B7B09EFF-BEB3-4F3C-A287-189ABDDE6A8F}" type="sibTrans" cxnId="{DFCD0576-2EB0-4E9D-AF7E-FA9919245633}">
      <dgm:prSet/>
      <dgm:spPr/>
      <dgm:t>
        <a:bodyPr/>
        <a:lstStyle/>
        <a:p>
          <a:endParaRPr lang="de-DE"/>
        </a:p>
      </dgm:t>
    </dgm:pt>
    <dgm:pt modelId="{C175432B-734D-44BF-8CC2-61CA729B5BB8}">
      <dgm:prSet phldrT="[Text]" custT="1"/>
      <dgm:spPr/>
      <dgm:t>
        <a:bodyPr/>
        <a:lstStyle/>
        <a:p>
          <a:r>
            <a:rPr lang="de-DE" sz="2000" dirty="0" smtClean="0"/>
            <a:t>12,5 Mio. </a:t>
          </a:r>
          <a:r>
            <a:rPr lang="de-DE" sz="2000" dirty="0" err="1" smtClean="0"/>
            <a:t>poultry</a:t>
          </a:r>
          <a:endParaRPr lang="de-DE" sz="2000" dirty="0"/>
        </a:p>
      </dgm:t>
    </dgm:pt>
    <dgm:pt modelId="{59710ACC-2300-41B6-BB5B-56FF2090EB85}" type="parTrans" cxnId="{8F987BA5-56F8-4CD5-926B-F31A176E630F}">
      <dgm:prSet/>
      <dgm:spPr/>
      <dgm:t>
        <a:bodyPr/>
        <a:lstStyle/>
        <a:p>
          <a:endParaRPr lang="de-DE"/>
        </a:p>
      </dgm:t>
    </dgm:pt>
    <dgm:pt modelId="{6645B6C9-C814-4416-BFDC-63B0F9EB0FAD}" type="sibTrans" cxnId="{8F987BA5-56F8-4CD5-926B-F31A176E630F}">
      <dgm:prSet/>
      <dgm:spPr/>
      <dgm:t>
        <a:bodyPr/>
        <a:lstStyle/>
        <a:p>
          <a:endParaRPr lang="de-DE"/>
        </a:p>
      </dgm:t>
    </dgm:pt>
    <dgm:pt modelId="{A415AF3B-5B50-493B-AEC2-723BE8AC21DA}" type="pres">
      <dgm:prSet presAssocID="{E72EEC05-A390-40B8-8458-03B7F8D8ABBA}" presName="Name0" presStyleCnt="0">
        <dgm:presLayoutVars>
          <dgm:dir/>
          <dgm:resizeHandles val="exact"/>
        </dgm:presLayoutVars>
      </dgm:prSet>
      <dgm:spPr/>
      <dgm:t>
        <a:bodyPr/>
        <a:lstStyle/>
        <a:p>
          <a:endParaRPr lang="de-DE"/>
        </a:p>
      </dgm:t>
    </dgm:pt>
    <dgm:pt modelId="{ACA5DAA4-FF52-4917-930E-C901B9858E9E}" type="pres">
      <dgm:prSet presAssocID="{5FEBDFCD-DBBD-4480-9760-1B1F79D055D1}" presName="composite" presStyleCnt="0"/>
      <dgm:spPr/>
    </dgm:pt>
    <dgm:pt modelId="{CC76DD13-509E-4F33-858E-36F382FB1B15}" type="pres">
      <dgm:prSet presAssocID="{5FEBDFCD-DBBD-4480-9760-1B1F79D055D1}" presName="rect1" presStyleLbl="trAlignAcc1" presStyleIdx="0" presStyleCnt="4">
        <dgm:presLayoutVars>
          <dgm:bulletEnabled val="1"/>
        </dgm:presLayoutVars>
      </dgm:prSet>
      <dgm:spPr/>
      <dgm:t>
        <a:bodyPr/>
        <a:lstStyle/>
        <a:p>
          <a:endParaRPr lang="de-DE"/>
        </a:p>
      </dgm:t>
    </dgm:pt>
    <dgm:pt modelId="{4BD0B998-F4D6-4B9A-953B-4952BFD003F5}" type="pres">
      <dgm:prSet presAssocID="{5FEBDFCD-DBBD-4480-9760-1B1F79D055D1}" presName="rect2" presStyleLbl="fgImgPlace1" presStyleIdx="0" presStyleCnt="4"/>
      <dgm:spPr>
        <a:blipFill>
          <a:blip xmlns:r="http://schemas.openxmlformats.org/officeDocument/2006/relationships" r:embed="rId1">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l="-63000" r="-63000"/>
          </a:stretch>
        </a:blipFill>
      </dgm:spPr>
      <dgm:t>
        <a:bodyPr/>
        <a:lstStyle/>
        <a:p>
          <a:endParaRPr lang="de-DE"/>
        </a:p>
      </dgm:t>
    </dgm:pt>
    <dgm:pt modelId="{A60F27CA-FC5F-4C0F-B8E1-12FF933285B3}" type="pres">
      <dgm:prSet presAssocID="{0094C430-7DF2-4242-9257-B5CAB099382C}" presName="sibTrans" presStyleCnt="0"/>
      <dgm:spPr/>
    </dgm:pt>
    <dgm:pt modelId="{5EEE5930-97B5-4050-A234-9AAFDE4E0A01}" type="pres">
      <dgm:prSet presAssocID="{3178AFD3-6A29-49FA-9A75-66D766391693}" presName="composite" presStyleCnt="0"/>
      <dgm:spPr/>
    </dgm:pt>
    <dgm:pt modelId="{6B9EA7AF-6F03-4CFD-9CE2-2CB6EFCF4061}" type="pres">
      <dgm:prSet presAssocID="{3178AFD3-6A29-49FA-9A75-66D766391693}" presName="rect1" presStyleLbl="trAlignAcc1" presStyleIdx="1" presStyleCnt="4">
        <dgm:presLayoutVars>
          <dgm:bulletEnabled val="1"/>
        </dgm:presLayoutVars>
      </dgm:prSet>
      <dgm:spPr/>
      <dgm:t>
        <a:bodyPr/>
        <a:lstStyle/>
        <a:p>
          <a:endParaRPr lang="de-DE"/>
        </a:p>
      </dgm:t>
    </dgm:pt>
    <dgm:pt modelId="{A1CFB2D5-6638-488B-8414-8F7DCBD60BCC}" type="pres">
      <dgm:prSet presAssocID="{3178AFD3-6A29-49FA-9A75-66D766391693}" presName="rect2" presStyleLbl="fgImgPlace1" presStyleIdx="1" presStyleCnt="4"/>
      <dgm:spPr>
        <a:blipFill>
          <a:blip xmlns:r="http://schemas.openxmlformats.org/officeDocument/2006/relationships" r:embed="rId2" cstate="print">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l="-63000" r="-63000"/>
          </a:stretch>
        </a:blipFill>
      </dgm:spPr>
    </dgm:pt>
    <dgm:pt modelId="{2BF67610-36B0-49D0-A2D1-2369E45D5F45}" type="pres">
      <dgm:prSet presAssocID="{646EFB6F-5BD8-4F23-A262-520F18833ACA}" presName="sibTrans" presStyleCnt="0"/>
      <dgm:spPr/>
    </dgm:pt>
    <dgm:pt modelId="{2784E9D8-CACE-4C1C-8CBE-739813683C12}" type="pres">
      <dgm:prSet presAssocID="{C8D90106-3066-4684-B608-8B8EE34CCB29}" presName="composite" presStyleCnt="0"/>
      <dgm:spPr/>
    </dgm:pt>
    <dgm:pt modelId="{FBBF1AEA-C5FC-4E85-BDB1-6C9A30A0005D}" type="pres">
      <dgm:prSet presAssocID="{C8D90106-3066-4684-B608-8B8EE34CCB29}" presName="rect1" presStyleLbl="trAlignAcc1" presStyleIdx="2" presStyleCnt="4">
        <dgm:presLayoutVars>
          <dgm:bulletEnabled val="1"/>
        </dgm:presLayoutVars>
      </dgm:prSet>
      <dgm:spPr/>
      <dgm:t>
        <a:bodyPr/>
        <a:lstStyle/>
        <a:p>
          <a:endParaRPr lang="de-DE"/>
        </a:p>
      </dgm:t>
    </dgm:pt>
    <dgm:pt modelId="{FDACF85E-5CB2-4562-857B-6C0A1FC510DF}" type="pres">
      <dgm:prSet presAssocID="{C8D90106-3066-4684-B608-8B8EE34CCB29}" presName="rect2" presStyleLbl="fgImgPlace1" presStyleIdx="2" presStyleCnt="4"/>
      <dgm:spPr>
        <a:blipFill>
          <a:blip xmlns:r="http://schemas.openxmlformats.org/officeDocument/2006/relationships" r:embed="rId3" cstate="print">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l="-57000" r="-57000"/>
          </a:stretch>
        </a:blipFill>
      </dgm:spPr>
    </dgm:pt>
    <dgm:pt modelId="{6120EBC9-E5E6-4584-A964-A15AC102D10B}" type="pres">
      <dgm:prSet presAssocID="{B7B09EFF-BEB3-4F3C-A287-189ABDDE6A8F}" presName="sibTrans" presStyleCnt="0"/>
      <dgm:spPr/>
    </dgm:pt>
    <dgm:pt modelId="{3BD0B490-93D4-4652-AC7A-47B4005BAB79}" type="pres">
      <dgm:prSet presAssocID="{C175432B-734D-44BF-8CC2-61CA729B5BB8}" presName="composite" presStyleCnt="0"/>
      <dgm:spPr/>
    </dgm:pt>
    <dgm:pt modelId="{66EDAAB8-C458-4C45-B63F-7931772E4D4A}" type="pres">
      <dgm:prSet presAssocID="{C175432B-734D-44BF-8CC2-61CA729B5BB8}" presName="rect1" presStyleLbl="trAlignAcc1" presStyleIdx="3" presStyleCnt="4">
        <dgm:presLayoutVars>
          <dgm:bulletEnabled val="1"/>
        </dgm:presLayoutVars>
      </dgm:prSet>
      <dgm:spPr/>
      <dgm:t>
        <a:bodyPr/>
        <a:lstStyle/>
        <a:p>
          <a:endParaRPr lang="de-DE"/>
        </a:p>
      </dgm:t>
    </dgm:pt>
    <dgm:pt modelId="{386ADBD4-F8B1-4973-81C3-2DD94002FC6D}" type="pres">
      <dgm:prSet presAssocID="{C175432B-734D-44BF-8CC2-61CA729B5BB8}" presName="rect2" presStyleLbl="fgImgPlace1" presStyleIdx="3" presStyleCnt="4"/>
      <dgm:spPr>
        <a:blipFill>
          <a:blip xmlns:r="http://schemas.openxmlformats.org/officeDocument/2006/relationships" r:embed="rId4" cstate="print">
            <a:extLst>
              <a:ext uri="{28A0092B-C50C-407E-A947-70E740481C1C}">
                <a14:useLocalDpi xmlns="" xmlns:dgm="http://schemas.openxmlformats.org/drawingml/2006/diagram" xmlns:a="http://schemas.openxmlformats.org/drawingml/2006/main" xmlns:r="http://schemas.openxmlformats.org/officeDocument/2006/relationships" xmlns:a14="http://schemas.microsoft.com/office/drawing/2010/main" val="0"/>
              </a:ext>
            </a:extLst>
          </a:blip>
          <a:srcRect/>
          <a:stretch>
            <a:fillRect l="-57000" r="-57000"/>
          </a:stretch>
        </a:blipFill>
      </dgm:spPr>
    </dgm:pt>
  </dgm:ptLst>
  <dgm:cxnLst>
    <dgm:cxn modelId="{A2AD281C-056B-2340-9F20-A11A38697775}" type="presOf" srcId="{3178AFD3-6A29-49FA-9A75-66D766391693}" destId="{6B9EA7AF-6F03-4CFD-9CE2-2CB6EFCF4061}" srcOrd="0" destOrd="0" presId="urn:microsoft.com/office/officeart/2008/layout/PictureStrips"/>
    <dgm:cxn modelId="{30AA7EA1-7636-7945-8CE9-BFAD804138D4}" type="presOf" srcId="{C8D90106-3066-4684-B608-8B8EE34CCB29}" destId="{FBBF1AEA-C5FC-4E85-BDB1-6C9A30A0005D}" srcOrd="0" destOrd="0" presId="urn:microsoft.com/office/officeart/2008/layout/PictureStrips"/>
    <dgm:cxn modelId="{20982706-37AC-764B-BCDD-5C3908C610A1}" type="presOf" srcId="{C175432B-734D-44BF-8CC2-61CA729B5BB8}" destId="{66EDAAB8-C458-4C45-B63F-7931772E4D4A}" srcOrd="0" destOrd="0" presId="urn:microsoft.com/office/officeart/2008/layout/PictureStrips"/>
    <dgm:cxn modelId="{8467E537-8509-4394-B7D5-7823ED1E4847}" srcId="{E72EEC05-A390-40B8-8458-03B7F8D8ABBA}" destId="{3178AFD3-6A29-49FA-9A75-66D766391693}" srcOrd="1" destOrd="0" parTransId="{1B4FA2B8-4792-4FFA-93F1-D14F8EEC6E71}" sibTransId="{646EFB6F-5BD8-4F23-A262-520F18833ACA}"/>
    <dgm:cxn modelId="{687DBAEC-607E-1046-9A7B-4A84B9752C22}" type="presOf" srcId="{5FEBDFCD-DBBD-4480-9760-1B1F79D055D1}" destId="{CC76DD13-509E-4F33-858E-36F382FB1B15}" srcOrd="0" destOrd="0" presId="urn:microsoft.com/office/officeart/2008/layout/PictureStrips"/>
    <dgm:cxn modelId="{8F987BA5-56F8-4CD5-926B-F31A176E630F}" srcId="{E72EEC05-A390-40B8-8458-03B7F8D8ABBA}" destId="{C175432B-734D-44BF-8CC2-61CA729B5BB8}" srcOrd="3" destOrd="0" parTransId="{59710ACC-2300-41B6-BB5B-56FF2090EB85}" sibTransId="{6645B6C9-C814-4416-BFDC-63B0F9EB0FAD}"/>
    <dgm:cxn modelId="{9314A135-7E0E-6D42-A233-5B83C12C76D2}" type="presOf" srcId="{E72EEC05-A390-40B8-8458-03B7F8D8ABBA}" destId="{A415AF3B-5B50-493B-AEC2-723BE8AC21DA}" srcOrd="0" destOrd="0" presId="urn:microsoft.com/office/officeart/2008/layout/PictureStrips"/>
    <dgm:cxn modelId="{DFCD0576-2EB0-4E9D-AF7E-FA9919245633}" srcId="{E72EEC05-A390-40B8-8458-03B7F8D8ABBA}" destId="{C8D90106-3066-4684-B608-8B8EE34CCB29}" srcOrd="2" destOrd="0" parTransId="{B998079D-B8A0-4CC8-AE3B-C4B729847853}" sibTransId="{B7B09EFF-BEB3-4F3C-A287-189ABDDE6A8F}"/>
    <dgm:cxn modelId="{B43935C2-961A-4347-843B-D4FC820D37B4}" srcId="{E72EEC05-A390-40B8-8458-03B7F8D8ABBA}" destId="{5FEBDFCD-DBBD-4480-9760-1B1F79D055D1}" srcOrd="0" destOrd="0" parTransId="{A57E8244-6722-4A52-8403-EAC6FDA7C3F7}" sibTransId="{0094C430-7DF2-4242-9257-B5CAB099382C}"/>
    <dgm:cxn modelId="{2B7A8019-4416-004E-AA02-A679E5175B30}" type="presParOf" srcId="{A415AF3B-5B50-493B-AEC2-723BE8AC21DA}" destId="{ACA5DAA4-FF52-4917-930E-C901B9858E9E}" srcOrd="0" destOrd="0" presId="urn:microsoft.com/office/officeart/2008/layout/PictureStrips"/>
    <dgm:cxn modelId="{717EA92C-A657-084E-8D30-D52EF2CAC330}" type="presParOf" srcId="{ACA5DAA4-FF52-4917-930E-C901B9858E9E}" destId="{CC76DD13-509E-4F33-858E-36F382FB1B15}" srcOrd="0" destOrd="0" presId="urn:microsoft.com/office/officeart/2008/layout/PictureStrips"/>
    <dgm:cxn modelId="{A653441B-B638-B847-ADB0-DC5D9E5158B4}" type="presParOf" srcId="{ACA5DAA4-FF52-4917-930E-C901B9858E9E}" destId="{4BD0B998-F4D6-4B9A-953B-4952BFD003F5}" srcOrd="1" destOrd="0" presId="urn:microsoft.com/office/officeart/2008/layout/PictureStrips"/>
    <dgm:cxn modelId="{886FB517-03B0-4D4A-9D19-741121F87C0F}" type="presParOf" srcId="{A415AF3B-5B50-493B-AEC2-723BE8AC21DA}" destId="{A60F27CA-FC5F-4C0F-B8E1-12FF933285B3}" srcOrd="1" destOrd="0" presId="urn:microsoft.com/office/officeart/2008/layout/PictureStrips"/>
    <dgm:cxn modelId="{1A4BE08A-38F2-FA4B-A13C-69F9F4F1993B}" type="presParOf" srcId="{A415AF3B-5B50-493B-AEC2-723BE8AC21DA}" destId="{5EEE5930-97B5-4050-A234-9AAFDE4E0A01}" srcOrd="2" destOrd="0" presId="urn:microsoft.com/office/officeart/2008/layout/PictureStrips"/>
    <dgm:cxn modelId="{D3C54A55-E195-4844-88EC-FB8C38B79576}" type="presParOf" srcId="{5EEE5930-97B5-4050-A234-9AAFDE4E0A01}" destId="{6B9EA7AF-6F03-4CFD-9CE2-2CB6EFCF4061}" srcOrd="0" destOrd="0" presId="urn:microsoft.com/office/officeart/2008/layout/PictureStrips"/>
    <dgm:cxn modelId="{014988FE-0D1F-6C47-8088-CD3764535A5F}" type="presParOf" srcId="{5EEE5930-97B5-4050-A234-9AAFDE4E0A01}" destId="{A1CFB2D5-6638-488B-8414-8F7DCBD60BCC}" srcOrd="1" destOrd="0" presId="urn:microsoft.com/office/officeart/2008/layout/PictureStrips"/>
    <dgm:cxn modelId="{0F76C8CB-F6F6-4B4F-8753-015DE4C8727C}" type="presParOf" srcId="{A415AF3B-5B50-493B-AEC2-723BE8AC21DA}" destId="{2BF67610-36B0-49D0-A2D1-2369E45D5F45}" srcOrd="3" destOrd="0" presId="urn:microsoft.com/office/officeart/2008/layout/PictureStrips"/>
    <dgm:cxn modelId="{11447941-B04A-1645-B364-696FAEEB6D07}" type="presParOf" srcId="{A415AF3B-5B50-493B-AEC2-723BE8AC21DA}" destId="{2784E9D8-CACE-4C1C-8CBE-739813683C12}" srcOrd="4" destOrd="0" presId="urn:microsoft.com/office/officeart/2008/layout/PictureStrips"/>
    <dgm:cxn modelId="{1E4F06DC-0BF1-5B4B-8FA6-A37A6AD51DAE}" type="presParOf" srcId="{2784E9D8-CACE-4C1C-8CBE-739813683C12}" destId="{FBBF1AEA-C5FC-4E85-BDB1-6C9A30A0005D}" srcOrd="0" destOrd="0" presId="urn:microsoft.com/office/officeart/2008/layout/PictureStrips"/>
    <dgm:cxn modelId="{CF38B809-BA2A-3942-9DCE-06F188CDCCD0}" type="presParOf" srcId="{2784E9D8-CACE-4C1C-8CBE-739813683C12}" destId="{FDACF85E-5CB2-4562-857B-6C0A1FC510DF}" srcOrd="1" destOrd="0" presId="urn:microsoft.com/office/officeart/2008/layout/PictureStrips"/>
    <dgm:cxn modelId="{825C32F3-7E7B-7A42-A3D2-60CFF79B0965}" type="presParOf" srcId="{A415AF3B-5B50-493B-AEC2-723BE8AC21DA}" destId="{6120EBC9-E5E6-4584-A964-A15AC102D10B}" srcOrd="5" destOrd="0" presId="urn:microsoft.com/office/officeart/2008/layout/PictureStrips"/>
    <dgm:cxn modelId="{36E54C7D-222D-C64E-9CD0-F6A653E16320}" type="presParOf" srcId="{A415AF3B-5B50-493B-AEC2-723BE8AC21DA}" destId="{3BD0B490-93D4-4652-AC7A-47B4005BAB79}" srcOrd="6" destOrd="0" presId="urn:microsoft.com/office/officeart/2008/layout/PictureStrips"/>
    <dgm:cxn modelId="{B48415B9-49C0-E245-8EF1-20363126A3F4}" type="presParOf" srcId="{3BD0B490-93D4-4652-AC7A-47B4005BAB79}" destId="{66EDAAB8-C458-4C45-B63F-7931772E4D4A}" srcOrd="0" destOrd="0" presId="urn:microsoft.com/office/officeart/2008/layout/PictureStrips"/>
    <dgm:cxn modelId="{E1B2156A-4C4D-EC48-868A-83DC7228A95A}" type="presParOf" srcId="{3BD0B490-93D4-4652-AC7A-47B4005BAB79}" destId="{386ADBD4-F8B1-4973-81C3-2DD94002FC6D}" srcOrd="1" destOrd="0" presId="urn:microsoft.com/office/officeart/2008/layout/PictureStrip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9531A0-683F-094C-A99C-E51CC9599723}">
      <dsp:nvSpPr>
        <dsp:cNvPr id="0" name=""/>
        <dsp:cNvSpPr/>
      </dsp:nvSpPr>
      <dsp:spPr>
        <a:xfrm>
          <a:off x="558110" y="705357"/>
          <a:ext cx="3973735" cy="3973735"/>
        </a:xfrm>
        <a:prstGeom prst="blockArc">
          <a:avLst>
            <a:gd name="adj1" fmla="val 8332116"/>
            <a:gd name="adj2" fmla="val 16282821"/>
            <a:gd name="adj3" fmla="val 4640"/>
          </a:avLst>
        </a:prstGeom>
        <a:gradFill rotWithShape="0">
          <a:gsLst>
            <a:gs pos="0">
              <a:schemeClr val="accent1">
                <a:shade val="90000"/>
                <a:hueOff val="143062"/>
                <a:satOff val="-3421"/>
                <a:lumOff val="21767"/>
                <a:alphaOff val="0"/>
                <a:tint val="100000"/>
                <a:shade val="100000"/>
                <a:satMod val="130000"/>
              </a:schemeClr>
            </a:gs>
            <a:gs pos="100000">
              <a:schemeClr val="accent1">
                <a:shade val="90000"/>
                <a:hueOff val="143062"/>
                <a:satOff val="-3421"/>
                <a:lumOff val="2176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643773-C3F3-B54D-ABD9-CFBC9CB9C8A9}">
      <dsp:nvSpPr>
        <dsp:cNvPr id="0" name=""/>
        <dsp:cNvSpPr/>
      </dsp:nvSpPr>
      <dsp:spPr>
        <a:xfrm>
          <a:off x="561772" y="709563"/>
          <a:ext cx="3973735" cy="3973735"/>
        </a:xfrm>
        <a:prstGeom prst="blockArc">
          <a:avLst>
            <a:gd name="adj1" fmla="val 3603429"/>
            <a:gd name="adj2" fmla="val 8341995"/>
            <a:gd name="adj3" fmla="val 4640"/>
          </a:avLst>
        </a:prstGeom>
        <a:gradFill rotWithShape="0">
          <a:gsLst>
            <a:gs pos="0">
              <a:schemeClr val="accent1">
                <a:shade val="90000"/>
                <a:hueOff val="95375"/>
                <a:satOff val="-2281"/>
                <a:lumOff val="14511"/>
                <a:alphaOff val="0"/>
                <a:tint val="100000"/>
                <a:shade val="100000"/>
                <a:satMod val="130000"/>
              </a:schemeClr>
            </a:gs>
            <a:gs pos="100000">
              <a:schemeClr val="accent1">
                <a:shade val="90000"/>
                <a:hueOff val="95375"/>
                <a:satOff val="-2281"/>
                <a:lumOff val="145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E54A92-12DE-134F-97C6-32CBBE7E90A7}">
      <dsp:nvSpPr>
        <dsp:cNvPr id="0" name=""/>
        <dsp:cNvSpPr/>
      </dsp:nvSpPr>
      <dsp:spPr>
        <a:xfrm>
          <a:off x="448951" y="779802"/>
          <a:ext cx="3973735" cy="3973735"/>
        </a:xfrm>
        <a:prstGeom prst="blockArc">
          <a:avLst>
            <a:gd name="adj1" fmla="val 20834844"/>
            <a:gd name="adj2" fmla="val 3367975"/>
            <a:gd name="adj3" fmla="val 4640"/>
          </a:avLst>
        </a:prstGeom>
        <a:gradFill rotWithShape="0">
          <a:gsLst>
            <a:gs pos="0">
              <a:schemeClr val="accent1">
                <a:shade val="90000"/>
                <a:hueOff val="47687"/>
                <a:satOff val="-1140"/>
                <a:lumOff val="7256"/>
                <a:alphaOff val="0"/>
                <a:tint val="100000"/>
                <a:shade val="100000"/>
                <a:satMod val="130000"/>
              </a:schemeClr>
            </a:gs>
            <a:gs pos="100000">
              <a:schemeClr val="accent1">
                <a:shade val="90000"/>
                <a:hueOff val="47687"/>
                <a:satOff val="-1140"/>
                <a:lumOff val="72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B4FFE2-5C42-0440-B625-566D615F30CB}">
      <dsp:nvSpPr>
        <dsp:cNvPr id="0" name=""/>
        <dsp:cNvSpPr/>
      </dsp:nvSpPr>
      <dsp:spPr>
        <a:xfrm>
          <a:off x="432321" y="698235"/>
          <a:ext cx="3973735" cy="3973735"/>
        </a:xfrm>
        <a:prstGeom prst="blockArc">
          <a:avLst>
            <a:gd name="adj1" fmla="val 16506031"/>
            <a:gd name="adj2" fmla="val 20982309"/>
            <a:gd name="adj3" fmla="val 4640"/>
          </a:avLst>
        </a:prstGeom>
        <a:gradFill rotWithShape="0">
          <a:gsLst>
            <a:gs pos="0">
              <a:schemeClr val="accent1">
                <a:shade val="90000"/>
                <a:hueOff val="0"/>
                <a:satOff val="0"/>
                <a:lumOff val="0"/>
                <a:alphaOff val="0"/>
                <a:tint val="100000"/>
                <a:shade val="100000"/>
                <a:satMod val="130000"/>
              </a:schemeClr>
            </a:gs>
            <a:gs pos="100000">
              <a:schemeClr val="accent1">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71CBBD-9669-BB42-BADD-DFA1ABB737BB}">
      <dsp:nvSpPr>
        <dsp:cNvPr id="0" name=""/>
        <dsp:cNvSpPr/>
      </dsp:nvSpPr>
      <dsp:spPr>
        <a:xfrm>
          <a:off x="386616" y="1238010"/>
          <a:ext cx="1387818" cy="1384416"/>
        </a:xfrm>
        <a:prstGeom prst="ellipse">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smtClean="0">
              <a:solidFill>
                <a:schemeClr val="tx1"/>
              </a:solidFill>
              <a:latin typeface="Times New Roman"/>
              <a:cs typeface="Times New Roman"/>
            </a:rPr>
            <a:t>Economy</a:t>
          </a:r>
        </a:p>
        <a:p>
          <a:pPr lvl="0" algn="ctr" defTabSz="711200">
            <a:lnSpc>
              <a:spcPct val="90000"/>
            </a:lnSpc>
            <a:spcBef>
              <a:spcPct val="0"/>
            </a:spcBef>
            <a:spcAft>
              <a:spcPct val="35000"/>
            </a:spcAft>
          </a:pPr>
          <a:r>
            <a:rPr lang="de-DE" sz="1400" kern="1200" smtClean="0">
              <a:solidFill>
                <a:schemeClr val="tx1"/>
              </a:solidFill>
              <a:latin typeface="Times New Roman"/>
              <a:cs typeface="Times New Roman"/>
            </a:rPr>
            <a:t>Economical capabilities</a:t>
          </a:r>
        </a:p>
        <a:p>
          <a:pPr lvl="0" algn="ctr" defTabSz="711200">
            <a:lnSpc>
              <a:spcPct val="90000"/>
            </a:lnSpc>
            <a:spcBef>
              <a:spcPct val="0"/>
            </a:spcBef>
            <a:spcAft>
              <a:spcPct val="35000"/>
            </a:spcAft>
          </a:pPr>
          <a:endParaRPr lang="de-DE" sz="1400" kern="1200" dirty="0">
            <a:solidFill>
              <a:schemeClr val="tx1"/>
            </a:solidFill>
            <a:latin typeface="Times New Roman"/>
            <a:cs typeface="Times New Roman"/>
          </a:endParaRPr>
        </a:p>
      </dsp:txBody>
      <dsp:txXfrm>
        <a:off x="386616" y="1238010"/>
        <a:ext cx="1387818" cy="1384416"/>
      </dsp:txXfrm>
    </dsp:sp>
    <dsp:sp modelId="{176470E2-5009-6141-A037-FF7494CE3BF9}">
      <dsp:nvSpPr>
        <dsp:cNvPr id="0" name=""/>
        <dsp:cNvSpPr/>
      </dsp:nvSpPr>
      <dsp:spPr>
        <a:xfrm>
          <a:off x="1951558" y="111841"/>
          <a:ext cx="1280342" cy="1280342"/>
        </a:xfrm>
        <a:prstGeom prst="ellipse">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smtClean="0">
              <a:solidFill>
                <a:schemeClr val="tx1"/>
              </a:solidFill>
              <a:latin typeface="Times New Roman"/>
              <a:cs typeface="Times New Roman"/>
            </a:rPr>
            <a:t>social</a:t>
          </a:r>
        </a:p>
        <a:p>
          <a:pPr lvl="0" algn="ctr" defTabSz="711200">
            <a:lnSpc>
              <a:spcPct val="90000"/>
            </a:lnSpc>
            <a:spcBef>
              <a:spcPct val="0"/>
            </a:spcBef>
            <a:spcAft>
              <a:spcPct val="35000"/>
            </a:spcAft>
          </a:pPr>
          <a:r>
            <a:rPr lang="de-DE" sz="1400" kern="1200" smtClean="0">
              <a:solidFill>
                <a:schemeClr val="tx1"/>
              </a:solidFill>
              <a:latin typeface="Times New Roman"/>
              <a:cs typeface="Times New Roman"/>
            </a:rPr>
            <a:t>social justice</a:t>
          </a:r>
          <a:endParaRPr lang="de-DE" sz="1400" kern="1200" dirty="0">
            <a:solidFill>
              <a:schemeClr val="tx1"/>
            </a:solidFill>
            <a:latin typeface="Times New Roman"/>
            <a:cs typeface="Times New Roman"/>
          </a:endParaRPr>
        </a:p>
      </dsp:txBody>
      <dsp:txXfrm>
        <a:off x="1951558" y="111841"/>
        <a:ext cx="1280342" cy="1280342"/>
      </dsp:txXfrm>
    </dsp:sp>
    <dsp:sp modelId="{D3DFBCE4-C6BF-0049-835D-E68BAB08F88D}">
      <dsp:nvSpPr>
        <dsp:cNvPr id="0" name=""/>
        <dsp:cNvSpPr/>
      </dsp:nvSpPr>
      <dsp:spPr>
        <a:xfrm>
          <a:off x="3648735" y="1646048"/>
          <a:ext cx="1359967" cy="1384422"/>
        </a:xfrm>
        <a:prstGeom prst="ellipse">
          <a:avLst/>
        </a:prstGeom>
        <a:gradFill rotWithShape="0">
          <a:gsLst>
            <a:gs pos="0">
              <a:schemeClr val="accent1">
                <a:shade val="80000"/>
                <a:hueOff val="47693"/>
                <a:satOff val="-871"/>
                <a:lumOff val="8154"/>
                <a:alphaOff val="0"/>
                <a:tint val="100000"/>
                <a:shade val="100000"/>
                <a:satMod val="130000"/>
              </a:schemeClr>
            </a:gs>
            <a:gs pos="100000">
              <a:schemeClr val="accent1">
                <a:shade val="80000"/>
                <a:hueOff val="47693"/>
                <a:satOff val="-871"/>
                <a:lumOff val="815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b="1" kern="1200" smtClean="0">
              <a:solidFill>
                <a:schemeClr val="tx1"/>
              </a:solidFill>
              <a:latin typeface="Times New Roman"/>
              <a:cs typeface="Times New Roman"/>
            </a:rPr>
            <a:t>Ecology</a:t>
          </a:r>
        </a:p>
        <a:p>
          <a:pPr lvl="0" algn="ctr" defTabSz="622300">
            <a:lnSpc>
              <a:spcPct val="90000"/>
            </a:lnSpc>
            <a:spcBef>
              <a:spcPct val="0"/>
            </a:spcBef>
            <a:spcAft>
              <a:spcPct val="35000"/>
            </a:spcAft>
          </a:pPr>
          <a:r>
            <a:rPr lang="de-DE" sz="1400" kern="1200" smtClean="0">
              <a:solidFill>
                <a:schemeClr val="tx1"/>
              </a:solidFill>
              <a:latin typeface="Times New Roman"/>
              <a:cs typeface="Times New Roman"/>
            </a:rPr>
            <a:t>Ecologically acceptable</a:t>
          </a:r>
          <a:endParaRPr lang="de-DE" sz="1400" kern="1200" dirty="0">
            <a:solidFill>
              <a:schemeClr val="tx1"/>
            </a:solidFill>
            <a:latin typeface="Times New Roman"/>
            <a:cs typeface="Times New Roman"/>
          </a:endParaRPr>
        </a:p>
      </dsp:txBody>
      <dsp:txXfrm>
        <a:off x="3648735" y="1646048"/>
        <a:ext cx="1359967" cy="1384422"/>
      </dsp:txXfrm>
    </dsp:sp>
    <dsp:sp modelId="{58F7ADD9-4BCD-0643-9B96-D16D81232552}">
      <dsp:nvSpPr>
        <dsp:cNvPr id="0" name=""/>
        <dsp:cNvSpPr/>
      </dsp:nvSpPr>
      <dsp:spPr>
        <a:xfrm>
          <a:off x="2831778" y="3683201"/>
          <a:ext cx="1371144" cy="1389914"/>
        </a:xfrm>
        <a:prstGeom prst="ellipse">
          <a:avLst/>
        </a:prstGeom>
        <a:gradFill rotWithShape="0">
          <a:gsLst>
            <a:gs pos="0">
              <a:schemeClr val="accent1">
                <a:shade val="80000"/>
                <a:hueOff val="95385"/>
                <a:satOff val="-1741"/>
                <a:lumOff val="16309"/>
                <a:alphaOff val="0"/>
                <a:tint val="100000"/>
                <a:shade val="100000"/>
                <a:satMod val="130000"/>
              </a:schemeClr>
            </a:gs>
            <a:gs pos="100000">
              <a:schemeClr val="accent1">
                <a:shade val="80000"/>
                <a:hueOff val="95385"/>
                <a:satOff val="-1741"/>
                <a:lumOff val="1630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smtClean="0">
              <a:solidFill>
                <a:schemeClr val="tx1"/>
              </a:solidFill>
              <a:latin typeface="Times New Roman"/>
              <a:cs typeface="Times New Roman"/>
            </a:rPr>
            <a:t>Culture</a:t>
          </a:r>
        </a:p>
        <a:p>
          <a:pPr lvl="0" algn="ctr" defTabSz="711200">
            <a:lnSpc>
              <a:spcPct val="90000"/>
            </a:lnSpc>
            <a:spcBef>
              <a:spcPct val="0"/>
            </a:spcBef>
            <a:spcAft>
              <a:spcPct val="35000"/>
            </a:spcAft>
          </a:pPr>
          <a:r>
            <a:rPr lang="de-DE" sz="1400" kern="1200" smtClean="0">
              <a:solidFill>
                <a:schemeClr val="tx1"/>
              </a:solidFill>
              <a:latin typeface="Times New Roman"/>
              <a:cs typeface="Times New Roman"/>
            </a:rPr>
            <a:t>normative Variety</a:t>
          </a:r>
        </a:p>
        <a:p>
          <a:pPr lvl="0" algn="ctr" defTabSz="711200">
            <a:lnSpc>
              <a:spcPct val="90000"/>
            </a:lnSpc>
            <a:spcBef>
              <a:spcPct val="0"/>
            </a:spcBef>
            <a:spcAft>
              <a:spcPct val="35000"/>
            </a:spcAft>
          </a:pPr>
          <a:endParaRPr lang="de-DE" sz="1000" kern="1200" dirty="0">
            <a:solidFill>
              <a:schemeClr val="tx1"/>
            </a:solidFill>
          </a:endParaRPr>
        </a:p>
      </dsp:txBody>
      <dsp:txXfrm>
        <a:off x="2831778" y="3683201"/>
        <a:ext cx="1371144" cy="1389914"/>
      </dsp:txXfrm>
    </dsp:sp>
    <dsp:sp modelId="{8DAF5907-6A9C-3548-8F83-BEA1389399D1}">
      <dsp:nvSpPr>
        <dsp:cNvPr id="0" name=""/>
        <dsp:cNvSpPr/>
      </dsp:nvSpPr>
      <dsp:spPr>
        <a:xfrm>
          <a:off x="386519" y="3276632"/>
          <a:ext cx="1393320" cy="1384422"/>
        </a:xfrm>
        <a:prstGeom prst="ellipse">
          <a:avLst/>
        </a:prstGeom>
        <a:gradFill rotWithShape="0">
          <a:gsLst>
            <a:gs pos="0">
              <a:schemeClr val="accent1">
                <a:shade val="80000"/>
                <a:hueOff val="143078"/>
                <a:satOff val="-2612"/>
                <a:lumOff val="24463"/>
                <a:alphaOff val="0"/>
                <a:tint val="100000"/>
                <a:shade val="100000"/>
                <a:satMod val="130000"/>
              </a:schemeClr>
            </a:gs>
            <a:gs pos="100000">
              <a:schemeClr val="accent1">
                <a:shade val="80000"/>
                <a:hueOff val="143078"/>
                <a:satOff val="-2612"/>
                <a:lumOff val="2446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de-DE" sz="1400" kern="1200" dirty="0">
            <a:solidFill>
              <a:schemeClr val="tx1"/>
            </a:solidFill>
            <a:latin typeface="Times New Roman"/>
            <a:cs typeface="Times New Roman"/>
          </a:endParaRPr>
        </a:p>
      </dsp:txBody>
      <dsp:txXfrm>
        <a:off x="386519" y="3276632"/>
        <a:ext cx="1393320" cy="13844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B0AB3-9C50-5943-A964-7C07DD0004A1}" type="datetimeFigureOut">
              <a:rPr lang="de-DE" smtClean="0"/>
              <a:pPr/>
              <a:t>14.06.2016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825A7-7BAA-814A-9DA6-4BA5411ADC41}"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smtClean="0"/>
          </a:p>
        </p:txBody>
      </p:sp>
      <p:sp>
        <p:nvSpPr>
          <p:cNvPr id="43012" name="Foliennummernplatzhalter 3"/>
          <p:cNvSpPr>
            <a:spLocks noGrp="1"/>
          </p:cNvSpPr>
          <p:nvPr>
            <p:ph type="sldNum" sz="quarter" idx="5"/>
          </p:nvPr>
        </p:nvSpPr>
        <p:spPr bwMode="auto">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53203" indent="-289693">
              <a:defRPr>
                <a:solidFill>
                  <a:schemeClr val="tx1"/>
                </a:solidFill>
                <a:latin typeface="Verdana" pitchFamily="34" charset="0"/>
              </a:defRPr>
            </a:lvl2pPr>
            <a:lvl3pPr marL="1158773" indent="-231755">
              <a:defRPr>
                <a:solidFill>
                  <a:schemeClr val="tx1"/>
                </a:solidFill>
                <a:latin typeface="Verdana" pitchFamily="34" charset="0"/>
              </a:defRPr>
            </a:lvl3pPr>
            <a:lvl4pPr marL="1622283" indent="-231755">
              <a:defRPr>
                <a:solidFill>
                  <a:schemeClr val="tx1"/>
                </a:solidFill>
                <a:latin typeface="Verdana" pitchFamily="34" charset="0"/>
              </a:defRPr>
            </a:lvl4pPr>
            <a:lvl5pPr marL="2085792" indent="-231755">
              <a:defRPr>
                <a:solidFill>
                  <a:schemeClr val="tx1"/>
                </a:solidFill>
                <a:latin typeface="Verdana" pitchFamily="34" charset="0"/>
              </a:defRPr>
            </a:lvl5pPr>
            <a:lvl6pPr marL="2549301" indent="-231755" fontAlgn="base">
              <a:spcBef>
                <a:spcPct val="0"/>
              </a:spcBef>
              <a:spcAft>
                <a:spcPct val="0"/>
              </a:spcAft>
              <a:defRPr>
                <a:solidFill>
                  <a:schemeClr val="tx1"/>
                </a:solidFill>
                <a:latin typeface="Verdana" pitchFamily="34" charset="0"/>
              </a:defRPr>
            </a:lvl6pPr>
            <a:lvl7pPr marL="3012811" indent="-231755" fontAlgn="base">
              <a:spcBef>
                <a:spcPct val="0"/>
              </a:spcBef>
              <a:spcAft>
                <a:spcPct val="0"/>
              </a:spcAft>
              <a:defRPr>
                <a:solidFill>
                  <a:schemeClr val="tx1"/>
                </a:solidFill>
                <a:latin typeface="Verdana" pitchFamily="34" charset="0"/>
              </a:defRPr>
            </a:lvl7pPr>
            <a:lvl8pPr marL="3476320" indent="-231755" fontAlgn="base">
              <a:spcBef>
                <a:spcPct val="0"/>
              </a:spcBef>
              <a:spcAft>
                <a:spcPct val="0"/>
              </a:spcAft>
              <a:defRPr>
                <a:solidFill>
                  <a:schemeClr val="tx1"/>
                </a:solidFill>
                <a:latin typeface="Verdana" pitchFamily="34" charset="0"/>
              </a:defRPr>
            </a:lvl8pPr>
            <a:lvl9pPr marL="3939830" indent="-231755" fontAlgn="base">
              <a:spcBef>
                <a:spcPct val="0"/>
              </a:spcBef>
              <a:spcAft>
                <a:spcPct val="0"/>
              </a:spcAft>
              <a:defRPr>
                <a:solidFill>
                  <a:schemeClr val="tx1"/>
                </a:solidFill>
                <a:latin typeface="Verdana" pitchFamily="34" charset="0"/>
              </a:defRPr>
            </a:lvl9pPr>
          </a:lstStyle>
          <a:p>
            <a:pPr fontAlgn="base">
              <a:spcBef>
                <a:spcPct val="0"/>
              </a:spcBef>
              <a:spcAft>
                <a:spcPct val="0"/>
              </a:spcAft>
            </a:pPr>
            <a:fld id="{9080451E-9059-427E-87D0-63FB3D6D33E9}" type="slidenum">
              <a:rPr lang="de-DE">
                <a:latin typeface="Calibri" pitchFamily="34" charset="0"/>
              </a:rPr>
              <a:pPr fontAlgn="base">
                <a:spcBef>
                  <a:spcPct val="0"/>
                </a:spcBef>
                <a:spcAft>
                  <a:spcPct val="0"/>
                </a:spcAft>
              </a:pPr>
              <a:t>25</a:t>
            </a:fld>
            <a:endParaRPr lang="de-DE">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2F0E9C6-ECB5-E344-A4DC-84A80BD20F49}" type="slidenum">
              <a:rPr lang="de-DE" smtClean="0"/>
              <a:pPr/>
              <a:t>‹Nr.›</a:t>
            </a:fld>
            <a:endParaRPr lang="de-DE"/>
          </a:p>
        </p:txBody>
      </p:sp>
      <p:pic>
        <p:nvPicPr>
          <p:cNvPr id="7" name="Bild 6"/>
          <p:cNvPicPr>
            <a:picLocks noChangeAspect="1"/>
          </p:cNvPicPr>
          <p:nvPr userDrawn="1"/>
        </p:nvPicPr>
        <p:blipFill>
          <a:blip r:embed="rId2">
            <a:alphaModFix amt="20000"/>
          </a:blip>
          <a:stretch>
            <a:fillRect/>
          </a:stretch>
        </p:blipFill>
        <p:spPr>
          <a:xfrm>
            <a:off x="-193577" y="2967819"/>
            <a:ext cx="9531897" cy="3890181"/>
          </a:xfrm>
          <a:prstGeom prst="rect">
            <a:avLst/>
          </a:prstGeom>
        </p:spPr>
      </p:pic>
      <p:grpSp>
        <p:nvGrpSpPr>
          <p:cNvPr id="8" name="Gruppierung 7"/>
          <p:cNvGrpSpPr/>
          <p:nvPr userDrawn="1"/>
        </p:nvGrpSpPr>
        <p:grpSpPr>
          <a:xfrm>
            <a:off x="457200" y="5789510"/>
            <a:ext cx="8229600" cy="952772"/>
            <a:chOff x="507206" y="294027"/>
            <a:chExt cx="8382000" cy="1232238"/>
          </a:xfrm>
        </p:grpSpPr>
        <p:pic>
          <p:nvPicPr>
            <p:cNvPr id="9" name="Picture 6" descr="logo165_n"/>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7206" y="442733"/>
              <a:ext cx="1728788" cy="9180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0" name="Bild 17"/>
            <p:cNvPicPr>
              <a:picLocks noChangeAspect="1"/>
            </p:cNvPicPr>
            <p:nvPr/>
          </p:nvPicPr>
          <p:blipFill>
            <a:blip r:embed="rId4"/>
            <a:srcRect/>
            <a:stretch>
              <a:fillRect/>
            </a:stretch>
          </p:blipFill>
          <p:spPr bwMode="auto">
            <a:xfrm>
              <a:off x="6958315" y="442733"/>
              <a:ext cx="1930891" cy="1083532"/>
            </a:xfrm>
            <a:prstGeom prst="rect">
              <a:avLst/>
            </a:prstGeom>
            <a:noFill/>
            <a:ln w="9525">
              <a:noFill/>
              <a:miter lim="800000"/>
              <a:headEnd/>
              <a:tailEnd/>
            </a:ln>
          </p:spPr>
        </p:pic>
        <p:sp>
          <p:nvSpPr>
            <p:cNvPr id="11" name="Text Box 4"/>
            <p:cNvSpPr txBox="1">
              <a:spLocks noChangeArrowheads="1"/>
            </p:cNvSpPr>
            <p:nvPr/>
          </p:nvSpPr>
          <p:spPr bwMode="auto">
            <a:xfrm>
              <a:off x="2264910" y="294027"/>
              <a:ext cx="3810000" cy="1066800"/>
            </a:xfrm>
            <a:prstGeom prst="rect">
              <a:avLst/>
            </a:prstGeom>
            <a:solidFill>
              <a:srgbClr val="FFFFFF"/>
            </a:solidFill>
            <a:ln w="9525">
              <a:noFill/>
              <a:miter lim="800000"/>
              <a:headEnd/>
              <a:tailEnd/>
            </a:ln>
          </p:spPr>
          <p:txBody>
            <a:bodyPr/>
            <a:lstStyle/>
            <a:p>
              <a:pPr algn="ctr">
                <a:defRPr/>
              </a:pPr>
              <a:r>
                <a:rPr lang="de-DE" sz="2200" dirty="0">
                  <a:solidFill>
                    <a:srgbClr val="008000"/>
                  </a:solidFill>
                  <a:latin typeface="Tahoma" pitchFamily="32" charset="0"/>
                  <a:ea typeface="Times New Roman" pitchFamily="32" charset="0"/>
                  <a:cs typeface="ＭＳ Ｐゴシック" pitchFamily="-111" charset="-128"/>
                </a:rPr>
                <a:t>RCE Oldenburger Münsterland</a:t>
              </a:r>
            </a:p>
            <a:p>
              <a:pPr algn="ctr">
                <a:defRPr/>
              </a:pPr>
              <a:r>
                <a:rPr lang="de-DE" sz="1200" b="1" dirty="0">
                  <a:solidFill>
                    <a:schemeClr val="tx1"/>
                  </a:solidFill>
                  <a:latin typeface="Tahoma" pitchFamily="32" charset="0"/>
                  <a:ea typeface="Times New Roman" pitchFamily="32" charset="0"/>
                  <a:cs typeface="ＭＳ Ｐゴシック" pitchFamily="-111" charset="-128"/>
                </a:rPr>
                <a:t>Kompetenzzentrum für nachhaltige Bildung</a:t>
              </a:r>
              <a:r>
                <a:rPr lang="de-DE" sz="1200" b="1" dirty="0" smtClean="0">
                  <a:solidFill>
                    <a:schemeClr val="tx1"/>
                  </a:solidFill>
                  <a:latin typeface="Tahoma" pitchFamily="32" charset="0"/>
                  <a:ea typeface="Times New Roman" pitchFamily="32" charset="0"/>
                  <a:cs typeface="ＭＳ Ｐゴシック" pitchFamily="-111" charset="-128"/>
                </a:rPr>
                <a:t>  </a:t>
              </a:r>
              <a:r>
                <a:rPr lang="de-DE" sz="1200" b="1" dirty="0">
                  <a:solidFill>
                    <a:schemeClr val="tx1"/>
                  </a:solidFill>
                  <a:latin typeface="Tahoma" pitchFamily="32" charset="0"/>
                  <a:ea typeface="Times New Roman" pitchFamily="32" charset="0"/>
                  <a:cs typeface="ＭＳ Ｐゴシック" pitchFamily="-111" charset="-128"/>
                </a:rPr>
                <a:t>Regional Centre of Expertise</a:t>
              </a:r>
            </a:p>
          </p:txBody>
        </p:sp>
        <p:pic>
          <p:nvPicPr>
            <p:cNvPr id="12" name="Picture 9"/>
            <p:cNvPicPr>
              <a:picLocks noChangeAspect="1" noChangeArrowheads="1"/>
            </p:cNvPicPr>
            <p:nvPr/>
          </p:nvPicPr>
          <p:blipFill>
            <a:blip r:embed="rId5"/>
            <a:srcRect/>
            <a:stretch>
              <a:fillRect/>
            </a:stretch>
          </p:blipFill>
          <p:spPr bwMode="auto">
            <a:xfrm>
              <a:off x="5996570" y="442733"/>
              <a:ext cx="668607" cy="1083531"/>
            </a:xfrm>
            <a:prstGeom prst="rect">
              <a:avLst/>
            </a:prstGeom>
            <a:noFill/>
            <a:ln w="9525">
              <a:noFill/>
              <a:miter lim="800000"/>
              <a:headEnd/>
              <a:tailEnd/>
            </a:ln>
          </p:spPr>
        </p:pic>
      </p:grpSp>
      <p:pic>
        <p:nvPicPr>
          <p:cNvPr id="14" name="Bild 13"/>
          <p:cNvPicPr>
            <a:picLocks noChangeAspect="1"/>
          </p:cNvPicPr>
          <p:nvPr userDrawn="1"/>
        </p:nvPicPr>
        <p:blipFill>
          <a:blip r:embed="rId6"/>
          <a:stretch>
            <a:fillRect/>
          </a:stretch>
        </p:blipFill>
        <p:spPr>
          <a:xfrm>
            <a:off x="7392270" y="151979"/>
            <a:ext cx="1366507" cy="6346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el und vertikaler Text">
    <p:spTree>
      <p:nvGrpSpPr>
        <p:cNvPr id="1" name=""/>
        <p:cNvGrpSpPr/>
        <p:nvPr/>
      </p:nvGrpSpPr>
      <p:grpSpPr>
        <a:xfrm>
          <a:off x="0" y="0"/>
          <a:ext cx="0" cy="0"/>
          <a:chOff x="0" y="0"/>
          <a:chExt cx="0" cy="0"/>
        </a:xfrm>
      </p:grpSpPr>
      <p:pic>
        <p:nvPicPr>
          <p:cNvPr id="7" name="Bild 6"/>
          <p:cNvPicPr>
            <a:picLocks noChangeAspect="1"/>
          </p:cNvPicPr>
          <p:nvPr/>
        </p:nvPicPr>
        <p:blipFill>
          <a:blip r:embed="rId2">
            <a:alphaModFix amt="30000"/>
          </a:blip>
          <a:stretch>
            <a:fillRect/>
          </a:stretch>
        </p:blipFill>
        <p:spPr>
          <a:xfrm>
            <a:off x="-193577" y="2967819"/>
            <a:ext cx="9531897" cy="3890181"/>
          </a:xfrm>
          <a:prstGeom prst="rect">
            <a:avLst/>
          </a:prstGeom>
        </p:spPr>
      </p:pic>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2F0E9C6-ECB5-E344-A4DC-84A80BD20F49}"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2F0E9C6-ECB5-E344-A4DC-84A80BD20F49}" type="slidenum">
              <a:rPr lang="de-DE" smtClean="0"/>
              <a:pPr/>
              <a:t>‹Nr.›</a:t>
            </a:fld>
            <a:endParaRPr lang="de-DE"/>
          </a:p>
        </p:txBody>
      </p:sp>
      <p:pic>
        <p:nvPicPr>
          <p:cNvPr id="7" name="Bild 6"/>
          <p:cNvPicPr>
            <a:picLocks noChangeAspect="1"/>
          </p:cNvPicPr>
          <p:nvPr userDrawn="1"/>
        </p:nvPicPr>
        <p:blipFill>
          <a:blip r:embed="rId2">
            <a:alphaModFix amt="10000"/>
          </a:blip>
          <a:stretch>
            <a:fillRect/>
          </a:stretch>
        </p:blipFill>
        <p:spPr>
          <a:xfrm>
            <a:off x="-193577" y="2967819"/>
            <a:ext cx="9531897" cy="389018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04703-07BA-4220-85F7-3EC061B3313C}" type="datetimeFigureOut">
              <a:rPr lang="en-US" smtClean="0">
                <a:solidFill>
                  <a:prstClr val="black">
                    <a:tint val="75000"/>
                  </a:prstClr>
                </a:solidFill>
              </a:rPr>
              <a:pPr/>
              <a:t>14.06.2016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09C2C02-B260-4CCC-B617-C386B18826A8}"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5954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Condensed" charset="0"/>
                <a:ea typeface="Avenir Next Condensed" charset="0"/>
                <a:cs typeface="Avenir Next Condensed"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venir Next Condensed" charset="0"/>
                <a:ea typeface="Avenir Next Condensed" charset="0"/>
                <a:cs typeface="Avenir Next Condensed" charset="0"/>
              </a:defRPr>
            </a:lvl1pPr>
            <a:lvl2pPr>
              <a:defRPr>
                <a:latin typeface="Avenir Next Condensed" charset="0"/>
                <a:ea typeface="Avenir Next Condensed" charset="0"/>
                <a:cs typeface="Avenir Next Condensed" charset="0"/>
              </a:defRPr>
            </a:lvl2pPr>
            <a:lvl3pPr>
              <a:defRPr>
                <a:latin typeface="Avenir Next Condensed" charset="0"/>
                <a:ea typeface="Avenir Next Condensed" charset="0"/>
                <a:cs typeface="Avenir Next Condensed" charset="0"/>
              </a:defRPr>
            </a:lvl3pPr>
            <a:lvl4pPr>
              <a:defRPr>
                <a:latin typeface="Avenir Next Condensed" charset="0"/>
                <a:ea typeface="Avenir Next Condensed" charset="0"/>
                <a:cs typeface="Avenir Next Condensed" charset="0"/>
              </a:defRPr>
            </a:lvl4pPr>
            <a:lvl5pPr>
              <a:defRPr>
                <a:latin typeface="Avenir Next Condensed" charset="0"/>
                <a:ea typeface="Avenir Next Condensed" charset="0"/>
                <a:cs typeface="Avenir Next Condensed"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7C5D832-6D97-FD4C-BE31-9DD7768A87D5}" type="datetimeFigureOut">
              <a:rPr lang="en-US" smtClean="0"/>
              <a:pPr/>
              <a:t>14.06.2016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695604D-19A7-7C41-809A-8F4168A3D51E}"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360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2F0E9C6-ECB5-E344-A4DC-84A80BD20F49}" type="slidenum">
              <a:rPr lang="de-DE" smtClean="0"/>
              <a:pPr/>
              <a:t>‹Nr.›</a:t>
            </a:fld>
            <a:endParaRPr lang="de-DE"/>
          </a:p>
        </p:txBody>
      </p:sp>
      <p:grpSp>
        <p:nvGrpSpPr>
          <p:cNvPr id="13" name="Gruppierung 12"/>
          <p:cNvGrpSpPr/>
          <p:nvPr userDrawn="1"/>
        </p:nvGrpSpPr>
        <p:grpSpPr>
          <a:xfrm>
            <a:off x="457200" y="5789510"/>
            <a:ext cx="8229600" cy="952772"/>
            <a:chOff x="507206" y="294027"/>
            <a:chExt cx="8382000" cy="1232238"/>
          </a:xfrm>
        </p:grpSpPr>
        <p:pic>
          <p:nvPicPr>
            <p:cNvPr id="14" name="Picture 6" descr="logo165_n"/>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7206" y="442733"/>
              <a:ext cx="1728788" cy="9180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5" name="Bild 17"/>
            <p:cNvPicPr>
              <a:picLocks noChangeAspect="1"/>
            </p:cNvPicPr>
            <p:nvPr/>
          </p:nvPicPr>
          <p:blipFill>
            <a:blip r:embed="rId3"/>
            <a:srcRect/>
            <a:stretch>
              <a:fillRect/>
            </a:stretch>
          </p:blipFill>
          <p:spPr bwMode="auto">
            <a:xfrm>
              <a:off x="6958315" y="442733"/>
              <a:ext cx="1930891" cy="1083532"/>
            </a:xfrm>
            <a:prstGeom prst="rect">
              <a:avLst/>
            </a:prstGeom>
            <a:noFill/>
            <a:ln w="9525">
              <a:noFill/>
              <a:miter lim="800000"/>
              <a:headEnd/>
              <a:tailEnd/>
            </a:ln>
          </p:spPr>
        </p:pic>
        <p:sp>
          <p:nvSpPr>
            <p:cNvPr id="16" name="Text Box 4"/>
            <p:cNvSpPr txBox="1">
              <a:spLocks noChangeArrowheads="1"/>
            </p:cNvSpPr>
            <p:nvPr/>
          </p:nvSpPr>
          <p:spPr bwMode="auto">
            <a:xfrm>
              <a:off x="2264910" y="294027"/>
              <a:ext cx="3810000" cy="1066800"/>
            </a:xfrm>
            <a:prstGeom prst="rect">
              <a:avLst/>
            </a:prstGeom>
            <a:solidFill>
              <a:srgbClr val="FFFFFF"/>
            </a:solidFill>
            <a:ln w="9525">
              <a:noFill/>
              <a:miter lim="800000"/>
              <a:headEnd/>
              <a:tailEnd/>
            </a:ln>
          </p:spPr>
          <p:txBody>
            <a:bodyPr/>
            <a:lstStyle/>
            <a:p>
              <a:pPr algn="ctr">
                <a:defRPr/>
              </a:pPr>
              <a:r>
                <a:rPr lang="de-DE" sz="2200" dirty="0">
                  <a:solidFill>
                    <a:srgbClr val="008000"/>
                  </a:solidFill>
                  <a:latin typeface="Tahoma" pitchFamily="32" charset="0"/>
                  <a:ea typeface="Times New Roman" pitchFamily="32" charset="0"/>
                  <a:cs typeface="ＭＳ Ｐゴシック" pitchFamily="-111" charset="-128"/>
                </a:rPr>
                <a:t>RCE Oldenburger Münsterland</a:t>
              </a:r>
            </a:p>
            <a:p>
              <a:pPr algn="ctr">
                <a:defRPr/>
              </a:pPr>
              <a:r>
                <a:rPr lang="de-DE" sz="1200" b="1" dirty="0">
                  <a:solidFill>
                    <a:schemeClr val="tx1"/>
                  </a:solidFill>
                  <a:latin typeface="Tahoma" pitchFamily="32" charset="0"/>
                  <a:ea typeface="Times New Roman" pitchFamily="32" charset="0"/>
                  <a:cs typeface="ＭＳ Ｐゴシック" pitchFamily="-111" charset="-128"/>
                </a:rPr>
                <a:t>Kompetenzzentrum für nachhaltige Bildung</a:t>
              </a:r>
              <a:r>
                <a:rPr lang="de-DE" sz="1200" b="1" dirty="0" smtClean="0">
                  <a:solidFill>
                    <a:schemeClr val="tx1"/>
                  </a:solidFill>
                  <a:latin typeface="Tahoma" pitchFamily="32" charset="0"/>
                  <a:ea typeface="Times New Roman" pitchFamily="32" charset="0"/>
                  <a:cs typeface="ＭＳ Ｐゴシック" pitchFamily="-111" charset="-128"/>
                </a:rPr>
                <a:t>  </a:t>
              </a:r>
              <a:r>
                <a:rPr lang="de-DE" sz="1200" b="1" dirty="0">
                  <a:solidFill>
                    <a:schemeClr val="tx1"/>
                  </a:solidFill>
                  <a:latin typeface="Tahoma" pitchFamily="32" charset="0"/>
                  <a:ea typeface="Times New Roman" pitchFamily="32" charset="0"/>
                  <a:cs typeface="ＭＳ Ｐゴシック" pitchFamily="-111" charset="-128"/>
                </a:rPr>
                <a:t>Regional Centre of Expertise</a:t>
              </a:r>
            </a:p>
          </p:txBody>
        </p:sp>
        <p:pic>
          <p:nvPicPr>
            <p:cNvPr id="17" name="Picture 9"/>
            <p:cNvPicPr>
              <a:picLocks noChangeAspect="1" noChangeArrowheads="1"/>
            </p:cNvPicPr>
            <p:nvPr/>
          </p:nvPicPr>
          <p:blipFill>
            <a:blip r:embed="rId4"/>
            <a:srcRect/>
            <a:stretch>
              <a:fillRect/>
            </a:stretch>
          </p:blipFill>
          <p:spPr bwMode="auto">
            <a:xfrm>
              <a:off x="5996570" y="442733"/>
              <a:ext cx="668607" cy="1083531"/>
            </a:xfrm>
            <a:prstGeom prst="rect">
              <a:avLst/>
            </a:prstGeom>
            <a:noFill/>
            <a:ln w="9525">
              <a:noFill/>
              <a:miter lim="800000"/>
              <a:headEnd/>
              <a:tailEnd/>
            </a:ln>
          </p:spPr>
        </p:pic>
      </p:grpSp>
      <p:pic>
        <p:nvPicPr>
          <p:cNvPr id="18" name="Bild 17"/>
          <p:cNvPicPr>
            <a:picLocks noChangeAspect="1"/>
          </p:cNvPicPr>
          <p:nvPr userDrawn="1"/>
        </p:nvPicPr>
        <p:blipFill>
          <a:blip r:embed="rId5"/>
          <a:stretch>
            <a:fillRect/>
          </a:stretch>
        </p:blipFill>
        <p:spPr>
          <a:xfrm>
            <a:off x="7392270" y="151979"/>
            <a:ext cx="1366507" cy="6346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2F0E9C6-ECB5-E344-A4DC-84A80BD20F49}" type="slidenum">
              <a:rPr lang="de-DE" smtClean="0"/>
              <a:pPr/>
              <a:t>‹Nr.›</a:t>
            </a:fld>
            <a:endParaRPr lang="de-DE"/>
          </a:p>
        </p:txBody>
      </p:sp>
      <p:pic>
        <p:nvPicPr>
          <p:cNvPr id="7" name="Bild 6"/>
          <p:cNvPicPr>
            <a:picLocks noChangeAspect="1"/>
          </p:cNvPicPr>
          <p:nvPr userDrawn="1"/>
        </p:nvPicPr>
        <p:blipFill>
          <a:blip r:embed="rId2">
            <a:alphaModFix amt="20000"/>
          </a:blip>
          <a:stretch>
            <a:fillRect/>
          </a:stretch>
        </p:blipFill>
        <p:spPr>
          <a:xfrm>
            <a:off x="-193577" y="2967819"/>
            <a:ext cx="9531897" cy="3890181"/>
          </a:xfrm>
          <a:prstGeom prst="rect">
            <a:avLst/>
          </a:prstGeom>
        </p:spPr>
      </p:pic>
      <p:pic>
        <p:nvPicPr>
          <p:cNvPr id="8" name="Bild 7"/>
          <p:cNvPicPr>
            <a:picLocks noChangeAspect="1"/>
          </p:cNvPicPr>
          <p:nvPr userDrawn="1"/>
        </p:nvPicPr>
        <p:blipFill>
          <a:blip r:embed="rId3"/>
          <a:stretch>
            <a:fillRect/>
          </a:stretch>
        </p:blipFill>
        <p:spPr>
          <a:xfrm>
            <a:off x="7392270" y="151979"/>
            <a:ext cx="1366507" cy="63461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2F0E9C6-ECB5-E344-A4DC-84A80BD20F49}" type="slidenum">
              <a:rPr lang="de-DE" smtClean="0"/>
              <a:pPr/>
              <a:t>‹Nr.›</a:t>
            </a:fld>
            <a:endParaRPr lang="de-DE"/>
          </a:p>
        </p:txBody>
      </p:sp>
      <p:pic>
        <p:nvPicPr>
          <p:cNvPr id="8" name="Bild 7"/>
          <p:cNvPicPr>
            <a:picLocks noChangeAspect="1"/>
          </p:cNvPicPr>
          <p:nvPr userDrawn="1"/>
        </p:nvPicPr>
        <p:blipFill>
          <a:blip r:embed="rId2">
            <a:alphaModFix amt="30000"/>
          </a:blip>
          <a:stretch>
            <a:fillRect/>
          </a:stretch>
        </p:blipFill>
        <p:spPr>
          <a:xfrm>
            <a:off x="-193577" y="2967819"/>
            <a:ext cx="9531897" cy="3890181"/>
          </a:xfrm>
          <a:prstGeom prst="rect">
            <a:avLst/>
          </a:prstGeom>
        </p:spPr>
      </p:pic>
      <p:pic>
        <p:nvPicPr>
          <p:cNvPr id="9" name="Bild 8"/>
          <p:cNvPicPr>
            <a:picLocks noChangeAspect="1"/>
          </p:cNvPicPr>
          <p:nvPr userDrawn="1"/>
        </p:nvPicPr>
        <p:blipFill>
          <a:blip r:embed="rId3"/>
          <a:stretch>
            <a:fillRect/>
          </a:stretch>
        </p:blipFill>
        <p:spPr>
          <a:xfrm>
            <a:off x="7392270" y="151979"/>
            <a:ext cx="1366507" cy="63461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2F0E9C6-ECB5-E344-A4DC-84A80BD20F49}" type="slidenum">
              <a:rPr lang="de-DE" smtClean="0"/>
              <a:pPr/>
              <a:t>‹Nr.›</a:t>
            </a:fld>
            <a:endParaRPr lang="de-DE"/>
          </a:p>
        </p:txBody>
      </p:sp>
      <p:pic>
        <p:nvPicPr>
          <p:cNvPr id="10" name="Bild 9"/>
          <p:cNvPicPr>
            <a:picLocks noChangeAspect="1"/>
          </p:cNvPicPr>
          <p:nvPr userDrawn="1"/>
        </p:nvPicPr>
        <p:blipFill>
          <a:blip r:embed="rId2">
            <a:alphaModFix amt="30000"/>
          </a:blip>
          <a:stretch>
            <a:fillRect/>
          </a:stretch>
        </p:blipFill>
        <p:spPr>
          <a:xfrm>
            <a:off x="-193577" y="2967819"/>
            <a:ext cx="9531897" cy="389018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2F0E9C6-ECB5-E344-A4DC-84A80BD20F49}" type="slidenum">
              <a:rPr lang="de-DE" smtClean="0"/>
              <a:pPr/>
              <a:t>‹Nr.›</a:t>
            </a:fld>
            <a:endParaRPr lang="de-DE"/>
          </a:p>
        </p:txBody>
      </p:sp>
      <p:pic>
        <p:nvPicPr>
          <p:cNvPr id="6" name="Bild 5"/>
          <p:cNvPicPr>
            <a:picLocks noChangeAspect="1"/>
          </p:cNvPicPr>
          <p:nvPr userDrawn="1"/>
        </p:nvPicPr>
        <p:blipFill>
          <a:blip r:embed="rId2">
            <a:alphaModFix amt="30000"/>
          </a:blip>
          <a:stretch>
            <a:fillRect/>
          </a:stretch>
        </p:blipFill>
        <p:spPr>
          <a:xfrm>
            <a:off x="-193577" y="2967819"/>
            <a:ext cx="9531897" cy="3890181"/>
          </a:xfrm>
          <a:prstGeom prst="rect">
            <a:avLst/>
          </a:prstGeom>
        </p:spPr>
      </p:pic>
      <p:pic>
        <p:nvPicPr>
          <p:cNvPr id="7" name="Bild 6"/>
          <p:cNvPicPr>
            <a:picLocks noChangeAspect="1"/>
          </p:cNvPicPr>
          <p:nvPr userDrawn="1"/>
        </p:nvPicPr>
        <p:blipFill>
          <a:blip r:embed="rId3"/>
          <a:stretch>
            <a:fillRect/>
          </a:stretch>
        </p:blipFill>
        <p:spPr>
          <a:xfrm>
            <a:off x="7392270" y="151979"/>
            <a:ext cx="1366507" cy="6346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2F0E9C6-ECB5-E344-A4DC-84A80BD20F49}" type="slidenum">
              <a:rPr lang="de-DE" smtClean="0"/>
              <a:pPr/>
              <a:t>‹Nr.›</a:t>
            </a:fld>
            <a:endParaRPr lang="de-DE"/>
          </a:p>
        </p:txBody>
      </p:sp>
      <p:pic>
        <p:nvPicPr>
          <p:cNvPr id="5" name="Bild 4"/>
          <p:cNvPicPr>
            <a:picLocks noChangeAspect="1"/>
          </p:cNvPicPr>
          <p:nvPr userDrawn="1"/>
        </p:nvPicPr>
        <p:blipFill>
          <a:blip r:embed="rId2">
            <a:alphaModFix amt="30000"/>
          </a:blip>
          <a:stretch>
            <a:fillRect/>
          </a:stretch>
        </p:blipFill>
        <p:spPr>
          <a:xfrm>
            <a:off x="-193577" y="2967819"/>
            <a:ext cx="9531897" cy="3890181"/>
          </a:xfrm>
          <a:prstGeom prst="rect">
            <a:avLst/>
          </a:prstGeom>
        </p:spPr>
      </p:pic>
      <p:pic>
        <p:nvPicPr>
          <p:cNvPr id="6" name="Bild 5"/>
          <p:cNvPicPr>
            <a:picLocks noChangeAspect="1"/>
          </p:cNvPicPr>
          <p:nvPr userDrawn="1"/>
        </p:nvPicPr>
        <p:blipFill>
          <a:blip r:embed="rId2">
            <a:alphaModFix amt="30000"/>
          </a:blip>
          <a:stretch>
            <a:fillRect/>
          </a:stretch>
        </p:blipFill>
        <p:spPr>
          <a:xfrm>
            <a:off x="-41177" y="3120219"/>
            <a:ext cx="9531897" cy="3890181"/>
          </a:xfrm>
          <a:prstGeom prst="rect">
            <a:avLst/>
          </a:prstGeom>
        </p:spPr>
      </p:pic>
      <p:pic>
        <p:nvPicPr>
          <p:cNvPr id="7" name="Bild 6"/>
          <p:cNvPicPr>
            <a:picLocks noChangeAspect="1"/>
          </p:cNvPicPr>
          <p:nvPr userDrawn="1"/>
        </p:nvPicPr>
        <p:blipFill>
          <a:blip r:embed="rId3"/>
          <a:stretch>
            <a:fillRect/>
          </a:stretch>
        </p:blipFill>
        <p:spPr>
          <a:xfrm>
            <a:off x="7392270" y="151979"/>
            <a:ext cx="1366507" cy="63461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2F0E9C6-ECB5-E344-A4DC-84A80BD20F49}" type="slidenum">
              <a:rPr lang="de-DE" smtClean="0"/>
              <a:pPr/>
              <a:t>‹Nr.›</a:t>
            </a:fld>
            <a:endParaRPr lang="de-DE"/>
          </a:p>
        </p:txBody>
      </p:sp>
      <p:pic>
        <p:nvPicPr>
          <p:cNvPr id="8" name="Bild 7"/>
          <p:cNvPicPr>
            <a:picLocks noChangeAspect="1"/>
          </p:cNvPicPr>
          <p:nvPr userDrawn="1"/>
        </p:nvPicPr>
        <p:blipFill>
          <a:blip r:embed="rId2">
            <a:alphaModFix amt="30000"/>
          </a:blip>
          <a:stretch>
            <a:fillRect/>
          </a:stretch>
        </p:blipFill>
        <p:spPr>
          <a:xfrm>
            <a:off x="-193577" y="2967819"/>
            <a:ext cx="9531897" cy="389018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437EF515-3D2F-FE46-9643-6BB1ADEA7425}" type="datetimeFigureOut">
              <a:rPr lang="de-DE" smtClean="0"/>
              <a:pPr/>
              <a:t>14.06.2016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2F0E9C6-ECB5-E344-A4DC-84A80BD20F49}" type="slidenum">
              <a:rPr lang="de-DE" smtClean="0"/>
              <a:pPr/>
              <a:t>‹Nr.›</a:t>
            </a:fld>
            <a:endParaRPr lang="de-DE"/>
          </a:p>
        </p:txBody>
      </p:sp>
      <p:pic>
        <p:nvPicPr>
          <p:cNvPr id="8" name="Bild 7"/>
          <p:cNvPicPr>
            <a:picLocks noChangeAspect="1"/>
          </p:cNvPicPr>
          <p:nvPr userDrawn="1"/>
        </p:nvPicPr>
        <p:blipFill>
          <a:blip r:embed="rId2">
            <a:alphaModFix amt="30000"/>
          </a:blip>
          <a:stretch>
            <a:fillRect/>
          </a:stretch>
        </p:blipFill>
        <p:spPr>
          <a:xfrm>
            <a:off x="-193577" y="2967819"/>
            <a:ext cx="9531897" cy="389018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jpeg"/><Relationship Id="rId3" Type="http://schemas.openxmlformats.org/officeDocument/2006/relationships/image" Target="../media/image7.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EF515-3D2F-FE46-9643-6BB1ADEA7425}" type="datetimeFigureOut">
              <a:rPr lang="de-DE" smtClean="0"/>
              <a:pPr/>
              <a:t>14.06.2016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0E9C6-ECB5-E344-A4DC-84A80BD20F49}" type="slidenum">
              <a:rPr lang="de-DE" smtClean="0"/>
              <a:pPr/>
              <a:t>‹Nr.›</a:t>
            </a:fld>
            <a:endParaRPr lang="de-DE"/>
          </a:p>
        </p:txBody>
      </p:sp>
      <p:grpSp>
        <p:nvGrpSpPr>
          <p:cNvPr id="14" name="Gruppierung 13"/>
          <p:cNvGrpSpPr/>
          <p:nvPr userDrawn="1"/>
        </p:nvGrpSpPr>
        <p:grpSpPr>
          <a:xfrm>
            <a:off x="457200" y="5789510"/>
            <a:ext cx="8229600" cy="952772"/>
            <a:chOff x="507206" y="294027"/>
            <a:chExt cx="8382000" cy="1232238"/>
          </a:xfrm>
        </p:grpSpPr>
        <p:pic>
          <p:nvPicPr>
            <p:cNvPr id="15" name="Picture 6" descr="logo165_n"/>
            <p:cNvPicPr>
              <a:picLocks noChangeAspect="1" noChangeArrowheads="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7206" y="442733"/>
              <a:ext cx="1728788" cy="9180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6" name="Bild 17"/>
            <p:cNvPicPr>
              <a:picLocks noChangeAspect="1"/>
            </p:cNvPicPr>
            <p:nvPr/>
          </p:nvPicPr>
          <p:blipFill>
            <a:blip r:embed="rId14"/>
            <a:srcRect/>
            <a:stretch>
              <a:fillRect/>
            </a:stretch>
          </p:blipFill>
          <p:spPr bwMode="auto">
            <a:xfrm>
              <a:off x="6958315" y="442733"/>
              <a:ext cx="1930891" cy="1083532"/>
            </a:xfrm>
            <a:prstGeom prst="rect">
              <a:avLst/>
            </a:prstGeom>
            <a:noFill/>
            <a:ln w="9525">
              <a:noFill/>
              <a:miter lim="800000"/>
              <a:headEnd/>
              <a:tailEnd/>
            </a:ln>
          </p:spPr>
        </p:pic>
        <p:sp>
          <p:nvSpPr>
            <p:cNvPr id="17" name="Text Box 4"/>
            <p:cNvSpPr txBox="1">
              <a:spLocks noChangeArrowheads="1"/>
            </p:cNvSpPr>
            <p:nvPr/>
          </p:nvSpPr>
          <p:spPr bwMode="auto">
            <a:xfrm>
              <a:off x="2264910" y="294027"/>
              <a:ext cx="3810000" cy="1066800"/>
            </a:xfrm>
            <a:prstGeom prst="rect">
              <a:avLst/>
            </a:prstGeom>
            <a:solidFill>
              <a:srgbClr val="FFFFFF"/>
            </a:solidFill>
            <a:ln w="9525">
              <a:noFill/>
              <a:miter lim="800000"/>
              <a:headEnd/>
              <a:tailEnd/>
            </a:ln>
          </p:spPr>
          <p:txBody>
            <a:bodyPr/>
            <a:lstStyle/>
            <a:p>
              <a:pPr algn="ctr">
                <a:defRPr/>
              </a:pPr>
              <a:r>
                <a:rPr lang="de-DE" sz="2200" dirty="0">
                  <a:solidFill>
                    <a:srgbClr val="008000"/>
                  </a:solidFill>
                  <a:latin typeface="Tahoma" pitchFamily="32" charset="0"/>
                  <a:ea typeface="Times New Roman" pitchFamily="32" charset="0"/>
                  <a:cs typeface="ＭＳ Ｐゴシック" pitchFamily="-111" charset="-128"/>
                </a:rPr>
                <a:t>RCE Oldenburger Münsterland</a:t>
              </a:r>
            </a:p>
            <a:p>
              <a:pPr algn="ctr">
                <a:defRPr/>
              </a:pPr>
              <a:r>
                <a:rPr lang="de-DE" sz="1200" b="1" dirty="0">
                  <a:solidFill>
                    <a:schemeClr val="tx1"/>
                  </a:solidFill>
                  <a:latin typeface="Tahoma" pitchFamily="32" charset="0"/>
                  <a:ea typeface="Times New Roman" pitchFamily="32" charset="0"/>
                  <a:cs typeface="ＭＳ Ｐゴシック" pitchFamily="-111" charset="-128"/>
                </a:rPr>
                <a:t>Kompetenzzentrum für nachhaltige Bildung</a:t>
              </a:r>
              <a:r>
                <a:rPr lang="de-DE" sz="1200" b="1" dirty="0" smtClean="0">
                  <a:solidFill>
                    <a:schemeClr val="tx1"/>
                  </a:solidFill>
                  <a:latin typeface="Tahoma" pitchFamily="32" charset="0"/>
                  <a:ea typeface="Times New Roman" pitchFamily="32" charset="0"/>
                  <a:cs typeface="ＭＳ Ｐゴシック" pitchFamily="-111" charset="-128"/>
                </a:rPr>
                <a:t>  </a:t>
              </a:r>
              <a:r>
                <a:rPr lang="de-DE" sz="1200" b="1" dirty="0">
                  <a:solidFill>
                    <a:schemeClr val="tx1"/>
                  </a:solidFill>
                  <a:latin typeface="Tahoma" pitchFamily="32" charset="0"/>
                  <a:ea typeface="Times New Roman" pitchFamily="32" charset="0"/>
                  <a:cs typeface="ＭＳ Ｐゴシック" pitchFamily="-111" charset="-128"/>
                </a:rPr>
                <a:t>Regional Centre of Expertise</a:t>
              </a:r>
            </a:p>
          </p:txBody>
        </p:sp>
        <p:pic>
          <p:nvPicPr>
            <p:cNvPr id="18" name="Picture 9"/>
            <p:cNvPicPr>
              <a:picLocks noChangeAspect="1" noChangeArrowheads="1"/>
            </p:cNvPicPr>
            <p:nvPr/>
          </p:nvPicPr>
          <p:blipFill>
            <a:blip r:embed="rId15"/>
            <a:srcRect/>
            <a:stretch>
              <a:fillRect/>
            </a:stretch>
          </p:blipFill>
          <p:spPr bwMode="auto">
            <a:xfrm>
              <a:off x="5996570" y="442733"/>
              <a:ext cx="668607" cy="1083531"/>
            </a:xfrm>
            <a:prstGeom prst="rect">
              <a:avLst/>
            </a:prstGeom>
            <a:noFill/>
            <a:ln w="9525">
              <a:noFill/>
              <a:miter lim="800000"/>
              <a:headEnd/>
              <a:tailEnd/>
            </a:ln>
          </p:spPr>
        </p:pic>
      </p:grpSp>
      <p:pic>
        <p:nvPicPr>
          <p:cNvPr id="19" name="Bild 18"/>
          <p:cNvPicPr>
            <a:picLocks noChangeAspect="1"/>
          </p:cNvPicPr>
          <p:nvPr/>
        </p:nvPicPr>
        <p:blipFill>
          <a:blip r:embed="rId16"/>
          <a:stretch>
            <a:fillRect/>
          </a:stretch>
        </p:blipFill>
        <p:spPr>
          <a:xfrm>
            <a:off x="7392270" y="151979"/>
            <a:ext cx="1366507" cy="6346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userDrawn="1"/>
        </p:nvSpPr>
        <p:spPr bwMode="auto">
          <a:xfrm>
            <a:off x="-6909" y="6498504"/>
            <a:ext cx="9150909" cy="360000"/>
          </a:xfrm>
          <a:prstGeom prst="rect">
            <a:avLst/>
          </a:prstGeom>
          <a:solidFill>
            <a:srgbClr val="888888"/>
          </a:solidFill>
          <a:ln w="0">
            <a:noFill/>
            <a:miter lim="800000"/>
            <a:headEnd/>
            <a:tailEnd/>
          </a:ln>
          <a:effectLst/>
        </p:spPr>
        <p:txBody>
          <a:bodyPr wrap="none" anchor="ctr"/>
          <a:lstStyle/>
          <a:p>
            <a:pPr defTabSz="914400"/>
            <a:endParaRPr lang="de-DE" dirty="0">
              <a:solidFill>
                <a:srgbClr val="000000"/>
              </a:solidFill>
            </a:endParaRPr>
          </a:p>
        </p:txBody>
      </p:sp>
      <p:sp>
        <p:nvSpPr>
          <p:cNvPr id="1027" name="Rectangle 2"/>
          <p:cNvSpPr>
            <a:spLocks noGrp="1" noChangeArrowheads="1"/>
          </p:cNvSpPr>
          <p:nvPr>
            <p:ph type="title"/>
          </p:nvPr>
        </p:nvSpPr>
        <p:spPr bwMode="auto">
          <a:xfrm>
            <a:off x="252413" y="1467378"/>
            <a:ext cx="8604250" cy="50958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dirty="0" smtClean="0"/>
              <a:t>Titel</a:t>
            </a:r>
          </a:p>
        </p:txBody>
      </p:sp>
      <p:pic>
        <p:nvPicPr>
          <p:cNvPr id="1032" name="Picture 8" descr="Uni_Vechta_RGB_rot"/>
          <p:cNvPicPr>
            <a:picLocks noChangeAspect="1" noChangeArrowheads="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52413" y="248773"/>
            <a:ext cx="1871662" cy="835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33" name="Bild 17" descr="PBR"/>
          <p:cNvPicPr>
            <a:picLocks noChangeAspect="1" noChangeArrowheads="1"/>
          </p:cNvPicPr>
          <p:nvPr userDrawn="1"/>
        </p:nvPicPr>
        <p:blipFill>
          <a:blip r:embed="rId3" cstate="screen">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521014" y="1197550"/>
            <a:ext cx="6372225" cy="825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 name="Rectangle 3"/>
          <p:cNvSpPr txBox="1">
            <a:spLocks noChangeArrowheads="1"/>
          </p:cNvSpPr>
          <p:nvPr userDrawn="1"/>
        </p:nvSpPr>
        <p:spPr bwMode="auto">
          <a:xfrm>
            <a:off x="257344" y="6525344"/>
            <a:ext cx="3600000" cy="24308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30000"/>
              </a:spcBef>
              <a:spcAft>
                <a:spcPct val="0"/>
              </a:spcAft>
              <a:buChar char="–"/>
              <a:defRPr sz="2000">
                <a:solidFill>
                  <a:schemeClr val="tx1"/>
                </a:solidFill>
                <a:latin typeface="+mn-lt"/>
              </a:defRPr>
            </a:lvl2pPr>
            <a:lvl3pPr marL="1143000" indent="-228600" algn="l" rtl="0" eaLnBrk="0" fontAlgn="base" hangingPunct="0">
              <a:spcBef>
                <a:spcPct val="30000"/>
              </a:spcBef>
              <a:spcAft>
                <a:spcPct val="0"/>
              </a:spcAft>
              <a:buChar char="•"/>
              <a:defRPr sz="2000">
                <a:solidFill>
                  <a:schemeClr val="tx1"/>
                </a:solidFill>
                <a:latin typeface="+mn-lt"/>
              </a:defRPr>
            </a:lvl3pPr>
            <a:lvl4pPr marL="1600200" indent="-228600" algn="l" rtl="0" eaLnBrk="0" fontAlgn="base" hangingPunct="0">
              <a:spcBef>
                <a:spcPct val="30000"/>
              </a:spcBef>
              <a:spcAft>
                <a:spcPct val="0"/>
              </a:spcAft>
              <a:buChar char="–"/>
              <a:defRPr sz="2000">
                <a:solidFill>
                  <a:schemeClr val="tx1"/>
                </a:solidFill>
                <a:latin typeface="+mn-lt"/>
              </a:defRPr>
            </a:lvl4pPr>
            <a:lvl5pPr marL="2057400" indent="-228600" algn="l" rtl="0" eaLnBrk="0" fontAlgn="base" hangingPunct="0">
              <a:spcBef>
                <a:spcPct val="30000"/>
              </a:spcBef>
              <a:spcAft>
                <a:spcPct val="0"/>
              </a:spcAft>
              <a:buChar char="»"/>
              <a:defRPr sz="2000">
                <a:solidFill>
                  <a:schemeClr val="tx1"/>
                </a:solidFill>
                <a:latin typeface="+mn-lt"/>
              </a:defRPr>
            </a:lvl5pPr>
            <a:lvl6pPr marL="2514600" indent="-228600" algn="l" rtl="0" fontAlgn="base">
              <a:spcBef>
                <a:spcPct val="30000"/>
              </a:spcBef>
              <a:spcAft>
                <a:spcPct val="0"/>
              </a:spcAft>
              <a:buChar char="»"/>
              <a:defRPr sz="2000">
                <a:solidFill>
                  <a:schemeClr val="tx1"/>
                </a:solidFill>
                <a:latin typeface="+mn-lt"/>
              </a:defRPr>
            </a:lvl6pPr>
            <a:lvl7pPr marL="2971800" indent="-228600" algn="l" rtl="0" fontAlgn="base">
              <a:spcBef>
                <a:spcPct val="30000"/>
              </a:spcBef>
              <a:spcAft>
                <a:spcPct val="0"/>
              </a:spcAft>
              <a:buChar char="»"/>
              <a:defRPr sz="2000">
                <a:solidFill>
                  <a:schemeClr val="tx1"/>
                </a:solidFill>
                <a:latin typeface="+mn-lt"/>
              </a:defRPr>
            </a:lvl7pPr>
            <a:lvl8pPr marL="3429000" indent="-228600" algn="l" rtl="0" fontAlgn="base">
              <a:spcBef>
                <a:spcPct val="30000"/>
              </a:spcBef>
              <a:spcAft>
                <a:spcPct val="0"/>
              </a:spcAft>
              <a:buChar char="»"/>
              <a:defRPr sz="2000">
                <a:solidFill>
                  <a:schemeClr val="tx1"/>
                </a:solidFill>
                <a:latin typeface="+mn-lt"/>
              </a:defRPr>
            </a:lvl8pPr>
            <a:lvl9pPr marL="3886200" indent="-228600" algn="l" rtl="0" fontAlgn="base">
              <a:spcBef>
                <a:spcPct val="30000"/>
              </a:spcBef>
              <a:spcAft>
                <a:spcPct val="0"/>
              </a:spcAft>
              <a:buChar char="»"/>
              <a:defRPr sz="2000">
                <a:solidFill>
                  <a:schemeClr val="tx1"/>
                </a:solidFill>
                <a:latin typeface="+mn-lt"/>
              </a:defRPr>
            </a:lvl9pPr>
          </a:lstStyle>
          <a:p>
            <a:pPr marL="0" indent="0" defTabSz="914400">
              <a:spcBef>
                <a:spcPts val="0"/>
              </a:spcBef>
              <a:buFontTx/>
              <a:buNone/>
            </a:pPr>
            <a:r>
              <a:rPr lang="de-DE" sz="1400" kern="0" dirty="0" smtClean="0">
                <a:solidFill>
                  <a:srgbClr val="000000"/>
                </a:solidFill>
              </a:rPr>
              <a:t>Ort und Datum</a:t>
            </a:r>
          </a:p>
        </p:txBody>
      </p:sp>
      <p:sp>
        <p:nvSpPr>
          <p:cNvPr id="11" name="Rectangle 3"/>
          <p:cNvSpPr txBox="1">
            <a:spLocks noChangeArrowheads="1"/>
          </p:cNvSpPr>
          <p:nvPr userDrawn="1"/>
        </p:nvSpPr>
        <p:spPr bwMode="auto">
          <a:xfrm>
            <a:off x="6804248" y="6525344"/>
            <a:ext cx="2052415" cy="24308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30000"/>
              </a:spcBef>
              <a:spcAft>
                <a:spcPct val="0"/>
              </a:spcAft>
              <a:buChar char="–"/>
              <a:defRPr sz="2000">
                <a:solidFill>
                  <a:schemeClr val="tx1"/>
                </a:solidFill>
                <a:latin typeface="+mn-lt"/>
              </a:defRPr>
            </a:lvl2pPr>
            <a:lvl3pPr marL="1143000" indent="-228600" algn="l" rtl="0" eaLnBrk="0" fontAlgn="base" hangingPunct="0">
              <a:spcBef>
                <a:spcPct val="30000"/>
              </a:spcBef>
              <a:spcAft>
                <a:spcPct val="0"/>
              </a:spcAft>
              <a:buChar char="•"/>
              <a:defRPr sz="2000">
                <a:solidFill>
                  <a:schemeClr val="tx1"/>
                </a:solidFill>
                <a:latin typeface="+mn-lt"/>
              </a:defRPr>
            </a:lvl3pPr>
            <a:lvl4pPr marL="1600200" indent="-228600" algn="l" rtl="0" eaLnBrk="0" fontAlgn="base" hangingPunct="0">
              <a:spcBef>
                <a:spcPct val="30000"/>
              </a:spcBef>
              <a:spcAft>
                <a:spcPct val="0"/>
              </a:spcAft>
              <a:buChar char="–"/>
              <a:defRPr sz="2000">
                <a:solidFill>
                  <a:schemeClr val="tx1"/>
                </a:solidFill>
                <a:latin typeface="+mn-lt"/>
              </a:defRPr>
            </a:lvl4pPr>
            <a:lvl5pPr marL="2057400" indent="-228600" algn="l" rtl="0" eaLnBrk="0" fontAlgn="base" hangingPunct="0">
              <a:spcBef>
                <a:spcPct val="30000"/>
              </a:spcBef>
              <a:spcAft>
                <a:spcPct val="0"/>
              </a:spcAft>
              <a:buChar char="»"/>
              <a:defRPr sz="2000">
                <a:solidFill>
                  <a:schemeClr val="tx1"/>
                </a:solidFill>
                <a:latin typeface="+mn-lt"/>
              </a:defRPr>
            </a:lvl5pPr>
            <a:lvl6pPr marL="2514600" indent="-228600" algn="l" rtl="0" fontAlgn="base">
              <a:spcBef>
                <a:spcPct val="30000"/>
              </a:spcBef>
              <a:spcAft>
                <a:spcPct val="0"/>
              </a:spcAft>
              <a:buChar char="»"/>
              <a:defRPr sz="2000">
                <a:solidFill>
                  <a:schemeClr val="tx1"/>
                </a:solidFill>
                <a:latin typeface="+mn-lt"/>
              </a:defRPr>
            </a:lvl6pPr>
            <a:lvl7pPr marL="2971800" indent="-228600" algn="l" rtl="0" fontAlgn="base">
              <a:spcBef>
                <a:spcPct val="30000"/>
              </a:spcBef>
              <a:spcAft>
                <a:spcPct val="0"/>
              </a:spcAft>
              <a:buChar char="»"/>
              <a:defRPr sz="2000">
                <a:solidFill>
                  <a:schemeClr val="tx1"/>
                </a:solidFill>
                <a:latin typeface="+mn-lt"/>
              </a:defRPr>
            </a:lvl7pPr>
            <a:lvl8pPr marL="3429000" indent="-228600" algn="l" rtl="0" fontAlgn="base">
              <a:spcBef>
                <a:spcPct val="30000"/>
              </a:spcBef>
              <a:spcAft>
                <a:spcPct val="0"/>
              </a:spcAft>
              <a:buChar char="»"/>
              <a:defRPr sz="2000">
                <a:solidFill>
                  <a:schemeClr val="tx1"/>
                </a:solidFill>
                <a:latin typeface="+mn-lt"/>
              </a:defRPr>
            </a:lvl8pPr>
            <a:lvl9pPr marL="3886200" indent="-228600" algn="l" rtl="0" fontAlgn="base">
              <a:spcBef>
                <a:spcPct val="30000"/>
              </a:spcBef>
              <a:spcAft>
                <a:spcPct val="0"/>
              </a:spcAft>
              <a:buChar char="»"/>
              <a:defRPr sz="2000">
                <a:solidFill>
                  <a:schemeClr val="tx1"/>
                </a:solidFill>
                <a:latin typeface="+mn-lt"/>
              </a:defRPr>
            </a:lvl9pPr>
          </a:lstStyle>
          <a:p>
            <a:pPr marL="0" indent="0" algn="r" defTabSz="914400">
              <a:spcBef>
                <a:spcPts val="0"/>
              </a:spcBef>
              <a:buFontTx/>
              <a:buNone/>
            </a:pPr>
            <a:r>
              <a:rPr lang="de-DE" sz="1400" kern="0" dirty="0" smtClean="0">
                <a:solidFill>
                  <a:srgbClr val="000000"/>
                </a:solidFill>
              </a:rPr>
              <a:t>www.uni-vechta.de</a:t>
            </a:r>
          </a:p>
        </p:txBody>
      </p:sp>
      <p:sp>
        <p:nvSpPr>
          <p:cNvPr id="12" name="Rectangle 3"/>
          <p:cNvSpPr txBox="1">
            <a:spLocks noChangeArrowheads="1"/>
          </p:cNvSpPr>
          <p:nvPr userDrawn="1"/>
        </p:nvSpPr>
        <p:spPr bwMode="auto">
          <a:xfrm>
            <a:off x="2771800" y="6525344"/>
            <a:ext cx="3600000" cy="12154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30000"/>
              </a:spcBef>
              <a:spcAft>
                <a:spcPct val="0"/>
              </a:spcAft>
              <a:buChar char="–"/>
              <a:defRPr sz="2000">
                <a:solidFill>
                  <a:schemeClr val="tx1"/>
                </a:solidFill>
                <a:latin typeface="+mn-lt"/>
              </a:defRPr>
            </a:lvl2pPr>
            <a:lvl3pPr marL="1143000" indent="-228600" algn="l" rtl="0" eaLnBrk="0" fontAlgn="base" hangingPunct="0">
              <a:spcBef>
                <a:spcPct val="30000"/>
              </a:spcBef>
              <a:spcAft>
                <a:spcPct val="0"/>
              </a:spcAft>
              <a:buChar char="•"/>
              <a:defRPr sz="2000">
                <a:solidFill>
                  <a:schemeClr val="tx1"/>
                </a:solidFill>
                <a:latin typeface="+mn-lt"/>
              </a:defRPr>
            </a:lvl3pPr>
            <a:lvl4pPr marL="1600200" indent="-228600" algn="l" rtl="0" eaLnBrk="0" fontAlgn="base" hangingPunct="0">
              <a:spcBef>
                <a:spcPct val="30000"/>
              </a:spcBef>
              <a:spcAft>
                <a:spcPct val="0"/>
              </a:spcAft>
              <a:buChar char="–"/>
              <a:defRPr sz="2000">
                <a:solidFill>
                  <a:schemeClr val="tx1"/>
                </a:solidFill>
                <a:latin typeface="+mn-lt"/>
              </a:defRPr>
            </a:lvl4pPr>
            <a:lvl5pPr marL="2057400" indent="-228600" algn="l" rtl="0" eaLnBrk="0" fontAlgn="base" hangingPunct="0">
              <a:spcBef>
                <a:spcPct val="30000"/>
              </a:spcBef>
              <a:spcAft>
                <a:spcPct val="0"/>
              </a:spcAft>
              <a:buChar char="»"/>
              <a:defRPr sz="2000">
                <a:solidFill>
                  <a:schemeClr val="tx1"/>
                </a:solidFill>
                <a:latin typeface="+mn-lt"/>
              </a:defRPr>
            </a:lvl5pPr>
            <a:lvl6pPr marL="2514600" indent="-228600" algn="l" rtl="0" fontAlgn="base">
              <a:spcBef>
                <a:spcPct val="30000"/>
              </a:spcBef>
              <a:spcAft>
                <a:spcPct val="0"/>
              </a:spcAft>
              <a:buChar char="»"/>
              <a:defRPr sz="2000">
                <a:solidFill>
                  <a:schemeClr val="tx1"/>
                </a:solidFill>
                <a:latin typeface="+mn-lt"/>
              </a:defRPr>
            </a:lvl6pPr>
            <a:lvl7pPr marL="2971800" indent="-228600" algn="l" rtl="0" fontAlgn="base">
              <a:spcBef>
                <a:spcPct val="30000"/>
              </a:spcBef>
              <a:spcAft>
                <a:spcPct val="0"/>
              </a:spcAft>
              <a:buChar char="»"/>
              <a:defRPr sz="2000">
                <a:solidFill>
                  <a:schemeClr val="tx1"/>
                </a:solidFill>
                <a:latin typeface="+mn-lt"/>
              </a:defRPr>
            </a:lvl7pPr>
            <a:lvl8pPr marL="3429000" indent="-228600" algn="l" rtl="0" fontAlgn="base">
              <a:spcBef>
                <a:spcPct val="30000"/>
              </a:spcBef>
              <a:spcAft>
                <a:spcPct val="0"/>
              </a:spcAft>
              <a:buChar char="»"/>
              <a:defRPr sz="2000">
                <a:solidFill>
                  <a:schemeClr val="tx1"/>
                </a:solidFill>
                <a:latin typeface="+mn-lt"/>
              </a:defRPr>
            </a:lvl8pPr>
            <a:lvl9pPr marL="3886200" indent="-228600" algn="l" rtl="0" fontAlgn="base">
              <a:spcBef>
                <a:spcPct val="30000"/>
              </a:spcBef>
              <a:spcAft>
                <a:spcPct val="0"/>
              </a:spcAft>
              <a:buChar char="»"/>
              <a:defRPr sz="2000">
                <a:solidFill>
                  <a:schemeClr val="tx1"/>
                </a:solidFill>
                <a:latin typeface="+mn-lt"/>
              </a:defRPr>
            </a:lvl9pPr>
          </a:lstStyle>
          <a:p>
            <a:pPr marL="0" indent="0" algn="ctr" defTabSz="914400">
              <a:spcBef>
                <a:spcPts val="0"/>
              </a:spcBef>
              <a:buFontTx/>
              <a:buNone/>
            </a:pPr>
            <a:r>
              <a:rPr lang="de-DE" sz="1400" kern="0" dirty="0" smtClean="0">
                <a:solidFill>
                  <a:srgbClr val="000000"/>
                </a:solidFill>
              </a:rPr>
              <a:t>ReferentIn</a:t>
            </a:r>
          </a:p>
        </p:txBody>
      </p:sp>
      <p:sp>
        <p:nvSpPr>
          <p:cNvPr id="14" name="Rectangle 3"/>
          <p:cNvSpPr>
            <a:spLocks noGrp="1" noChangeArrowheads="1"/>
          </p:cNvSpPr>
          <p:nvPr>
            <p:ph type="body" idx="1"/>
          </p:nvPr>
        </p:nvSpPr>
        <p:spPr bwMode="auto">
          <a:xfrm>
            <a:off x="252413" y="2160866"/>
            <a:ext cx="8604250" cy="413657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1639668"/>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rtl="0" eaLnBrk="0" fontAlgn="base" hangingPunct="0">
        <a:spcBef>
          <a:spcPct val="0"/>
        </a:spcBef>
        <a:spcAft>
          <a:spcPct val="0"/>
        </a:spcAft>
        <a:defRPr sz="2000">
          <a:solidFill>
            <a:schemeClr val="tx2"/>
          </a:solidFill>
          <a:latin typeface="+mn-lt"/>
          <a:ea typeface="+mj-ea"/>
          <a:cs typeface="+mj-cs"/>
        </a:defRPr>
      </a:lvl1pPr>
      <a:lvl2pPr algn="l" rtl="0" eaLnBrk="0" fontAlgn="base" hangingPunct="0">
        <a:spcBef>
          <a:spcPct val="0"/>
        </a:spcBef>
        <a:spcAft>
          <a:spcPct val="0"/>
        </a:spcAft>
        <a:defRPr sz="2000">
          <a:solidFill>
            <a:schemeClr val="tx2"/>
          </a:solidFill>
          <a:latin typeface="Apex Sans Book" pitchFamily="50" charset="0"/>
        </a:defRPr>
      </a:lvl2pPr>
      <a:lvl3pPr algn="l" rtl="0" eaLnBrk="0" fontAlgn="base" hangingPunct="0">
        <a:spcBef>
          <a:spcPct val="0"/>
        </a:spcBef>
        <a:spcAft>
          <a:spcPct val="0"/>
        </a:spcAft>
        <a:defRPr sz="2000">
          <a:solidFill>
            <a:schemeClr val="tx2"/>
          </a:solidFill>
          <a:latin typeface="Apex Sans Book" pitchFamily="50" charset="0"/>
        </a:defRPr>
      </a:lvl3pPr>
      <a:lvl4pPr algn="l" rtl="0" eaLnBrk="0" fontAlgn="base" hangingPunct="0">
        <a:spcBef>
          <a:spcPct val="0"/>
        </a:spcBef>
        <a:spcAft>
          <a:spcPct val="0"/>
        </a:spcAft>
        <a:defRPr sz="2000">
          <a:solidFill>
            <a:schemeClr val="tx2"/>
          </a:solidFill>
          <a:latin typeface="Apex Sans Book" pitchFamily="50" charset="0"/>
        </a:defRPr>
      </a:lvl4pPr>
      <a:lvl5pPr algn="l" rtl="0" eaLnBrk="0" fontAlgn="base" hangingPunct="0">
        <a:spcBef>
          <a:spcPct val="0"/>
        </a:spcBef>
        <a:spcAft>
          <a:spcPct val="0"/>
        </a:spcAft>
        <a:defRPr sz="2000">
          <a:solidFill>
            <a:schemeClr val="tx2"/>
          </a:solidFill>
          <a:latin typeface="Apex Sans Book" pitchFamily="50" charset="0"/>
        </a:defRPr>
      </a:lvl5pPr>
      <a:lvl6pPr marL="457200" algn="l" rtl="0" fontAlgn="base">
        <a:spcBef>
          <a:spcPct val="0"/>
        </a:spcBef>
        <a:spcAft>
          <a:spcPct val="0"/>
        </a:spcAft>
        <a:defRPr sz="2000">
          <a:solidFill>
            <a:schemeClr val="tx2"/>
          </a:solidFill>
          <a:latin typeface="Apex Sans Book" pitchFamily="50" charset="0"/>
        </a:defRPr>
      </a:lvl6pPr>
      <a:lvl7pPr marL="914400" algn="l" rtl="0" fontAlgn="base">
        <a:spcBef>
          <a:spcPct val="0"/>
        </a:spcBef>
        <a:spcAft>
          <a:spcPct val="0"/>
        </a:spcAft>
        <a:defRPr sz="2000">
          <a:solidFill>
            <a:schemeClr val="tx2"/>
          </a:solidFill>
          <a:latin typeface="Apex Sans Book" pitchFamily="50" charset="0"/>
        </a:defRPr>
      </a:lvl7pPr>
      <a:lvl8pPr marL="1371600" algn="l" rtl="0" fontAlgn="base">
        <a:spcBef>
          <a:spcPct val="0"/>
        </a:spcBef>
        <a:spcAft>
          <a:spcPct val="0"/>
        </a:spcAft>
        <a:defRPr sz="2000">
          <a:solidFill>
            <a:schemeClr val="tx2"/>
          </a:solidFill>
          <a:latin typeface="Apex Sans Book" pitchFamily="50" charset="0"/>
        </a:defRPr>
      </a:lvl8pPr>
      <a:lvl9pPr marL="1828800" algn="l" rtl="0" fontAlgn="base">
        <a:spcBef>
          <a:spcPct val="0"/>
        </a:spcBef>
        <a:spcAft>
          <a:spcPct val="0"/>
        </a:spcAft>
        <a:defRPr sz="2000">
          <a:solidFill>
            <a:schemeClr val="tx2"/>
          </a:solidFill>
          <a:latin typeface="Apex Sans Book" pitchFamily="50" charset="0"/>
        </a:defRPr>
      </a:lvl9pPr>
    </p:titleStyle>
    <p:bodyStyle>
      <a:lvl1pPr marL="342900" indent="-342900" algn="l" rtl="0" eaLnBrk="0" fontAlgn="base" hangingPunct="0">
        <a:spcBef>
          <a:spcPct val="3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30000"/>
        </a:spcBef>
        <a:spcAft>
          <a:spcPct val="0"/>
        </a:spcAft>
        <a:buChar char="–"/>
        <a:defRPr sz="2000">
          <a:solidFill>
            <a:schemeClr val="tx1"/>
          </a:solidFill>
          <a:latin typeface="+mn-lt"/>
        </a:defRPr>
      </a:lvl2pPr>
      <a:lvl3pPr marL="1143000" indent="-228600" algn="l" rtl="0" eaLnBrk="0" fontAlgn="base" hangingPunct="0">
        <a:spcBef>
          <a:spcPct val="30000"/>
        </a:spcBef>
        <a:spcAft>
          <a:spcPct val="0"/>
        </a:spcAft>
        <a:buChar char="•"/>
        <a:defRPr sz="2000">
          <a:solidFill>
            <a:schemeClr val="tx1"/>
          </a:solidFill>
          <a:latin typeface="+mn-lt"/>
        </a:defRPr>
      </a:lvl3pPr>
      <a:lvl4pPr marL="1600200" indent="-228600" algn="l" rtl="0" eaLnBrk="0" fontAlgn="base" hangingPunct="0">
        <a:spcBef>
          <a:spcPct val="30000"/>
        </a:spcBef>
        <a:spcAft>
          <a:spcPct val="0"/>
        </a:spcAft>
        <a:buChar char="–"/>
        <a:defRPr sz="2000">
          <a:solidFill>
            <a:schemeClr val="tx1"/>
          </a:solidFill>
          <a:latin typeface="+mn-lt"/>
        </a:defRPr>
      </a:lvl4pPr>
      <a:lvl5pPr marL="2057400" indent="-228600" algn="l" rtl="0" eaLnBrk="0" fontAlgn="base" hangingPunct="0">
        <a:spcBef>
          <a:spcPct val="30000"/>
        </a:spcBef>
        <a:spcAft>
          <a:spcPct val="0"/>
        </a:spcAft>
        <a:buChar char="»"/>
        <a:defRPr sz="2000">
          <a:solidFill>
            <a:schemeClr val="tx1"/>
          </a:solidFill>
          <a:latin typeface="+mn-lt"/>
        </a:defRPr>
      </a:lvl5pPr>
      <a:lvl6pPr marL="2514600" indent="-228600" algn="l" rtl="0" fontAlgn="base">
        <a:spcBef>
          <a:spcPct val="30000"/>
        </a:spcBef>
        <a:spcAft>
          <a:spcPct val="0"/>
        </a:spcAft>
        <a:buChar char="»"/>
        <a:defRPr sz="2000">
          <a:solidFill>
            <a:schemeClr val="tx1"/>
          </a:solidFill>
          <a:latin typeface="+mn-lt"/>
        </a:defRPr>
      </a:lvl6pPr>
      <a:lvl7pPr marL="2971800" indent="-228600" algn="l" rtl="0" fontAlgn="base">
        <a:spcBef>
          <a:spcPct val="30000"/>
        </a:spcBef>
        <a:spcAft>
          <a:spcPct val="0"/>
        </a:spcAft>
        <a:buChar char="»"/>
        <a:defRPr sz="2000">
          <a:solidFill>
            <a:schemeClr val="tx1"/>
          </a:solidFill>
          <a:latin typeface="+mn-lt"/>
        </a:defRPr>
      </a:lvl7pPr>
      <a:lvl8pPr marL="3429000" indent="-228600" algn="l" rtl="0" fontAlgn="base">
        <a:spcBef>
          <a:spcPct val="30000"/>
        </a:spcBef>
        <a:spcAft>
          <a:spcPct val="0"/>
        </a:spcAft>
        <a:buChar char="»"/>
        <a:defRPr sz="2000">
          <a:solidFill>
            <a:schemeClr val="tx1"/>
          </a:solidFill>
          <a:latin typeface="+mn-lt"/>
        </a:defRPr>
      </a:lvl8pPr>
      <a:lvl9pPr marL="3886200" indent="-228600" algn="l" rtl="0" fontAlgn="base">
        <a:spcBef>
          <a:spcPct val="3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2204703-07BA-4220-85F7-3EC061B3313C}" type="datetimeFigureOut">
              <a:rPr lang="en-US" smtClean="0">
                <a:solidFill>
                  <a:prstClr val="black">
                    <a:tint val="75000"/>
                  </a:prstClr>
                </a:solidFill>
              </a:rPr>
              <a:pPr defTabSz="914400"/>
              <a:t>14.06.2016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09C2C02-B260-4CCC-B617-C386B18826A8}" type="slidenum">
              <a:rPr lang="en-US" smtClean="0">
                <a:solidFill>
                  <a:prstClr val="black">
                    <a:tint val="75000"/>
                  </a:prstClr>
                </a:solidFill>
              </a:rPr>
              <a:pPr defTabSz="914400"/>
              <a:t>‹Nr.›</a:t>
            </a:fld>
            <a:endParaRPr lang="en-US">
              <a:solidFill>
                <a:prstClr val="black">
                  <a:tint val="75000"/>
                </a:prstClr>
              </a:solidFill>
            </a:endParaRPr>
          </a:p>
        </p:txBody>
      </p:sp>
      <p:grpSp>
        <p:nvGrpSpPr>
          <p:cNvPr id="7" name="Gruppierung 6"/>
          <p:cNvGrpSpPr/>
          <p:nvPr userDrawn="1"/>
        </p:nvGrpSpPr>
        <p:grpSpPr>
          <a:xfrm>
            <a:off x="457200" y="5789510"/>
            <a:ext cx="8229600" cy="952772"/>
            <a:chOff x="507206" y="294027"/>
            <a:chExt cx="8382000" cy="1232238"/>
          </a:xfrm>
        </p:grpSpPr>
        <p:pic>
          <p:nvPicPr>
            <p:cNvPr id="8" name="Picture 6" descr="logo165_n"/>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7206" y="442733"/>
              <a:ext cx="1728788" cy="9180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9" name="Bild 17"/>
            <p:cNvPicPr>
              <a:picLocks noChangeAspect="1"/>
            </p:cNvPicPr>
            <p:nvPr/>
          </p:nvPicPr>
          <p:blipFill>
            <a:blip r:embed="rId5"/>
            <a:srcRect/>
            <a:stretch>
              <a:fillRect/>
            </a:stretch>
          </p:blipFill>
          <p:spPr bwMode="auto">
            <a:xfrm>
              <a:off x="6958315" y="442733"/>
              <a:ext cx="1930891" cy="1083532"/>
            </a:xfrm>
            <a:prstGeom prst="rect">
              <a:avLst/>
            </a:prstGeom>
            <a:noFill/>
            <a:ln w="9525">
              <a:noFill/>
              <a:miter lim="800000"/>
              <a:headEnd/>
              <a:tailEnd/>
            </a:ln>
          </p:spPr>
        </p:pic>
        <p:sp>
          <p:nvSpPr>
            <p:cNvPr id="10" name="Text Box 4"/>
            <p:cNvSpPr txBox="1">
              <a:spLocks noChangeArrowheads="1"/>
            </p:cNvSpPr>
            <p:nvPr/>
          </p:nvSpPr>
          <p:spPr bwMode="auto">
            <a:xfrm>
              <a:off x="2264910" y="294027"/>
              <a:ext cx="3810000" cy="1066800"/>
            </a:xfrm>
            <a:prstGeom prst="rect">
              <a:avLst/>
            </a:prstGeom>
            <a:solidFill>
              <a:srgbClr val="FFFFFF"/>
            </a:solidFill>
            <a:ln w="9525">
              <a:noFill/>
              <a:miter lim="800000"/>
              <a:headEnd/>
              <a:tailEnd/>
            </a:ln>
          </p:spPr>
          <p:txBody>
            <a:bodyPr/>
            <a:lstStyle/>
            <a:p>
              <a:pPr algn="ctr">
                <a:defRPr/>
              </a:pPr>
              <a:r>
                <a:rPr lang="de-DE" sz="2200" dirty="0">
                  <a:solidFill>
                    <a:srgbClr val="008000"/>
                  </a:solidFill>
                  <a:latin typeface="Tahoma" pitchFamily="32" charset="0"/>
                  <a:ea typeface="Times New Roman" pitchFamily="32" charset="0"/>
                  <a:cs typeface="ＭＳ Ｐゴシック" pitchFamily="-111" charset="-128"/>
                </a:rPr>
                <a:t>RCE Oldenburger Münsterland</a:t>
              </a:r>
            </a:p>
            <a:p>
              <a:pPr algn="ctr">
                <a:defRPr/>
              </a:pPr>
              <a:r>
                <a:rPr lang="de-DE" sz="1200" b="1" dirty="0">
                  <a:solidFill>
                    <a:schemeClr val="tx1"/>
                  </a:solidFill>
                  <a:latin typeface="Tahoma" pitchFamily="32" charset="0"/>
                  <a:ea typeface="Times New Roman" pitchFamily="32" charset="0"/>
                  <a:cs typeface="ＭＳ Ｐゴシック" pitchFamily="-111" charset="-128"/>
                </a:rPr>
                <a:t>Kompetenzzentrum für nachhaltige Bildung</a:t>
              </a:r>
              <a:r>
                <a:rPr lang="de-DE" sz="1200" b="1" dirty="0" smtClean="0">
                  <a:solidFill>
                    <a:schemeClr val="tx1"/>
                  </a:solidFill>
                  <a:latin typeface="Tahoma" pitchFamily="32" charset="0"/>
                  <a:ea typeface="Times New Roman" pitchFamily="32" charset="0"/>
                  <a:cs typeface="ＭＳ Ｐゴシック" pitchFamily="-111" charset="-128"/>
                </a:rPr>
                <a:t>  </a:t>
              </a:r>
              <a:r>
                <a:rPr lang="de-DE" sz="1200" b="1" dirty="0">
                  <a:solidFill>
                    <a:schemeClr val="tx1"/>
                  </a:solidFill>
                  <a:latin typeface="Tahoma" pitchFamily="32" charset="0"/>
                  <a:ea typeface="Times New Roman" pitchFamily="32" charset="0"/>
                  <a:cs typeface="ＭＳ Ｐゴシック" pitchFamily="-111" charset="-128"/>
                </a:rPr>
                <a:t>Regional Centre of Expertise</a:t>
              </a:r>
            </a:p>
          </p:txBody>
        </p:sp>
        <p:pic>
          <p:nvPicPr>
            <p:cNvPr id="11" name="Picture 9"/>
            <p:cNvPicPr>
              <a:picLocks noChangeAspect="1" noChangeArrowheads="1"/>
            </p:cNvPicPr>
            <p:nvPr/>
          </p:nvPicPr>
          <p:blipFill>
            <a:blip r:embed="rId6"/>
            <a:srcRect/>
            <a:stretch>
              <a:fillRect/>
            </a:stretch>
          </p:blipFill>
          <p:spPr bwMode="auto">
            <a:xfrm>
              <a:off x="5996570" y="442733"/>
              <a:ext cx="668607" cy="1083531"/>
            </a:xfrm>
            <a:prstGeom prst="rect">
              <a:avLst/>
            </a:prstGeom>
            <a:noFill/>
            <a:ln w="9525">
              <a:noFill/>
              <a:miter lim="800000"/>
              <a:headEnd/>
              <a:tailEnd/>
            </a:ln>
          </p:spPr>
        </p:pic>
      </p:grpSp>
      <p:pic>
        <p:nvPicPr>
          <p:cNvPr id="12" name="Bild 11"/>
          <p:cNvPicPr>
            <a:picLocks noChangeAspect="1"/>
          </p:cNvPicPr>
          <p:nvPr userDrawn="1"/>
        </p:nvPicPr>
        <p:blipFill>
          <a:blip r:embed="rId7"/>
          <a:stretch>
            <a:fillRect/>
          </a:stretch>
        </p:blipFill>
        <p:spPr>
          <a:xfrm>
            <a:off x="7392270" y="151979"/>
            <a:ext cx="1366507" cy="63461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02453900"/>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un.org/sustainabledevelopment/sustainable-development-goa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uncsd2012.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1.jpeg"/><Relationship Id="rId10" Type="http://schemas.openxmlformats.org/officeDocument/2006/relationships/image" Target="../media/image2.png"/><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un.org/sustainabledevelopment/Summit/" TargetMode="External"/><Relationship Id="rId3" Type="http://schemas.openxmlformats.org/officeDocument/2006/relationships/hyperlink" Target="https://sustainabledevelopment.un.org/content/documents/7891Transforming%20Our%20World.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un.org/sustainabledevelopment/sustainable-development-goal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uncsd2012.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23712" y="1640751"/>
            <a:ext cx="7772400" cy="2239623"/>
          </a:xfrm>
        </p:spPr>
        <p:txBody>
          <a:bodyPr>
            <a:normAutofit fontScale="90000"/>
          </a:bodyPr>
          <a:lstStyle/>
          <a:p>
            <a:r>
              <a:rPr lang="de-DE" sz="4444" b="1" dirty="0" err="1" smtClean="0">
                <a:solidFill>
                  <a:srgbClr val="008000"/>
                </a:solidFill>
              </a:rPr>
              <a:t>MetESD</a:t>
            </a:r>
            <a:r>
              <a:rPr lang="de-DE" sz="3600" dirty="0" smtClean="0">
                <a:solidFill>
                  <a:srgbClr val="008000"/>
                </a:solidFill>
              </a:rPr>
              <a:t/>
            </a:r>
            <a:br>
              <a:rPr lang="de-DE" sz="3600" dirty="0" smtClean="0">
                <a:solidFill>
                  <a:srgbClr val="008000"/>
                </a:solidFill>
              </a:rPr>
            </a:br>
            <a:r>
              <a:rPr lang="de-DE" sz="3200" dirty="0" err="1" smtClean="0">
                <a:solidFill>
                  <a:srgbClr val="008000"/>
                </a:solidFill>
              </a:rPr>
              <a:t>Methods</a:t>
            </a:r>
            <a:r>
              <a:rPr lang="de-DE" sz="3200" dirty="0" smtClean="0">
                <a:solidFill>
                  <a:srgbClr val="008000"/>
                </a:solidFill>
              </a:rPr>
              <a:t> </a:t>
            </a:r>
            <a:r>
              <a:rPr lang="de-DE" sz="3200" dirty="0" err="1" smtClean="0">
                <a:solidFill>
                  <a:srgbClr val="008000"/>
                </a:solidFill>
              </a:rPr>
              <a:t>for</a:t>
            </a:r>
            <a:r>
              <a:rPr lang="de-DE" sz="3200" dirty="0" smtClean="0">
                <a:solidFill>
                  <a:srgbClr val="008000"/>
                </a:solidFill>
              </a:rPr>
              <a:t> </a:t>
            </a:r>
            <a:br>
              <a:rPr lang="de-DE" sz="3200" dirty="0" smtClean="0">
                <a:solidFill>
                  <a:srgbClr val="008000"/>
                </a:solidFill>
              </a:rPr>
            </a:br>
            <a:r>
              <a:rPr lang="de-DE" sz="3200" dirty="0" err="1" smtClean="0">
                <a:solidFill>
                  <a:srgbClr val="008000"/>
                </a:solidFill>
              </a:rPr>
              <a:t>Education</a:t>
            </a:r>
            <a:r>
              <a:rPr lang="de-DE" sz="3200" dirty="0" smtClean="0">
                <a:solidFill>
                  <a:srgbClr val="008000"/>
                </a:solidFill>
              </a:rPr>
              <a:t> </a:t>
            </a:r>
            <a:r>
              <a:rPr lang="de-DE" sz="3200" dirty="0" err="1" smtClean="0">
                <a:solidFill>
                  <a:srgbClr val="008000"/>
                </a:solidFill>
              </a:rPr>
              <a:t>for</a:t>
            </a:r>
            <a:r>
              <a:rPr lang="de-DE" sz="3200" dirty="0" smtClean="0">
                <a:solidFill>
                  <a:srgbClr val="008000"/>
                </a:solidFill>
              </a:rPr>
              <a:t> </a:t>
            </a:r>
            <a:r>
              <a:rPr lang="de-DE" sz="3200" dirty="0" err="1" smtClean="0">
                <a:solidFill>
                  <a:srgbClr val="008000"/>
                </a:solidFill>
              </a:rPr>
              <a:t>sustainable</a:t>
            </a:r>
            <a:r>
              <a:rPr lang="de-DE" sz="3200" dirty="0" smtClean="0">
                <a:solidFill>
                  <a:srgbClr val="008000"/>
                </a:solidFill>
              </a:rPr>
              <a:t> </a:t>
            </a:r>
            <a:r>
              <a:rPr lang="de-DE" sz="3200" dirty="0" err="1" smtClean="0">
                <a:solidFill>
                  <a:srgbClr val="008000"/>
                </a:solidFill>
              </a:rPr>
              <a:t>development</a:t>
            </a:r>
            <a:r>
              <a:rPr lang="de-DE" sz="3200" dirty="0" smtClean="0">
                <a:solidFill>
                  <a:srgbClr val="008000"/>
                </a:solidFill>
              </a:rPr>
              <a:t> (ESD) </a:t>
            </a:r>
            <a:r>
              <a:rPr lang="de-DE" sz="3200" dirty="0" err="1" smtClean="0">
                <a:solidFill>
                  <a:srgbClr val="008000"/>
                </a:solidFill>
              </a:rPr>
              <a:t>competencies</a:t>
            </a:r>
            <a:r>
              <a:rPr lang="de-DE" sz="3200" dirty="0" smtClean="0">
                <a:solidFill>
                  <a:srgbClr val="008000"/>
                </a:solidFill>
              </a:rPr>
              <a:t> and </a:t>
            </a:r>
            <a:r>
              <a:rPr lang="de-DE" sz="3200" dirty="0" err="1" smtClean="0">
                <a:solidFill>
                  <a:srgbClr val="008000"/>
                </a:solidFill>
              </a:rPr>
              <a:t>curricula</a:t>
            </a:r>
            <a:r>
              <a:rPr lang="de-DE" sz="3200" dirty="0" smtClean="0"/>
              <a:t/>
            </a:r>
            <a:br>
              <a:rPr lang="de-DE" sz="3200" dirty="0" smtClean="0"/>
            </a:br>
            <a:endParaRPr lang="de-DE" sz="3600" dirty="0">
              <a:solidFill>
                <a:srgbClr val="008000"/>
              </a:solidFill>
            </a:endParaRPr>
          </a:p>
        </p:txBody>
      </p:sp>
      <p:sp>
        <p:nvSpPr>
          <p:cNvPr id="3" name="Untertitel 2"/>
          <p:cNvSpPr>
            <a:spLocks noGrp="1"/>
          </p:cNvSpPr>
          <p:nvPr>
            <p:ph type="subTitle" idx="1"/>
          </p:nvPr>
        </p:nvSpPr>
        <p:spPr>
          <a:xfrm>
            <a:off x="1371600" y="4214256"/>
            <a:ext cx="6400800" cy="1297544"/>
          </a:xfrm>
        </p:spPr>
        <p:txBody>
          <a:bodyPr>
            <a:normAutofit fontScale="62500" lnSpcReduction="20000"/>
          </a:bodyPr>
          <a:lstStyle/>
          <a:p>
            <a:r>
              <a:rPr lang="de-DE" sz="2400" dirty="0" smtClean="0">
                <a:solidFill>
                  <a:schemeClr val="tx1"/>
                </a:solidFill>
              </a:rPr>
              <a:t>Friesoythe, Germany 2016</a:t>
            </a:r>
          </a:p>
          <a:p>
            <a:endParaRPr lang="de-DE" sz="2400" dirty="0" smtClean="0">
              <a:solidFill>
                <a:schemeClr val="tx1"/>
              </a:solidFill>
            </a:endParaRPr>
          </a:p>
          <a:p>
            <a:r>
              <a:rPr lang="de-DE" sz="2400" dirty="0" smtClean="0">
                <a:solidFill>
                  <a:schemeClr val="tx1"/>
                </a:solidFill>
              </a:rPr>
              <a:t>Detlev Lindau-Bank</a:t>
            </a:r>
          </a:p>
          <a:p>
            <a:r>
              <a:rPr lang="de-DE" sz="2400" dirty="0" smtClean="0">
                <a:solidFill>
                  <a:schemeClr val="tx1"/>
                </a:solidFill>
              </a:rPr>
              <a:t>Lukas </a:t>
            </a:r>
            <a:r>
              <a:rPr lang="de-DE" sz="2400" dirty="0" err="1" smtClean="0">
                <a:solidFill>
                  <a:schemeClr val="tx1"/>
                </a:solidFill>
              </a:rPr>
              <a:t>Scherak</a:t>
            </a:r>
            <a:endParaRPr lang="de-DE" sz="2400" dirty="0" smtClean="0">
              <a:solidFill>
                <a:schemeClr val="tx1"/>
              </a:solidFill>
            </a:endParaRPr>
          </a:p>
          <a:p>
            <a:r>
              <a:rPr lang="de-DE" sz="2400" dirty="0" smtClean="0">
                <a:solidFill>
                  <a:schemeClr val="tx1"/>
                </a:solidFill>
              </a:rPr>
              <a:t>Margit Stein</a:t>
            </a:r>
          </a:p>
        </p:txBody>
      </p:sp>
      <p:grpSp>
        <p:nvGrpSpPr>
          <p:cNvPr id="10" name="Gruppierung 9"/>
          <p:cNvGrpSpPr/>
          <p:nvPr/>
        </p:nvGrpSpPr>
        <p:grpSpPr>
          <a:xfrm>
            <a:off x="887849" y="5790132"/>
            <a:ext cx="7810822" cy="763119"/>
            <a:chOff x="507206" y="294027"/>
            <a:chExt cx="8382000" cy="1232238"/>
          </a:xfrm>
        </p:grpSpPr>
        <p:pic>
          <p:nvPicPr>
            <p:cNvPr id="4" name="Picture 6" descr="logo165_n"/>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7206" y="442733"/>
              <a:ext cx="1728788" cy="9180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7" name="Bild 17"/>
            <p:cNvPicPr>
              <a:picLocks noChangeAspect="1"/>
            </p:cNvPicPr>
            <p:nvPr/>
          </p:nvPicPr>
          <p:blipFill>
            <a:blip r:embed="rId3"/>
            <a:srcRect/>
            <a:stretch>
              <a:fillRect/>
            </a:stretch>
          </p:blipFill>
          <p:spPr bwMode="auto">
            <a:xfrm>
              <a:off x="6958315" y="442733"/>
              <a:ext cx="1930891" cy="1083532"/>
            </a:xfrm>
            <a:prstGeom prst="rect">
              <a:avLst/>
            </a:prstGeom>
            <a:noFill/>
            <a:ln w="9525">
              <a:noFill/>
              <a:miter lim="800000"/>
              <a:headEnd/>
              <a:tailEnd/>
            </a:ln>
          </p:spPr>
        </p:pic>
        <p:sp>
          <p:nvSpPr>
            <p:cNvPr id="8" name="Text Box 4"/>
            <p:cNvSpPr txBox="1">
              <a:spLocks noChangeArrowheads="1"/>
            </p:cNvSpPr>
            <p:nvPr/>
          </p:nvSpPr>
          <p:spPr bwMode="auto">
            <a:xfrm>
              <a:off x="2264910" y="294027"/>
              <a:ext cx="3810000" cy="1066800"/>
            </a:xfrm>
            <a:prstGeom prst="rect">
              <a:avLst/>
            </a:prstGeom>
            <a:solidFill>
              <a:srgbClr val="FFFFFF"/>
            </a:solidFill>
            <a:ln w="9525">
              <a:noFill/>
              <a:miter lim="800000"/>
              <a:headEnd/>
              <a:tailEnd/>
            </a:ln>
          </p:spPr>
          <p:txBody>
            <a:bodyPr/>
            <a:lstStyle/>
            <a:p>
              <a:pPr algn="ctr">
                <a:defRPr/>
              </a:pPr>
              <a:r>
                <a:rPr lang="de-DE" sz="2200" dirty="0" smtClean="0">
                  <a:solidFill>
                    <a:srgbClr val="008000"/>
                  </a:solidFill>
                  <a:latin typeface="Tahoma" pitchFamily="32" charset="0"/>
                  <a:ea typeface="Times New Roman" pitchFamily="32" charset="0"/>
                  <a:cs typeface="ＭＳ Ｐゴシック" pitchFamily="-111" charset="-128"/>
                </a:rPr>
                <a:t>RCE </a:t>
              </a:r>
              <a:r>
                <a:rPr lang="de-DE" sz="2200" dirty="0">
                  <a:solidFill>
                    <a:srgbClr val="008000"/>
                  </a:solidFill>
                  <a:latin typeface="Tahoma" pitchFamily="32" charset="0"/>
                  <a:ea typeface="Times New Roman" pitchFamily="32" charset="0"/>
                  <a:cs typeface="ＭＳ Ｐゴシック" pitchFamily="-111" charset="-128"/>
                </a:rPr>
                <a:t>Oldenburger Münsterland</a:t>
              </a:r>
            </a:p>
            <a:p>
              <a:pPr algn="ctr">
                <a:defRPr/>
              </a:pPr>
              <a:r>
                <a:rPr lang="de-DE" sz="1200" b="1" dirty="0">
                  <a:solidFill>
                    <a:schemeClr val="tx1"/>
                  </a:solidFill>
                  <a:latin typeface="Tahoma" pitchFamily="32" charset="0"/>
                  <a:ea typeface="Times New Roman" pitchFamily="32" charset="0"/>
                  <a:cs typeface="ＭＳ Ｐゴシック" pitchFamily="-111" charset="-128"/>
                </a:rPr>
                <a:t>Kompetenzzentrum für nachhaltige Bildung</a:t>
              </a:r>
              <a:r>
                <a:rPr lang="de-DE" sz="1200" b="1" dirty="0" smtClean="0">
                  <a:solidFill>
                    <a:schemeClr val="tx1"/>
                  </a:solidFill>
                  <a:latin typeface="Tahoma" pitchFamily="32" charset="0"/>
                  <a:ea typeface="Times New Roman" pitchFamily="32" charset="0"/>
                  <a:cs typeface="ＭＳ Ｐゴシック" pitchFamily="-111" charset="-128"/>
                </a:rPr>
                <a:t>  </a:t>
              </a:r>
              <a:r>
                <a:rPr lang="de-DE" sz="1200" b="1" dirty="0">
                  <a:solidFill>
                    <a:schemeClr val="tx1"/>
                  </a:solidFill>
                  <a:latin typeface="Tahoma" pitchFamily="32" charset="0"/>
                  <a:ea typeface="Times New Roman" pitchFamily="32" charset="0"/>
                  <a:cs typeface="ＭＳ Ｐゴシック" pitchFamily="-111" charset="-128"/>
                </a:rPr>
                <a:t>Regional Centre of Expertise</a:t>
              </a:r>
            </a:p>
          </p:txBody>
        </p:sp>
        <p:pic>
          <p:nvPicPr>
            <p:cNvPr id="9" name="Picture 9"/>
            <p:cNvPicPr>
              <a:picLocks noChangeAspect="1" noChangeArrowheads="1"/>
            </p:cNvPicPr>
            <p:nvPr/>
          </p:nvPicPr>
          <p:blipFill>
            <a:blip r:embed="rId4"/>
            <a:srcRect/>
            <a:stretch>
              <a:fillRect/>
            </a:stretch>
          </p:blipFill>
          <p:spPr bwMode="auto">
            <a:xfrm>
              <a:off x="5996570" y="442733"/>
              <a:ext cx="668607" cy="1083531"/>
            </a:xfrm>
            <a:prstGeom prst="rect">
              <a:avLst/>
            </a:prstGeom>
            <a:noFill/>
            <a:ln w="9525">
              <a:noFill/>
              <a:miter lim="800000"/>
              <a:headEnd/>
              <a:tailEnd/>
            </a:ln>
          </p:spPr>
        </p:pic>
      </p:grpSp>
      <p:pic>
        <p:nvPicPr>
          <p:cNvPr id="14" name="Bild 13"/>
          <p:cNvPicPr>
            <a:picLocks noChangeAspect="1"/>
          </p:cNvPicPr>
          <p:nvPr/>
        </p:nvPicPr>
        <p:blipFill>
          <a:blip r:embed="rId5"/>
          <a:stretch>
            <a:fillRect/>
          </a:stretch>
        </p:blipFill>
        <p:spPr>
          <a:xfrm>
            <a:off x="3227829" y="0"/>
            <a:ext cx="2854898" cy="132582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96887" y="192784"/>
            <a:ext cx="8499194" cy="6524863"/>
          </a:xfrm>
          <a:prstGeom prst="rect">
            <a:avLst/>
          </a:prstGeom>
          <a:noFill/>
        </p:spPr>
        <p:txBody>
          <a:bodyPr wrap="square" rtlCol="0">
            <a:spAutoFit/>
          </a:bodyPr>
          <a:lstStyle/>
          <a:p>
            <a:pPr algn="ctr" defTabSz="914400"/>
            <a:r>
              <a:rPr lang="en-US" sz="2400" b="1" u="sng" dirty="0" smtClean="0">
                <a:solidFill>
                  <a:prstClr val="black"/>
                </a:solidFill>
              </a:rPr>
              <a:t>WHAT ARE THE </a:t>
            </a:r>
          </a:p>
          <a:p>
            <a:pPr algn="ctr" defTabSz="914400"/>
            <a:r>
              <a:rPr lang="en-US" sz="2400" b="1" u="sng" dirty="0" smtClean="0">
                <a:solidFill>
                  <a:prstClr val="black"/>
                </a:solidFill>
              </a:rPr>
              <a:t>SUSTAINABLE DEVELOPMENT GOALS (SDGs)?</a:t>
            </a:r>
          </a:p>
          <a:p>
            <a:pPr algn="ctr" defTabSz="914400"/>
            <a:endParaRPr lang="en-US" sz="2400" b="1" u="sng" dirty="0" smtClean="0">
              <a:solidFill>
                <a:prstClr val="black"/>
              </a:solidFill>
            </a:endParaRPr>
          </a:p>
          <a:p>
            <a:pPr algn="ctr" defTabSz="914400"/>
            <a:endParaRPr lang="en-US" sz="1600" b="1" u="sng" dirty="0" smtClean="0">
              <a:solidFill>
                <a:prstClr val="black"/>
              </a:solidFill>
            </a:endParaRPr>
          </a:p>
          <a:p>
            <a:pPr marL="285750" indent="-285750" defTabSz="914400">
              <a:buFont typeface="Arial" panose="020B0604020202020204" pitchFamily="34" charset="0"/>
              <a:buChar char="•"/>
            </a:pPr>
            <a:r>
              <a:rPr lang="en-GB" sz="2000" dirty="0">
                <a:solidFill>
                  <a:prstClr val="black"/>
                </a:solidFill>
              </a:rPr>
              <a:t>The </a:t>
            </a:r>
            <a:r>
              <a:rPr lang="en-GB" sz="2000" b="1" dirty="0" smtClean="0">
                <a:solidFill>
                  <a:prstClr val="black"/>
                </a:solidFill>
                <a:hlinkClick r:id="rId2"/>
              </a:rPr>
              <a:t>17 Sustainable </a:t>
            </a:r>
            <a:r>
              <a:rPr lang="en-GB" sz="2000" b="1" dirty="0">
                <a:solidFill>
                  <a:prstClr val="black"/>
                </a:solidFill>
                <a:hlinkClick r:id="rId2"/>
              </a:rPr>
              <a:t>Development Goals (SDGs) </a:t>
            </a:r>
            <a:r>
              <a:rPr lang="en-GB" sz="2000" dirty="0">
                <a:solidFill>
                  <a:prstClr val="black"/>
                </a:solidFill>
              </a:rPr>
              <a:t>and targets are </a:t>
            </a:r>
            <a:r>
              <a:rPr lang="en-GB" sz="2000" dirty="0" smtClean="0">
                <a:solidFill>
                  <a:prstClr val="black"/>
                </a:solidFill>
              </a:rPr>
              <a:t>“global” in nature </a:t>
            </a:r>
            <a:r>
              <a:rPr lang="en-GB" sz="2000" dirty="0">
                <a:solidFill>
                  <a:prstClr val="black"/>
                </a:solidFill>
              </a:rPr>
              <a:t>taking into account different national realities, capacities and levels of development and respecting national policies and </a:t>
            </a:r>
            <a:r>
              <a:rPr lang="en-GB" sz="2000" dirty="0" smtClean="0">
                <a:solidFill>
                  <a:prstClr val="black"/>
                </a:solidFill>
              </a:rPr>
              <a:t>priorities.</a:t>
            </a:r>
          </a:p>
          <a:p>
            <a:pPr marL="285750" indent="-285750" defTabSz="914400">
              <a:buFont typeface="Arial" panose="020B0604020202020204" pitchFamily="34" charset="0"/>
              <a:buChar char="•"/>
            </a:pPr>
            <a:endParaRPr lang="en-GB" sz="2000" b="1" u="sng" dirty="0" smtClean="0">
              <a:solidFill>
                <a:prstClr val="black"/>
              </a:solidFill>
            </a:endParaRPr>
          </a:p>
          <a:p>
            <a:pPr marL="285750" indent="-285750" defTabSz="914400">
              <a:buFont typeface="Arial" panose="020B0604020202020204" pitchFamily="34" charset="0"/>
              <a:buChar char="•"/>
            </a:pPr>
            <a:r>
              <a:rPr lang="en-GB" sz="2000" dirty="0" smtClean="0">
                <a:solidFill>
                  <a:prstClr val="black"/>
                </a:solidFill>
              </a:rPr>
              <a:t>The SDGS </a:t>
            </a:r>
            <a:r>
              <a:rPr lang="en-GB" sz="2000" dirty="0">
                <a:solidFill>
                  <a:prstClr val="black"/>
                </a:solidFill>
              </a:rPr>
              <a:t>call for building peaceful, inclusive and well-governed societies with responsive institutions as the basis for shared prosperity.  Fundamentally, they recognize that we cannot reach our development goals without addressing human rights and complex humanitarian issues at the same </a:t>
            </a:r>
            <a:r>
              <a:rPr lang="en-GB" sz="2000" dirty="0" smtClean="0">
                <a:solidFill>
                  <a:prstClr val="black"/>
                </a:solidFill>
              </a:rPr>
              <a:t>time.</a:t>
            </a:r>
          </a:p>
          <a:p>
            <a:pPr marL="285750" indent="-285750" defTabSz="914400">
              <a:buFont typeface="Arial" panose="020B0604020202020204" pitchFamily="34" charset="0"/>
              <a:buChar char="•"/>
            </a:pPr>
            <a:endParaRPr lang="en-GB" sz="2000" dirty="0">
              <a:solidFill>
                <a:prstClr val="black"/>
              </a:solidFill>
            </a:endParaRPr>
          </a:p>
          <a:p>
            <a:pPr marL="285750" indent="-285750" defTabSz="914400">
              <a:buFont typeface="Arial" panose="020B0604020202020204" pitchFamily="34" charset="0"/>
              <a:buChar char="•"/>
            </a:pPr>
            <a:r>
              <a:rPr lang="en-GB" sz="2000" dirty="0" smtClean="0">
                <a:solidFill>
                  <a:prstClr val="black"/>
                </a:solidFill>
              </a:rPr>
              <a:t>The SDGs </a:t>
            </a:r>
            <a:r>
              <a:rPr lang="en-GB" sz="2000" dirty="0">
                <a:solidFill>
                  <a:prstClr val="black"/>
                </a:solidFill>
              </a:rPr>
              <a:t>are people-</a:t>
            </a:r>
            <a:r>
              <a:rPr lang="en-GB" sz="2000" dirty="0" err="1">
                <a:solidFill>
                  <a:prstClr val="black"/>
                </a:solidFill>
              </a:rPr>
              <a:t>centered</a:t>
            </a:r>
            <a:r>
              <a:rPr lang="en-GB" sz="2000" dirty="0">
                <a:solidFill>
                  <a:prstClr val="black"/>
                </a:solidFill>
              </a:rPr>
              <a:t> and planet-sensitive.  They are </a:t>
            </a:r>
            <a:r>
              <a:rPr lang="en-GB" sz="2000" dirty="0" smtClean="0">
                <a:solidFill>
                  <a:prstClr val="black"/>
                </a:solidFill>
              </a:rPr>
              <a:t>universal, applying </a:t>
            </a:r>
            <a:r>
              <a:rPr lang="en-GB" sz="2000" dirty="0">
                <a:solidFill>
                  <a:prstClr val="black"/>
                </a:solidFill>
              </a:rPr>
              <a:t>to all countries while recognizing different realities and </a:t>
            </a:r>
            <a:r>
              <a:rPr lang="en-GB" sz="2000" dirty="0" smtClean="0">
                <a:solidFill>
                  <a:prstClr val="black"/>
                </a:solidFill>
              </a:rPr>
              <a:t>capabilities.  The goals </a:t>
            </a:r>
            <a:r>
              <a:rPr lang="en-GB" sz="2000" dirty="0">
                <a:solidFill>
                  <a:prstClr val="black"/>
                </a:solidFill>
              </a:rPr>
              <a:t>are not independent from each other; they need to be implemented in an integrated </a:t>
            </a:r>
            <a:r>
              <a:rPr lang="en-GB" sz="2000" dirty="0" smtClean="0">
                <a:solidFill>
                  <a:prstClr val="black"/>
                </a:solidFill>
              </a:rPr>
              <a:t>manner.</a:t>
            </a:r>
          </a:p>
          <a:p>
            <a:pPr marL="285750" indent="-285750" algn="just" defTabSz="914400"/>
            <a:endParaRPr lang="en-GB" sz="1700" dirty="0" smtClean="0">
              <a:solidFill>
                <a:prstClr val="black"/>
              </a:solidFill>
            </a:endParaRPr>
          </a:p>
          <a:p>
            <a:pPr algn="just" defTabSz="914400"/>
            <a:endParaRPr lang="en-US" sz="1700" dirty="0">
              <a:solidFill>
                <a:prstClr val="black"/>
              </a:solidFill>
            </a:endParaRPr>
          </a:p>
          <a:p>
            <a:pPr marL="285750" indent="-285750" algn="just" defTabSz="914400">
              <a:buFont typeface="Arial" panose="020B0604020202020204" pitchFamily="34" charset="0"/>
              <a:buChar char="•"/>
            </a:pPr>
            <a:endParaRPr lang="en-GB" dirty="0">
              <a:solidFill>
                <a:prstClr val="black"/>
              </a:solidFill>
            </a:endParaRPr>
          </a:p>
          <a:p>
            <a:pPr marL="285750" indent="-285750" algn="just" defTabSz="914400">
              <a:buFont typeface="Arial" panose="020B0604020202020204" pitchFamily="34" charset="0"/>
              <a:buChar char="•"/>
            </a:pPr>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2882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42246" y="192784"/>
            <a:ext cx="8453835" cy="6494085"/>
          </a:xfrm>
          <a:prstGeom prst="rect">
            <a:avLst/>
          </a:prstGeom>
          <a:noFill/>
        </p:spPr>
        <p:txBody>
          <a:bodyPr wrap="square" rtlCol="0">
            <a:spAutoFit/>
          </a:bodyPr>
          <a:lstStyle/>
          <a:p>
            <a:pPr algn="ctr" defTabSz="914400"/>
            <a:r>
              <a:rPr lang="en-US" sz="2400" b="1" u="sng" dirty="0" smtClean="0">
                <a:solidFill>
                  <a:prstClr val="black"/>
                </a:solidFill>
              </a:rPr>
              <a:t>WHAT ARE THE </a:t>
            </a:r>
          </a:p>
          <a:p>
            <a:pPr algn="ctr" defTabSz="914400"/>
            <a:r>
              <a:rPr lang="en-US" sz="2400" b="1" u="sng" dirty="0" smtClean="0">
                <a:solidFill>
                  <a:prstClr val="black"/>
                </a:solidFill>
              </a:rPr>
              <a:t>SUSTAINABLE DEVELOPMENT GOALS (SDGs)?</a:t>
            </a:r>
          </a:p>
          <a:p>
            <a:pPr algn="ctr" defTabSz="914400"/>
            <a:endParaRPr lang="en-US" sz="1600" b="1" u="sng" dirty="0" smtClean="0">
              <a:solidFill>
                <a:prstClr val="black"/>
              </a:solidFill>
            </a:endParaRPr>
          </a:p>
          <a:p>
            <a:pPr algn="just" defTabSz="914400"/>
            <a:endParaRPr lang="en-GB" sz="1600" b="1" u="sng" dirty="0" smtClean="0">
              <a:solidFill>
                <a:prstClr val="black"/>
              </a:solidFill>
            </a:endParaRPr>
          </a:p>
          <a:p>
            <a:pPr marL="285750" indent="-285750" defTabSz="914400">
              <a:buFont typeface="Arial" panose="020B0604020202020204" pitchFamily="34" charset="0"/>
              <a:buChar char="•"/>
            </a:pPr>
            <a:r>
              <a:rPr lang="en-GB" sz="2000" dirty="0">
                <a:solidFill>
                  <a:prstClr val="black"/>
                </a:solidFill>
              </a:rPr>
              <a:t>The SDGs are the result of a </a:t>
            </a:r>
            <a:r>
              <a:rPr lang="en-GB" sz="2000" dirty="0" smtClean="0">
                <a:solidFill>
                  <a:prstClr val="black"/>
                </a:solidFill>
              </a:rPr>
              <a:t>three year long </a:t>
            </a:r>
            <a:r>
              <a:rPr lang="en-GB" sz="2000" dirty="0">
                <a:solidFill>
                  <a:prstClr val="black"/>
                </a:solidFill>
              </a:rPr>
              <a:t>transparent, participatory process inclusive of all stakeholders and people’s voices. </a:t>
            </a:r>
            <a:r>
              <a:rPr lang="en-GB" sz="2000" dirty="0" smtClean="0">
                <a:solidFill>
                  <a:prstClr val="black"/>
                </a:solidFill>
              </a:rPr>
              <a:t>They </a:t>
            </a:r>
            <a:r>
              <a:rPr lang="en-GB" sz="2000" dirty="0">
                <a:solidFill>
                  <a:prstClr val="black"/>
                </a:solidFill>
              </a:rPr>
              <a:t>represent an unprecedented agreement around sustainable development priorities among 193 Member States. They have received </a:t>
            </a:r>
            <a:r>
              <a:rPr lang="en-GB" sz="2000" dirty="0" smtClean="0">
                <a:solidFill>
                  <a:prstClr val="black"/>
                </a:solidFill>
              </a:rPr>
              <a:t>worldwide </a:t>
            </a:r>
            <a:r>
              <a:rPr lang="en-GB" sz="2000" dirty="0">
                <a:solidFill>
                  <a:prstClr val="black"/>
                </a:solidFill>
              </a:rPr>
              <a:t>support from civil society, business, parliamentarians and other actors. </a:t>
            </a:r>
            <a:endParaRPr lang="en-GB" sz="2000" dirty="0" smtClean="0">
              <a:solidFill>
                <a:prstClr val="black"/>
              </a:solidFill>
            </a:endParaRPr>
          </a:p>
          <a:p>
            <a:pPr marL="285750" indent="-285750" defTabSz="914400">
              <a:buFont typeface="Arial" panose="020B0604020202020204" pitchFamily="34" charset="0"/>
              <a:buChar char="•"/>
            </a:pPr>
            <a:endParaRPr lang="en-GB" sz="2000" b="1" u="sng" dirty="0">
              <a:solidFill>
                <a:prstClr val="black"/>
              </a:solidFill>
            </a:endParaRPr>
          </a:p>
          <a:p>
            <a:pPr marL="285750" indent="-285750" defTabSz="914400">
              <a:buFont typeface="Arial" panose="020B0604020202020204" pitchFamily="34" charset="0"/>
              <a:buChar char="•"/>
            </a:pPr>
            <a:r>
              <a:rPr lang="en-GB" sz="2000" dirty="0">
                <a:solidFill>
                  <a:prstClr val="black"/>
                </a:solidFill>
              </a:rPr>
              <a:t>The decision to launch a process to develop a set of SDGs was made by UN Member States at the </a:t>
            </a:r>
            <a:r>
              <a:rPr lang="en-GB" sz="2000" b="1" dirty="0">
                <a:solidFill>
                  <a:prstClr val="black"/>
                </a:solidFill>
                <a:hlinkClick r:id="rId2"/>
              </a:rPr>
              <a:t>United Nations Conference on Sustainable Development (Rio+20), </a:t>
            </a:r>
            <a:r>
              <a:rPr lang="en-GB" sz="2000" dirty="0">
                <a:solidFill>
                  <a:prstClr val="black"/>
                </a:solidFill>
              </a:rPr>
              <a:t>held in Rio de Janeiro in June </a:t>
            </a:r>
            <a:r>
              <a:rPr lang="en-GB" sz="2000" dirty="0" smtClean="0">
                <a:solidFill>
                  <a:prstClr val="black"/>
                </a:solidFill>
              </a:rPr>
              <a:t>2012.</a:t>
            </a:r>
          </a:p>
          <a:p>
            <a:pPr marL="285750" indent="-285750" defTabSz="914400">
              <a:buFont typeface="Arial" panose="020B0604020202020204" pitchFamily="34" charset="0"/>
              <a:buChar char="•"/>
            </a:pPr>
            <a:endParaRPr lang="en-GB" sz="2000" b="1" u="sng" dirty="0">
              <a:solidFill>
                <a:prstClr val="black"/>
              </a:solidFill>
            </a:endParaRPr>
          </a:p>
          <a:p>
            <a:pPr marL="285750" indent="-285750" defTabSz="914400">
              <a:buFont typeface="Arial" panose="020B0604020202020204" pitchFamily="34" charset="0"/>
              <a:buChar char="•"/>
            </a:pPr>
            <a:r>
              <a:rPr lang="en-GB" sz="2000" dirty="0">
                <a:solidFill>
                  <a:prstClr val="black"/>
                </a:solidFill>
              </a:rPr>
              <a:t>The Goals and targets will stimulate action over the next 15 years in areas of critical importance: </a:t>
            </a:r>
            <a:r>
              <a:rPr lang="en-GB" sz="2000" dirty="0" smtClean="0">
                <a:solidFill>
                  <a:prstClr val="black"/>
                </a:solidFill>
              </a:rPr>
              <a:t>People</a:t>
            </a:r>
            <a:r>
              <a:rPr lang="en-GB" sz="2000" dirty="0">
                <a:solidFill>
                  <a:prstClr val="black"/>
                </a:solidFill>
              </a:rPr>
              <a:t>, </a:t>
            </a:r>
            <a:r>
              <a:rPr lang="en-GB" sz="2000" dirty="0" smtClean="0">
                <a:solidFill>
                  <a:prstClr val="black"/>
                </a:solidFill>
              </a:rPr>
              <a:t>Planet</a:t>
            </a:r>
            <a:r>
              <a:rPr lang="en-GB" sz="2000" dirty="0">
                <a:solidFill>
                  <a:prstClr val="black"/>
                </a:solidFill>
              </a:rPr>
              <a:t>, </a:t>
            </a:r>
            <a:r>
              <a:rPr lang="en-GB" sz="2000" dirty="0" smtClean="0">
                <a:solidFill>
                  <a:prstClr val="black"/>
                </a:solidFill>
              </a:rPr>
              <a:t>Prosperity</a:t>
            </a:r>
            <a:r>
              <a:rPr lang="en-GB" sz="2000" dirty="0">
                <a:solidFill>
                  <a:prstClr val="black"/>
                </a:solidFill>
              </a:rPr>
              <a:t>, </a:t>
            </a:r>
            <a:r>
              <a:rPr lang="en-GB" sz="2000" dirty="0" smtClean="0">
                <a:solidFill>
                  <a:prstClr val="black"/>
                </a:solidFill>
              </a:rPr>
              <a:t>Peace </a:t>
            </a:r>
            <a:r>
              <a:rPr lang="en-GB" sz="2000" dirty="0">
                <a:solidFill>
                  <a:prstClr val="black"/>
                </a:solidFill>
              </a:rPr>
              <a:t>and </a:t>
            </a:r>
            <a:r>
              <a:rPr lang="en-GB" sz="2000" dirty="0" smtClean="0">
                <a:solidFill>
                  <a:prstClr val="black"/>
                </a:solidFill>
              </a:rPr>
              <a:t>Partnership.</a:t>
            </a:r>
          </a:p>
          <a:p>
            <a:pPr marL="285750" indent="-285750" algn="just" defTabSz="914400">
              <a:buFont typeface="Arial" panose="020B0604020202020204" pitchFamily="34" charset="0"/>
              <a:buChar char="•"/>
            </a:pPr>
            <a:endParaRPr lang="en-GB" sz="2000" dirty="0">
              <a:solidFill>
                <a:prstClr val="black"/>
              </a:solidFill>
            </a:endParaRPr>
          </a:p>
          <a:p>
            <a:pPr algn="just" defTabSz="914400"/>
            <a:endParaRPr lang="en-US" sz="2000" dirty="0">
              <a:solidFill>
                <a:prstClr val="black"/>
              </a:solidFill>
            </a:endParaRPr>
          </a:p>
          <a:p>
            <a:pPr marL="285750" indent="-285750" algn="just" defTabSz="914400">
              <a:buFont typeface="Arial" panose="020B0604020202020204" pitchFamily="34" charset="0"/>
              <a:buChar char="•"/>
            </a:pPr>
            <a:endParaRPr lang="en-GB" dirty="0">
              <a:solidFill>
                <a:prstClr val="black"/>
              </a:solidFill>
            </a:endParaRPr>
          </a:p>
          <a:p>
            <a:pPr marL="285750" indent="-285750" algn="just" defTabSz="914400">
              <a:buFont typeface="Arial" panose="020B0604020202020204" pitchFamily="34" charset="0"/>
              <a:buChar char="•"/>
            </a:pPr>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2882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59008" y="340207"/>
            <a:ext cx="5018037" cy="6370974"/>
          </a:xfrm>
          <a:prstGeom prst="rect">
            <a:avLst/>
          </a:prstGeom>
          <a:noFill/>
        </p:spPr>
        <p:txBody>
          <a:bodyPr wrap="square" rtlCol="0">
            <a:spAutoFit/>
          </a:bodyPr>
          <a:lstStyle/>
          <a:p>
            <a:pPr algn="ctr" defTabSz="914400"/>
            <a:r>
              <a:rPr lang="en-US" sz="2400" b="1" u="sng" dirty="0" smtClean="0">
                <a:solidFill>
                  <a:prstClr val="black"/>
                </a:solidFill>
              </a:rPr>
              <a:t>WHAT ARE THE ELEMENTS UNDERPINING THE SUSTAINABLE DEVELOPMENT GOALS (SDGs)?</a:t>
            </a:r>
          </a:p>
          <a:p>
            <a:pPr algn="ctr" defTabSz="914400"/>
            <a:endParaRPr lang="en-US" sz="2400" b="1" u="sng" dirty="0" smtClean="0">
              <a:solidFill>
                <a:prstClr val="black"/>
              </a:solidFill>
            </a:endParaRPr>
          </a:p>
          <a:p>
            <a:pPr algn="ctr" defTabSz="914400"/>
            <a:endParaRPr lang="en-US" sz="2400" b="1" u="sng" dirty="0" smtClean="0">
              <a:solidFill>
                <a:prstClr val="black"/>
              </a:solidFill>
            </a:endParaRPr>
          </a:p>
          <a:p>
            <a:pPr algn="just" defTabSz="914400"/>
            <a:r>
              <a:rPr lang="en-GB" sz="2400" dirty="0">
                <a:solidFill>
                  <a:prstClr val="black"/>
                </a:solidFill>
              </a:rPr>
              <a:t>The Goals </a:t>
            </a:r>
            <a:r>
              <a:rPr lang="en-GB" sz="2400" dirty="0" smtClean="0">
                <a:solidFill>
                  <a:prstClr val="black"/>
                </a:solidFill>
              </a:rPr>
              <a:t>will </a:t>
            </a:r>
            <a:r>
              <a:rPr lang="en-GB" sz="2400" dirty="0">
                <a:solidFill>
                  <a:prstClr val="black"/>
                </a:solidFill>
              </a:rPr>
              <a:t>stimulate action over the next 15 years in </a:t>
            </a:r>
            <a:r>
              <a:rPr lang="en-GB" sz="2400" dirty="0" smtClean="0">
                <a:solidFill>
                  <a:prstClr val="black"/>
                </a:solidFill>
              </a:rPr>
              <a:t>5 areas </a:t>
            </a:r>
            <a:r>
              <a:rPr lang="en-GB" sz="2400" dirty="0">
                <a:solidFill>
                  <a:prstClr val="black"/>
                </a:solidFill>
              </a:rPr>
              <a:t>of critical importance:</a:t>
            </a:r>
            <a:r>
              <a:rPr lang="en-GB" sz="2400" dirty="0" smtClean="0">
                <a:solidFill>
                  <a:prstClr val="black"/>
                </a:solidFill>
              </a:rPr>
              <a:t> </a:t>
            </a:r>
          </a:p>
          <a:p>
            <a:pPr algn="just" defTabSz="914400"/>
            <a:endParaRPr lang="en-GB" sz="2400" dirty="0" smtClean="0">
              <a:solidFill>
                <a:prstClr val="black"/>
              </a:solidFill>
            </a:endParaRPr>
          </a:p>
          <a:p>
            <a:pPr marL="363538" indent="-363538" algn="just" defTabSz="914400">
              <a:buFont typeface="Arial"/>
              <a:buChar char="•"/>
            </a:pPr>
            <a:r>
              <a:rPr lang="en-GB" sz="2400" b="1" dirty="0" smtClean="0">
                <a:solidFill>
                  <a:prstClr val="black"/>
                </a:solidFill>
              </a:rPr>
              <a:t>People</a:t>
            </a:r>
            <a:r>
              <a:rPr lang="en-GB" sz="2400" b="1" dirty="0">
                <a:solidFill>
                  <a:prstClr val="black"/>
                </a:solidFill>
              </a:rPr>
              <a:t>,</a:t>
            </a:r>
            <a:r>
              <a:rPr lang="en-GB" sz="2400" b="1" dirty="0" smtClean="0">
                <a:solidFill>
                  <a:prstClr val="black"/>
                </a:solidFill>
              </a:rPr>
              <a:t> </a:t>
            </a:r>
          </a:p>
          <a:p>
            <a:pPr marL="363538" indent="-363538" algn="just" defTabSz="914400">
              <a:buFont typeface="Arial"/>
              <a:buChar char="•"/>
            </a:pPr>
            <a:r>
              <a:rPr lang="en-GB" sz="2400" b="1" dirty="0" smtClean="0">
                <a:solidFill>
                  <a:prstClr val="black"/>
                </a:solidFill>
              </a:rPr>
              <a:t>Planet</a:t>
            </a:r>
            <a:r>
              <a:rPr lang="en-GB" sz="2400" b="1" dirty="0">
                <a:solidFill>
                  <a:prstClr val="black"/>
                </a:solidFill>
              </a:rPr>
              <a:t>,</a:t>
            </a:r>
            <a:r>
              <a:rPr lang="en-GB" sz="2400" b="1" dirty="0" smtClean="0">
                <a:solidFill>
                  <a:prstClr val="black"/>
                </a:solidFill>
              </a:rPr>
              <a:t> </a:t>
            </a:r>
          </a:p>
          <a:p>
            <a:pPr marL="363538" indent="-363538" algn="just" defTabSz="914400">
              <a:buFont typeface="Arial"/>
              <a:buChar char="•"/>
            </a:pPr>
            <a:r>
              <a:rPr lang="en-GB" sz="2400" b="1" dirty="0" smtClean="0">
                <a:solidFill>
                  <a:prstClr val="black"/>
                </a:solidFill>
              </a:rPr>
              <a:t>Prosperity</a:t>
            </a:r>
            <a:r>
              <a:rPr lang="en-GB" sz="2400" b="1" dirty="0">
                <a:solidFill>
                  <a:prstClr val="black"/>
                </a:solidFill>
              </a:rPr>
              <a:t>,</a:t>
            </a:r>
            <a:r>
              <a:rPr lang="en-GB" sz="2400" b="1" dirty="0" smtClean="0">
                <a:solidFill>
                  <a:prstClr val="black"/>
                </a:solidFill>
              </a:rPr>
              <a:t> </a:t>
            </a:r>
          </a:p>
          <a:p>
            <a:pPr marL="363538" indent="-363538" algn="just" defTabSz="914400">
              <a:buFont typeface="Arial"/>
              <a:buChar char="•"/>
            </a:pPr>
            <a:r>
              <a:rPr lang="en-GB" sz="2400" b="1" dirty="0" smtClean="0">
                <a:solidFill>
                  <a:prstClr val="black"/>
                </a:solidFill>
              </a:rPr>
              <a:t>Peace </a:t>
            </a:r>
          </a:p>
          <a:p>
            <a:pPr marL="363538" indent="-363538" algn="just" defTabSz="914400">
              <a:buFont typeface="Arial"/>
              <a:buChar char="•"/>
            </a:pPr>
            <a:r>
              <a:rPr lang="en-GB" sz="2400" b="1" dirty="0" smtClean="0">
                <a:solidFill>
                  <a:prstClr val="black"/>
                </a:solidFill>
              </a:rPr>
              <a:t>Partnership</a:t>
            </a:r>
            <a:r>
              <a:rPr lang="en-GB" sz="2400" b="1" dirty="0">
                <a:solidFill>
                  <a:prstClr val="black"/>
                </a:solidFill>
              </a:rPr>
              <a:t>. </a:t>
            </a:r>
            <a:endParaRPr lang="en-GB" sz="2400" b="1" dirty="0" smtClean="0">
              <a:solidFill>
                <a:prstClr val="black"/>
              </a:solidFill>
            </a:endParaRPr>
          </a:p>
          <a:p>
            <a:pPr algn="just" defTabSz="914400"/>
            <a:endParaRPr lang="en-GB" dirty="0">
              <a:solidFill>
                <a:prstClr val="black"/>
              </a:solidFill>
            </a:endParaRPr>
          </a:p>
          <a:p>
            <a:pPr algn="just" defTabSz="914400"/>
            <a:endParaRPr lang="en-US" dirty="0">
              <a:solidFill>
                <a:prstClr val="black"/>
              </a:solidFill>
            </a:endParaRPr>
          </a:p>
          <a:p>
            <a:pPr marL="285750" indent="-285750" algn="just" defTabSz="914400">
              <a:buFont typeface="Arial" panose="020B0604020202020204" pitchFamily="34" charset="0"/>
              <a:buChar char="•"/>
            </a:pPr>
            <a:endParaRPr lang="en-GB" dirty="0">
              <a:solidFill>
                <a:prstClr val="black"/>
              </a:solidFill>
            </a:endParaRPr>
          </a:p>
          <a:p>
            <a:pPr marL="285750" indent="-285750" algn="just" defTabSz="914400">
              <a:buFont typeface="Arial" panose="020B0604020202020204" pitchFamily="34" charset="0"/>
              <a:buChar char="•"/>
            </a:pPr>
            <a:endParaRPr lang="en-US" dirty="0">
              <a:solidFill>
                <a:prstClr val="black"/>
              </a:solidFill>
            </a:endParaRPr>
          </a:p>
        </p:txBody>
      </p:sp>
      <p:pic>
        <p:nvPicPr>
          <p:cNvPr id="4" name="Picture 3"/>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405" t="2859" r="3186" b="3824"/>
          <a:stretch/>
        </p:blipFill>
        <p:spPr>
          <a:xfrm>
            <a:off x="5647386" y="1240891"/>
            <a:ext cx="3496614" cy="444906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6985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958"/>
            <a:ext cx="6697245" cy="1560305"/>
          </a:xfrm>
        </p:spPr>
        <p:txBody>
          <a:bodyPr>
            <a:normAutofit/>
          </a:bodyPr>
          <a:lstStyle/>
          <a:p>
            <a:r>
              <a:rPr lang="en-US" dirty="0" smtClean="0"/>
              <a:t>The 17 </a:t>
            </a:r>
            <a:r>
              <a:rPr lang="en-US" b="1" dirty="0" err="1" smtClean="0"/>
              <a:t>SDGs</a:t>
            </a:r>
            <a:r>
              <a:rPr lang="en-US" dirty="0" smtClean="0"/>
              <a:t> are …</a:t>
            </a:r>
            <a:endParaRPr lang="en-US" dirty="0"/>
          </a:p>
        </p:txBody>
      </p:sp>
      <p:sp>
        <p:nvSpPr>
          <p:cNvPr id="3" name="Content Placeholder 2"/>
          <p:cNvSpPr>
            <a:spLocks noGrp="1"/>
          </p:cNvSpPr>
          <p:nvPr>
            <p:ph idx="1"/>
          </p:nvPr>
        </p:nvSpPr>
        <p:spPr>
          <a:xfrm>
            <a:off x="628650" y="1751263"/>
            <a:ext cx="8154014" cy="4100052"/>
          </a:xfrm>
        </p:spPr>
        <p:txBody>
          <a:bodyPr>
            <a:normAutofit fontScale="85000" lnSpcReduction="10000"/>
          </a:bodyPr>
          <a:lstStyle/>
          <a:p>
            <a:pPr>
              <a:lnSpc>
                <a:spcPct val="150000"/>
              </a:lnSpc>
              <a:buSzPct val="60000"/>
              <a:buFont typeface="ZapfDingbatsITC" charset="0"/>
              <a:buChar char="➤"/>
            </a:pPr>
            <a:r>
              <a:rPr lang="en-US" sz="3600" dirty="0" smtClean="0"/>
              <a:t> A set of 17 goals for the world’s future, through 2030</a:t>
            </a:r>
          </a:p>
          <a:p>
            <a:pPr>
              <a:lnSpc>
                <a:spcPct val="150000"/>
              </a:lnSpc>
              <a:buSzPct val="60000"/>
              <a:buFont typeface="ZapfDingbatsITC" charset="0"/>
              <a:buChar char="➤"/>
            </a:pPr>
            <a:r>
              <a:rPr lang="en-US" sz="3600" dirty="0" smtClean="0"/>
              <a:t> Backed up by a set of 169 detailed Targets</a:t>
            </a:r>
          </a:p>
          <a:p>
            <a:pPr>
              <a:lnSpc>
                <a:spcPct val="150000"/>
              </a:lnSpc>
              <a:buSzPct val="60000"/>
              <a:buFont typeface="ZapfDingbatsITC" charset="0"/>
              <a:buChar char="➤"/>
            </a:pPr>
            <a:r>
              <a:rPr lang="en-US" sz="3600" dirty="0" smtClean="0"/>
              <a:t> Negotiated over a two-year period at the United Nations</a:t>
            </a:r>
          </a:p>
          <a:p>
            <a:pPr>
              <a:lnSpc>
                <a:spcPct val="150000"/>
              </a:lnSpc>
              <a:buSzPct val="60000"/>
              <a:buFont typeface="ZapfDingbatsITC" charset="0"/>
              <a:buChar char="➤"/>
            </a:pPr>
            <a:r>
              <a:rPr lang="en-US" sz="3600" dirty="0" smtClean="0"/>
              <a:t> Agreed </a:t>
            </a:r>
            <a:r>
              <a:rPr lang="en-US" sz="3600" dirty="0"/>
              <a:t>to by nearly all the world’s </a:t>
            </a:r>
            <a:r>
              <a:rPr lang="en-US" sz="3600" dirty="0" smtClean="0"/>
              <a:t>nations (193 member states), on 25 Sept 2015</a:t>
            </a:r>
            <a:endParaRPr lang="en-US" sz="3600" dirty="0"/>
          </a:p>
          <a:p>
            <a:pPr>
              <a:lnSpc>
                <a:spcPct val="150000"/>
              </a:lnSpc>
              <a:buSzPct val="60000"/>
              <a:buFont typeface="ZapfDingbatsITC" charset="0"/>
              <a:buChar char="➤"/>
            </a:pPr>
            <a:endParaRPr lang="en-US" sz="36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596618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a:t>
            </a:r>
            <a:r>
              <a:rPr lang="en-US" dirty="0" smtClean="0"/>
              <a:t>hat is new and different </a:t>
            </a:r>
            <a:br>
              <a:rPr lang="en-US" dirty="0" smtClean="0"/>
            </a:br>
            <a:r>
              <a:rPr lang="en-US" dirty="0" smtClean="0"/>
              <a:t>about the 17 SDGs?</a:t>
            </a:r>
            <a:endParaRPr lang="en-US" dirty="0"/>
          </a:p>
        </p:txBody>
      </p:sp>
      <p:sp>
        <p:nvSpPr>
          <p:cNvPr id="3" name="Content Placeholder 2"/>
          <p:cNvSpPr>
            <a:spLocks noGrp="1"/>
          </p:cNvSpPr>
          <p:nvPr>
            <p:ph idx="1"/>
          </p:nvPr>
        </p:nvSpPr>
        <p:spPr/>
        <p:txBody>
          <a:bodyPr/>
          <a:lstStyle/>
          <a:p>
            <a:pPr marL="0" indent="0">
              <a:buNone/>
            </a:pPr>
            <a:r>
              <a:rPr lang="en-US" dirty="0" smtClean="0"/>
              <a:t>First, and most important, these Goals apply to </a:t>
            </a:r>
            <a:r>
              <a:rPr lang="en-US" i="1" dirty="0" smtClean="0"/>
              <a:t>every</a:t>
            </a:r>
            <a:r>
              <a:rPr lang="en-US" dirty="0" smtClean="0"/>
              <a:t> nation … and every sector. Cities, businesses, schools, organizations, </a:t>
            </a:r>
            <a:r>
              <a:rPr lang="en-US" i="1" dirty="0" smtClean="0"/>
              <a:t>all</a:t>
            </a:r>
            <a:r>
              <a:rPr lang="en-US" dirty="0" smtClean="0"/>
              <a:t> are challenged to act.  </a:t>
            </a:r>
          </a:p>
          <a:p>
            <a:pPr marL="0" indent="0" algn="ctr">
              <a:buNone/>
            </a:pPr>
            <a:endParaRPr lang="en-US" dirty="0" smtClean="0"/>
          </a:p>
          <a:p>
            <a:pPr marL="0" indent="0" algn="ctr">
              <a:buNone/>
            </a:pPr>
            <a:r>
              <a:rPr lang="en-US" sz="9600" dirty="0" smtClean="0"/>
              <a:t>Universality</a:t>
            </a:r>
            <a:endParaRPr lang="en-US" sz="96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3704664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56230"/>
            <a:ext cx="7886700" cy="4420733"/>
          </a:xfrm>
        </p:spPr>
        <p:txBody>
          <a:bodyPr/>
          <a:lstStyle/>
          <a:p>
            <a:pPr marL="0" indent="0" algn="ctr">
              <a:buNone/>
            </a:pPr>
            <a:endParaRPr lang="en-US" dirty="0" smtClean="0"/>
          </a:p>
          <a:p>
            <a:pPr marL="0" indent="0" algn="ctr">
              <a:buNone/>
            </a:pPr>
            <a:r>
              <a:rPr lang="en-US" dirty="0" smtClean="0"/>
              <a:t>Second, it is recognized that the Goals are all inter-connected, in a system. We cannot aim to achieve just one Goal. We must achieve them all. </a:t>
            </a:r>
          </a:p>
          <a:p>
            <a:pPr marL="0" indent="0" algn="ctr">
              <a:buNone/>
            </a:pPr>
            <a:endParaRPr lang="en-US" dirty="0" smtClean="0"/>
          </a:p>
          <a:p>
            <a:pPr marL="0" indent="0" algn="ctr">
              <a:buNone/>
            </a:pPr>
            <a:r>
              <a:rPr lang="en-US" sz="9600" dirty="0" smtClean="0"/>
              <a:t>Integration</a:t>
            </a:r>
            <a:endParaRPr lang="en-US" sz="9600" dirty="0"/>
          </a:p>
        </p:txBody>
      </p:sp>
      <p:sp>
        <p:nvSpPr>
          <p:cNvPr id="4" name="Title 1"/>
          <p:cNvSpPr>
            <a:spLocks noGrp="1"/>
          </p:cNvSpPr>
          <p:nvPr>
            <p:ph type="title"/>
          </p:nvPr>
        </p:nvSpPr>
        <p:spPr>
          <a:xfrm>
            <a:off x="628650" y="365126"/>
            <a:ext cx="7886700" cy="1325563"/>
          </a:xfrm>
        </p:spPr>
        <p:txBody>
          <a:bodyPr/>
          <a:lstStyle/>
          <a:p>
            <a:pPr algn="ctr"/>
            <a:r>
              <a:rPr lang="en-US" dirty="0"/>
              <a:t>W</a:t>
            </a:r>
            <a:r>
              <a:rPr lang="en-US" dirty="0" smtClean="0"/>
              <a:t>hat is new and different </a:t>
            </a:r>
            <a:br>
              <a:rPr lang="en-US" dirty="0" smtClean="0"/>
            </a:br>
            <a:r>
              <a:rPr lang="en-US" dirty="0" smtClean="0"/>
              <a:t>about the 17 SDGs?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6561149"/>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02972"/>
            <a:ext cx="7886700" cy="4173992"/>
          </a:xfrm>
        </p:spPr>
        <p:txBody>
          <a:bodyPr/>
          <a:lstStyle/>
          <a:p>
            <a:pPr marL="0" indent="0" algn="ctr">
              <a:buNone/>
            </a:pPr>
            <a:r>
              <a:rPr lang="en-US" dirty="0" smtClean="0"/>
              <a:t>And third, it is widely recognized that achieving these Goals involves making very big, fundamental changes in how we live on Earth. </a:t>
            </a:r>
          </a:p>
          <a:p>
            <a:pPr marL="0" indent="0" algn="ctr">
              <a:spcBef>
                <a:spcPts val="3400"/>
              </a:spcBef>
              <a:buNone/>
            </a:pPr>
            <a:r>
              <a:rPr lang="en-US" sz="9600" dirty="0" smtClean="0"/>
              <a:t>Transformation</a:t>
            </a:r>
            <a:endParaRPr lang="en-US" sz="9600" dirty="0"/>
          </a:p>
        </p:txBody>
      </p:sp>
      <p:sp>
        <p:nvSpPr>
          <p:cNvPr id="4" name="Title 1"/>
          <p:cNvSpPr>
            <a:spLocks noGrp="1"/>
          </p:cNvSpPr>
          <p:nvPr>
            <p:ph type="title"/>
          </p:nvPr>
        </p:nvSpPr>
        <p:spPr>
          <a:xfrm>
            <a:off x="628650" y="365126"/>
            <a:ext cx="7886700" cy="1325563"/>
          </a:xfrm>
        </p:spPr>
        <p:txBody>
          <a:bodyPr/>
          <a:lstStyle/>
          <a:p>
            <a:pPr algn="ctr"/>
            <a:r>
              <a:rPr lang="en-US" dirty="0"/>
              <a:t>W</a:t>
            </a:r>
            <a:r>
              <a:rPr lang="en-US" dirty="0" smtClean="0"/>
              <a:t>hat is new and different </a:t>
            </a:r>
            <a:br>
              <a:rPr lang="en-US" dirty="0" smtClean="0"/>
            </a:br>
            <a:r>
              <a:rPr lang="en-US" dirty="0" smtClean="0"/>
              <a:t>about the 17 SDGs?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72358697"/>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4" name="Bild 3"/>
          <p:cNvPicPr>
            <a:picLocks noChangeAspect="1"/>
          </p:cNvPicPr>
          <p:nvPr/>
        </p:nvPicPr>
        <p:blipFill>
          <a:blip r:embed="rId2"/>
          <a:stretch>
            <a:fillRect/>
          </a:stretch>
        </p:blipFill>
        <p:spPr>
          <a:xfrm>
            <a:off x="457200" y="1600200"/>
            <a:ext cx="8406526" cy="4525963"/>
          </a:xfrm>
          <a:prstGeom prst="rect">
            <a:avLst/>
          </a:prstGeom>
        </p:spPr>
      </p:pic>
      <p:sp>
        <p:nvSpPr>
          <p:cNvPr id="5" name="Rechteck 4"/>
          <p:cNvSpPr/>
          <p:nvPr/>
        </p:nvSpPr>
        <p:spPr>
          <a:xfrm>
            <a:off x="457200" y="534737"/>
            <a:ext cx="6587958" cy="461665"/>
          </a:xfrm>
          <a:prstGeom prst="rect">
            <a:avLst/>
          </a:prstGeom>
        </p:spPr>
        <p:txBody>
          <a:bodyPr wrap="square">
            <a:spAutoFit/>
          </a:bodyPr>
          <a:lstStyle/>
          <a:p>
            <a:r>
              <a:rPr lang="de-DE" sz="2400" dirty="0" err="1" smtClean="0"/>
              <a:t>https://sustainabledevelopment.un.org/topics</a:t>
            </a:r>
            <a:endParaRPr lang="de-DE"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4" name="Bild 3"/>
          <p:cNvPicPr>
            <a:picLocks noChangeAspect="1"/>
          </p:cNvPicPr>
          <p:nvPr/>
        </p:nvPicPr>
        <p:blipFill>
          <a:blip r:embed="rId2"/>
          <a:stretch>
            <a:fillRect/>
          </a:stretch>
        </p:blipFill>
        <p:spPr>
          <a:xfrm>
            <a:off x="457200" y="1600200"/>
            <a:ext cx="8540480" cy="4232746"/>
          </a:xfrm>
          <a:prstGeom prst="rect">
            <a:avLst/>
          </a:prstGeom>
        </p:spPr>
      </p:pic>
      <p:sp>
        <p:nvSpPr>
          <p:cNvPr id="5" name="Rechteck 4"/>
          <p:cNvSpPr/>
          <p:nvPr/>
        </p:nvSpPr>
        <p:spPr>
          <a:xfrm>
            <a:off x="457200" y="534737"/>
            <a:ext cx="6587958" cy="461665"/>
          </a:xfrm>
          <a:prstGeom prst="rect">
            <a:avLst/>
          </a:prstGeom>
        </p:spPr>
        <p:txBody>
          <a:bodyPr wrap="square">
            <a:spAutoFit/>
          </a:bodyPr>
          <a:lstStyle/>
          <a:p>
            <a:r>
              <a:rPr lang="de-DE" sz="2400" dirty="0" err="1" smtClean="0"/>
              <a:t>https://sustainabledevelopment.un.org/topics</a:t>
            </a:r>
            <a:endParaRPr lang="de-DE"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pPr algn="l"/>
            <a:r>
              <a:rPr lang="de-DE" dirty="0" smtClean="0"/>
              <a:t>Fix a </a:t>
            </a:r>
            <a:r>
              <a:rPr lang="de-DE" dirty="0" err="1" smtClean="0"/>
              <a:t>plan,don´t</a:t>
            </a:r>
            <a:r>
              <a:rPr lang="de-DE" dirty="0" smtClean="0"/>
              <a:t> stick to </a:t>
            </a:r>
            <a:r>
              <a:rPr lang="de-DE" dirty="0" err="1" smtClean="0"/>
              <a:t>it</a:t>
            </a:r>
            <a:endParaRPr lang="de-DE" dirty="0"/>
          </a:p>
        </p:txBody>
      </p:sp>
      <p:sp>
        <p:nvSpPr>
          <p:cNvPr id="3" name="Inhaltsplatzhalter 2"/>
          <p:cNvSpPr>
            <a:spLocks noGrp="1"/>
          </p:cNvSpPr>
          <p:nvPr>
            <p:ph idx="1"/>
          </p:nvPr>
        </p:nvSpPr>
        <p:spPr/>
        <p:txBody>
          <a:bodyPr>
            <a:normAutofit fontScale="85000" lnSpcReduction="20000"/>
          </a:bodyPr>
          <a:lstStyle/>
          <a:p>
            <a:pPr>
              <a:buNone/>
            </a:pPr>
            <a:r>
              <a:rPr lang="de-DE" dirty="0" err="1" smtClean="0"/>
              <a:t>What</a:t>
            </a:r>
            <a:r>
              <a:rPr lang="de-DE" dirty="0" smtClean="0"/>
              <a:t> to do </a:t>
            </a:r>
            <a:r>
              <a:rPr lang="de-DE" dirty="0" err="1" smtClean="0"/>
              <a:t>next</a:t>
            </a:r>
            <a:r>
              <a:rPr lang="de-DE" dirty="0" smtClean="0"/>
              <a:t> </a:t>
            </a:r>
            <a:r>
              <a:rPr lang="de-DE" dirty="0" err="1" smtClean="0"/>
              <a:t>three</a:t>
            </a:r>
            <a:r>
              <a:rPr lang="de-DE" dirty="0" smtClean="0"/>
              <a:t> </a:t>
            </a:r>
            <a:r>
              <a:rPr lang="de-DE" dirty="0" err="1" smtClean="0"/>
              <a:t>years</a:t>
            </a:r>
            <a:r>
              <a:rPr lang="de-DE" dirty="0" smtClean="0"/>
              <a:t>?</a:t>
            </a:r>
          </a:p>
          <a:p>
            <a:r>
              <a:rPr lang="de-DE" dirty="0" smtClean="0"/>
              <a:t>Building a </a:t>
            </a:r>
            <a:r>
              <a:rPr lang="de-DE" dirty="0" err="1" smtClean="0"/>
              <a:t>steering</a:t>
            </a:r>
            <a:r>
              <a:rPr lang="de-DE" dirty="0" smtClean="0"/>
              <a:t> </a:t>
            </a:r>
            <a:r>
              <a:rPr lang="de-DE" dirty="0" err="1" smtClean="0"/>
              <a:t>group</a:t>
            </a:r>
            <a:r>
              <a:rPr lang="de-DE" dirty="0" smtClean="0"/>
              <a:t> to </a:t>
            </a:r>
            <a:r>
              <a:rPr lang="de-DE" dirty="0" err="1" smtClean="0"/>
              <a:t>enhance</a:t>
            </a:r>
            <a:r>
              <a:rPr lang="de-DE" dirty="0" smtClean="0"/>
              <a:t> </a:t>
            </a:r>
            <a:r>
              <a:rPr lang="de-DE" dirty="0" err="1" smtClean="0"/>
              <a:t>the</a:t>
            </a:r>
            <a:r>
              <a:rPr lang="de-DE" dirty="0" smtClean="0"/>
              <a:t> </a:t>
            </a:r>
            <a:r>
              <a:rPr lang="de-DE" dirty="0" err="1" smtClean="0"/>
              <a:t>curriculum</a:t>
            </a:r>
            <a:r>
              <a:rPr lang="de-DE" dirty="0" smtClean="0"/>
              <a:t> </a:t>
            </a:r>
            <a:r>
              <a:rPr lang="de-DE" dirty="0" err="1" smtClean="0"/>
              <a:t>development</a:t>
            </a:r>
            <a:r>
              <a:rPr lang="de-DE" dirty="0" smtClean="0"/>
              <a:t> </a:t>
            </a:r>
            <a:r>
              <a:rPr lang="de-DE" dirty="0" err="1" smtClean="0"/>
              <a:t>process</a:t>
            </a:r>
            <a:endParaRPr lang="de-DE" dirty="0" smtClean="0"/>
          </a:p>
          <a:p>
            <a:r>
              <a:rPr lang="de-DE" dirty="0" err="1" smtClean="0"/>
              <a:t>Providing</a:t>
            </a:r>
            <a:r>
              <a:rPr lang="de-DE" dirty="0" smtClean="0"/>
              <a:t> </a:t>
            </a:r>
            <a:r>
              <a:rPr lang="de-DE" dirty="0" err="1" smtClean="0"/>
              <a:t>teacher</a:t>
            </a:r>
            <a:r>
              <a:rPr lang="de-DE" dirty="0" smtClean="0"/>
              <a:t> </a:t>
            </a:r>
            <a:r>
              <a:rPr lang="de-DE" dirty="0" err="1" smtClean="0"/>
              <a:t>further</a:t>
            </a:r>
            <a:r>
              <a:rPr lang="de-DE" dirty="0" smtClean="0"/>
              <a:t> </a:t>
            </a:r>
            <a:r>
              <a:rPr lang="de-DE" dirty="0" err="1" smtClean="0"/>
              <a:t>training</a:t>
            </a:r>
            <a:r>
              <a:rPr lang="de-DE" dirty="0" smtClean="0"/>
              <a:t> </a:t>
            </a:r>
            <a:r>
              <a:rPr lang="de-DE" dirty="0" err="1" smtClean="0"/>
              <a:t>during</a:t>
            </a:r>
            <a:r>
              <a:rPr lang="de-DE" dirty="0" smtClean="0"/>
              <a:t> </a:t>
            </a:r>
            <a:r>
              <a:rPr lang="de-DE" dirty="0" err="1" smtClean="0"/>
              <a:t>the</a:t>
            </a:r>
            <a:r>
              <a:rPr lang="de-DE" dirty="0" smtClean="0"/>
              <a:t> transnational </a:t>
            </a:r>
            <a:r>
              <a:rPr lang="de-DE" dirty="0" err="1" smtClean="0"/>
              <a:t>conferences</a:t>
            </a:r>
            <a:endParaRPr lang="de-DE" dirty="0" smtClean="0"/>
          </a:p>
          <a:p>
            <a:r>
              <a:rPr lang="de-DE" dirty="0" err="1" smtClean="0"/>
              <a:t>Further</a:t>
            </a:r>
            <a:r>
              <a:rPr lang="de-DE" dirty="0" smtClean="0"/>
              <a:t> </a:t>
            </a:r>
            <a:r>
              <a:rPr lang="de-DE" dirty="0" err="1" smtClean="0"/>
              <a:t>training</a:t>
            </a:r>
            <a:r>
              <a:rPr lang="de-DE" dirty="0" smtClean="0"/>
              <a:t> </a:t>
            </a:r>
            <a:r>
              <a:rPr lang="de-DE" dirty="0" err="1" smtClean="0"/>
              <a:t>for</a:t>
            </a:r>
            <a:r>
              <a:rPr lang="de-DE" dirty="0" smtClean="0"/>
              <a:t> </a:t>
            </a:r>
            <a:r>
              <a:rPr lang="de-DE" dirty="0" err="1" smtClean="0"/>
              <a:t>the</a:t>
            </a:r>
            <a:r>
              <a:rPr lang="de-DE" dirty="0" smtClean="0"/>
              <a:t> </a:t>
            </a:r>
            <a:r>
              <a:rPr lang="de-DE" dirty="0" err="1" smtClean="0"/>
              <a:t>school</a:t>
            </a:r>
            <a:r>
              <a:rPr lang="de-DE" dirty="0" smtClean="0"/>
              <a:t> </a:t>
            </a:r>
            <a:r>
              <a:rPr lang="de-DE" dirty="0" err="1" smtClean="0"/>
              <a:t>management</a:t>
            </a:r>
            <a:endParaRPr lang="de-DE" dirty="0" smtClean="0"/>
          </a:p>
          <a:p>
            <a:r>
              <a:rPr lang="de-DE" dirty="0" err="1" smtClean="0"/>
              <a:t>Evaluating</a:t>
            </a:r>
            <a:r>
              <a:rPr lang="de-DE" dirty="0" smtClean="0"/>
              <a:t> </a:t>
            </a:r>
            <a:r>
              <a:rPr lang="de-DE" dirty="0" err="1" smtClean="0"/>
              <a:t>the</a:t>
            </a:r>
            <a:r>
              <a:rPr lang="de-DE" dirty="0" smtClean="0"/>
              <a:t> </a:t>
            </a:r>
            <a:r>
              <a:rPr lang="de-DE" dirty="0" err="1" smtClean="0"/>
              <a:t>process</a:t>
            </a:r>
            <a:r>
              <a:rPr lang="de-DE" dirty="0" smtClean="0"/>
              <a:t> </a:t>
            </a:r>
            <a:r>
              <a:rPr lang="de-DE" dirty="0" err="1" smtClean="0"/>
              <a:t>from</a:t>
            </a:r>
            <a:r>
              <a:rPr lang="de-DE" dirty="0" smtClean="0"/>
              <a:t> </a:t>
            </a:r>
            <a:r>
              <a:rPr lang="de-DE" dirty="0" err="1" smtClean="0"/>
              <a:t>the</a:t>
            </a:r>
            <a:r>
              <a:rPr lang="de-DE" dirty="0" smtClean="0"/>
              <a:t> </a:t>
            </a:r>
            <a:r>
              <a:rPr lang="de-DE" dirty="0" err="1" smtClean="0"/>
              <a:t>beginning</a:t>
            </a:r>
            <a:r>
              <a:rPr lang="de-DE" dirty="0" smtClean="0"/>
              <a:t> (Glenn </a:t>
            </a:r>
            <a:r>
              <a:rPr lang="de-DE" dirty="0" err="1" smtClean="0"/>
              <a:t>Strachan</a:t>
            </a:r>
            <a:r>
              <a:rPr lang="de-DE" dirty="0" smtClean="0"/>
              <a:t> Ltd.)</a:t>
            </a:r>
          </a:p>
          <a:p>
            <a:r>
              <a:rPr lang="de-DE" dirty="0" smtClean="0"/>
              <a:t>Building </a:t>
            </a:r>
            <a:r>
              <a:rPr lang="de-DE" dirty="0" err="1" smtClean="0"/>
              <a:t>critical</a:t>
            </a:r>
            <a:r>
              <a:rPr lang="de-DE" dirty="0" smtClean="0"/>
              <a:t> </a:t>
            </a:r>
            <a:r>
              <a:rPr lang="de-DE" dirty="0" err="1" smtClean="0"/>
              <a:t>friends-group</a:t>
            </a:r>
            <a:r>
              <a:rPr lang="de-DE" dirty="0" smtClean="0"/>
              <a:t> </a:t>
            </a:r>
            <a:r>
              <a:rPr lang="de-DE" dirty="0" err="1" smtClean="0"/>
              <a:t>for</a:t>
            </a:r>
            <a:r>
              <a:rPr lang="de-DE" dirty="0" smtClean="0"/>
              <a:t> </a:t>
            </a:r>
            <a:r>
              <a:rPr lang="de-DE" dirty="0" err="1" smtClean="0"/>
              <a:t>self-evaluating</a:t>
            </a:r>
            <a:r>
              <a:rPr lang="de-DE" dirty="0" smtClean="0"/>
              <a:t> and </a:t>
            </a:r>
            <a:r>
              <a:rPr lang="de-DE" dirty="0" err="1" smtClean="0"/>
              <a:t>school</a:t>
            </a:r>
            <a:r>
              <a:rPr lang="de-DE" dirty="0" smtClean="0"/>
              <a:t> </a:t>
            </a:r>
            <a:r>
              <a:rPr lang="de-DE" dirty="0" err="1" smtClean="0"/>
              <a:t>visits</a:t>
            </a:r>
            <a:endParaRPr lang="de-DE" dirty="0" smtClean="0"/>
          </a:p>
          <a:p>
            <a:r>
              <a:rPr lang="de-DE" b="1" dirty="0" smtClean="0"/>
              <a:t>Bring </a:t>
            </a:r>
            <a:r>
              <a:rPr lang="de-DE" b="1" dirty="0" err="1" smtClean="0"/>
              <a:t>it</a:t>
            </a:r>
            <a:r>
              <a:rPr lang="de-DE" b="1" dirty="0" smtClean="0"/>
              <a:t> </a:t>
            </a:r>
            <a:r>
              <a:rPr lang="de-DE" b="1" dirty="0" err="1" smtClean="0"/>
              <a:t>into</a:t>
            </a:r>
            <a:r>
              <a:rPr lang="de-DE" b="1" dirty="0" smtClean="0"/>
              <a:t> </a:t>
            </a:r>
            <a:r>
              <a:rPr lang="de-DE" b="1" dirty="0" err="1" smtClean="0"/>
              <a:t>action</a:t>
            </a:r>
            <a:endParaRPr lang="de-DE" b="1" dirty="0" smtClean="0"/>
          </a:p>
          <a:p>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lstStyle/>
          <a:p>
            <a:pPr>
              <a:buNone/>
            </a:pPr>
            <a:r>
              <a:rPr lang="de-DE" dirty="0" smtClean="0"/>
              <a:t>Background of </a:t>
            </a:r>
            <a:r>
              <a:rPr lang="de-DE" dirty="0" err="1" smtClean="0"/>
              <a:t>MetESD</a:t>
            </a:r>
            <a:endParaRPr lang="de-DE" dirty="0" smtClean="0"/>
          </a:p>
          <a:p>
            <a:r>
              <a:rPr lang="de-DE" dirty="0" err="1" smtClean="0"/>
              <a:t>Employment</a:t>
            </a:r>
            <a:r>
              <a:rPr lang="de-DE" dirty="0" smtClean="0"/>
              <a:t> </a:t>
            </a:r>
            <a:r>
              <a:rPr lang="de-DE" dirty="0" err="1" smtClean="0"/>
              <a:t>market</a:t>
            </a:r>
            <a:r>
              <a:rPr lang="de-DE" dirty="0" smtClean="0"/>
              <a:t> </a:t>
            </a:r>
            <a:r>
              <a:rPr lang="de-DE" dirty="0" err="1" smtClean="0"/>
              <a:t>changes</a:t>
            </a:r>
            <a:r>
              <a:rPr lang="de-DE" dirty="0" smtClean="0"/>
              <a:t> </a:t>
            </a:r>
            <a:r>
              <a:rPr lang="de-DE" dirty="0" err="1" smtClean="0"/>
              <a:t>fundamentally</a:t>
            </a:r>
            <a:endParaRPr lang="de-DE" dirty="0" smtClean="0"/>
          </a:p>
          <a:p>
            <a:r>
              <a:rPr lang="de-DE" dirty="0" smtClean="0"/>
              <a:t>TVET and </a:t>
            </a:r>
            <a:r>
              <a:rPr lang="de-DE" dirty="0" err="1" smtClean="0"/>
              <a:t>students</a:t>
            </a:r>
            <a:r>
              <a:rPr lang="de-DE" dirty="0" smtClean="0"/>
              <a:t> </a:t>
            </a:r>
            <a:r>
              <a:rPr lang="de-DE" dirty="0" err="1" smtClean="0"/>
              <a:t>with</a:t>
            </a:r>
            <a:r>
              <a:rPr lang="de-DE" dirty="0" smtClean="0"/>
              <a:t> </a:t>
            </a:r>
            <a:r>
              <a:rPr lang="de-DE" dirty="0" err="1" smtClean="0"/>
              <a:t>learning</a:t>
            </a:r>
            <a:r>
              <a:rPr lang="de-DE" dirty="0" smtClean="0"/>
              <a:t> </a:t>
            </a:r>
            <a:r>
              <a:rPr lang="de-DE" dirty="0" err="1" smtClean="0"/>
              <a:t>difficulties</a:t>
            </a:r>
            <a:endParaRPr lang="de-DE" dirty="0" smtClean="0"/>
          </a:p>
          <a:p>
            <a:r>
              <a:rPr lang="de-DE" dirty="0" smtClean="0"/>
              <a:t>TVET </a:t>
            </a:r>
            <a:r>
              <a:rPr lang="de-DE" dirty="0" err="1" smtClean="0"/>
              <a:t>schools</a:t>
            </a:r>
            <a:r>
              <a:rPr lang="de-DE" dirty="0" smtClean="0"/>
              <a:t> </a:t>
            </a:r>
            <a:r>
              <a:rPr lang="de-DE" dirty="0" err="1" smtClean="0"/>
              <a:t>need</a:t>
            </a:r>
            <a:r>
              <a:rPr lang="de-DE" dirty="0" smtClean="0"/>
              <a:t> USP </a:t>
            </a:r>
            <a:r>
              <a:rPr lang="de-DE" sz="1800" dirty="0" smtClean="0"/>
              <a:t>(</a:t>
            </a:r>
            <a:r>
              <a:rPr lang="de-DE" sz="1800" dirty="0" err="1" smtClean="0"/>
              <a:t>unique</a:t>
            </a:r>
            <a:r>
              <a:rPr lang="de-DE" sz="1800" dirty="0" smtClean="0"/>
              <a:t> </a:t>
            </a:r>
            <a:r>
              <a:rPr lang="de-DE" sz="1800" dirty="0" err="1" smtClean="0"/>
              <a:t>selling</a:t>
            </a:r>
            <a:r>
              <a:rPr lang="de-DE" sz="1800" dirty="0" smtClean="0"/>
              <a:t> point)</a:t>
            </a:r>
          </a:p>
          <a:p>
            <a:r>
              <a:rPr lang="de-DE" dirty="0" smtClean="0"/>
              <a:t>ESD as a </a:t>
            </a:r>
            <a:r>
              <a:rPr lang="de-DE" dirty="0" err="1" smtClean="0"/>
              <a:t>framework</a:t>
            </a:r>
            <a:r>
              <a:rPr lang="de-DE" dirty="0" smtClean="0"/>
              <a:t> to face </a:t>
            </a:r>
            <a:r>
              <a:rPr lang="de-DE" dirty="0" err="1" smtClean="0"/>
              <a:t>the</a:t>
            </a:r>
            <a:r>
              <a:rPr lang="de-DE" dirty="0" smtClean="0"/>
              <a:t> </a:t>
            </a:r>
            <a:r>
              <a:rPr lang="de-DE" dirty="0" err="1" smtClean="0"/>
              <a:t>challenges</a:t>
            </a:r>
            <a:endParaRPr lang="de-DE" dirty="0" smtClean="0"/>
          </a:p>
          <a:p>
            <a:r>
              <a:rPr lang="de-DE" dirty="0" err="1" smtClean="0"/>
              <a:t>Only</a:t>
            </a:r>
            <a:r>
              <a:rPr lang="de-DE" dirty="0" smtClean="0"/>
              <a:t> </a:t>
            </a:r>
            <a:r>
              <a:rPr lang="de-DE" dirty="0" err="1" smtClean="0"/>
              <a:t>single</a:t>
            </a:r>
            <a:r>
              <a:rPr lang="de-DE" dirty="0" smtClean="0"/>
              <a:t> </a:t>
            </a:r>
            <a:r>
              <a:rPr lang="de-DE" dirty="0" err="1" smtClean="0"/>
              <a:t>projects</a:t>
            </a:r>
            <a:r>
              <a:rPr lang="de-DE" dirty="0" smtClean="0"/>
              <a:t> and </a:t>
            </a:r>
            <a:r>
              <a:rPr lang="de-DE" dirty="0" err="1" smtClean="0"/>
              <a:t>activities</a:t>
            </a:r>
            <a:r>
              <a:rPr lang="de-DE" dirty="0" smtClean="0"/>
              <a:t> on ESD in TVET</a:t>
            </a:r>
          </a:p>
          <a:p>
            <a:pPr>
              <a:buNone/>
            </a:pP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normAutofit/>
          </a:bodyPr>
          <a:lstStyle/>
          <a:p>
            <a:pPr>
              <a:buNone/>
            </a:pPr>
            <a:endParaRPr lang="de-DE" dirty="0" smtClean="0"/>
          </a:p>
          <a:p>
            <a:pPr>
              <a:buNone/>
            </a:pPr>
            <a:endParaRPr lang="de-DE" dirty="0" smtClean="0"/>
          </a:p>
          <a:p>
            <a:pPr algn="ctr">
              <a:buNone/>
            </a:pPr>
            <a:r>
              <a:rPr lang="de-DE" dirty="0" smtClean="0"/>
              <a:t>General </a:t>
            </a:r>
            <a:r>
              <a:rPr lang="de-DE" dirty="0" err="1" smtClean="0"/>
              <a:t>information</a:t>
            </a:r>
            <a:r>
              <a:rPr lang="de-DE" dirty="0" smtClean="0"/>
              <a:t> </a:t>
            </a:r>
            <a:r>
              <a:rPr lang="de-DE" dirty="0" err="1" smtClean="0"/>
              <a:t>about</a:t>
            </a:r>
            <a:r>
              <a:rPr lang="de-DE" dirty="0" smtClean="0"/>
              <a:t> ERASMUS+ Project</a:t>
            </a:r>
          </a:p>
          <a:p>
            <a:pPr algn="ctr">
              <a:buNone/>
            </a:pPr>
            <a:r>
              <a:rPr lang="de-DE" sz="4400" b="1" dirty="0" err="1" smtClean="0"/>
              <a:t>MetESD</a:t>
            </a:r>
            <a:endParaRPr lang="de-DE" sz="4400" b="1" dirty="0" smtClean="0"/>
          </a:p>
          <a:p>
            <a:pPr algn="ctr">
              <a:buNone/>
            </a:pPr>
            <a:r>
              <a:rPr lang="de-DE" sz="2800" dirty="0" err="1" smtClean="0"/>
              <a:t>Methods</a:t>
            </a:r>
            <a:r>
              <a:rPr lang="de-DE" sz="2800" dirty="0" smtClean="0"/>
              <a:t> </a:t>
            </a:r>
            <a:r>
              <a:rPr lang="de-DE" sz="2800" dirty="0" err="1" smtClean="0"/>
              <a:t>for</a:t>
            </a:r>
            <a:r>
              <a:rPr lang="de-DE" sz="2800" dirty="0" smtClean="0"/>
              <a:t> </a:t>
            </a:r>
            <a:r>
              <a:rPr lang="de-DE" sz="2800" dirty="0" err="1" smtClean="0"/>
              <a:t>Education</a:t>
            </a:r>
            <a:r>
              <a:rPr lang="de-DE" sz="2800" dirty="0" smtClean="0"/>
              <a:t> </a:t>
            </a:r>
            <a:r>
              <a:rPr lang="de-DE" sz="2800" dirty="0" err="1" smtClean="0"/>
              <a:t>for</a:t>
            </a:r>
            <a:r>
              <a:rPr lang="de-DE" sz="2800" dirty="0" smtClean="0"/>
              <a:t> </a:t>
            </a:r>
            <a:r>
              <a:rPr lang="de-DE" sz="2800" dirty="0" err="1" smtClean="0"/>
              <a:t>sustainable</a:t>
            </a:r>
            <a:r>
              <a:rPr lang="de-DE" sz="2800" dirty="0" smtClean="0"/>
              <a:t> </a:t>
            </a:r>
            <a:r>
              <a:rPr lang="de-DE" sz="2800" dirty="0" err="1" smtClean="0"/>
              <a:t>development</a:t>
            </a:r>
            <a:r>
              <a:rPr lang="de-DE" sz="2800" dirty="0" smtClean="0"/>
              <a:t> (ESD) </a:t>
            </a:r>
            <a:r>
              <a:rPr lang="de-DE" sz="2800" dirty="0" err="1" smtClean="0"/>
              <a:t>competencies</a:t>
            </a:r>
            <a:r>
              <a:rPr lang="de-DE" sz="2800" dirty="0" smtClean="0"/>
              <a:t> and </a:t>
            </a:r>
            <a:r>
              <a:rPr lang="de-DE" sz="2800" dirty="0" err="1" smtClean="0"/>
              <a:t>curricula</a:t>
            </a:r>
            <a:endParaRPr lang="de-DE" sz="2800" dirty="0" smtClean="0"/>
          </a:p>
          <a:p>
            <a:pPr algn="ctr">
              <a:buNone/>
            </a:pPr>
            <a:endParaRPr lang="de-DE" sz="4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lstStyle/>
          <a:p>
            <a:pPr>
              <a:buNone/>
            </a:pPr>
            <a:r>
              <a:rPr lang="de-DE" dirty="0" err="1" smtClean="0"/>
              <a:t>MetESD-Projectmanagement</a:t>
            </a:r>
            <a:endParaRPr lang="de-DE" dirty="0" smtClean="0"/>
          </a:p>
          <a:p>
            <a:pPr>
              <a:buNone/>
            </a:pPr>
            <a:endParaRPr lang="de-DE" dirty="0" smtClean="0"/>
          </a:p>
          <a:p>
            <a:pPr>
              <a:buNone/>
            </a:pPr>
            <a:endParaRPr lang="de-DE" dirty="0"/>
          </a:p>
        </p:txBody>
      </p:sp>
      <p:pic>
        <p:nvPicPr>
          <p:cNvPr id="4" name="Bild 3" descr="150912 Foto Detlev.png"/>
          <p:cNvPicPr>
            <a:picLocks noChangeAspect="1"/>
          </p:cNvPicPr>
          <p:nvPr/>
        </p:nvPicPr>
        <p:blipFill>
          <a:blip r:embed="rId2"/>
          <a:stretch>
            <a:fillRect/>
          </a:stretch>
        </p:blipFill>
        <p:spPr>
          <a:xfrm>
            <a:off x="7015715" y="2343830"/>
            <a:ext cx="1671086" cy="2373702"/>
          </a:xfrm>
          <a:prstGeom prst="rect">
            <a:avLst/>
          </a:prstGeom>
        </p:spPr>
      </p:pic>
      <p:pic>
        <p:nvPicPr>
          <p:cNvPr id="5" name="Bild 4" descr="20140704_MargitStein.jpg"/>
          <p:cNvPicPr>
            <a:picLocks noChangeAspect="1"/>
          </p:cNvPicPr>
          <p:nvPr/>
        </p:nvPicPr>
        <p:blipFill>
          <a:blip r:embed="rId3"/>
          <a:stretch>
            <a:fillRect/>
          </a:stretch>
        </p:blipFill>
        <p:spPr>
          <a:xfrm>
            <a:off x="457200" y="2343830"/>
            <a:ext cx="1533257" cy="2373702"/>
          </a:xfrm>
          <a:prstGeom prst="rect">
            <a:avLst/>
          </a:prstGeom>
        </p:spPr>
      </p:pic>
      <p:pic>
        <p:nvPicPr>
          <p:cNvPr id="6" name="Bild 5" descr="Lukas Scherak.jpeg"/>
          <p:cNvPicPr>
            <a:picLocks noChangeAspect="1"/>
          </p:cNvPicPr>
          <p:nvPr/>
        </p:nvPicPr>
        <p:blipFill>
          <a:blip r:embed="rId4"/>
          <a:stretch>
            <a:fillRect/>
          </a:stretch>
        </p:blipFill>
        <p:spPr>
          <a:xfrm>
            <a:off x="3611224" y="2343830"/>
            <a:ext cx="1568959" cy="2373702"/>
          </a:xfrm>
          <a:prstGeom prst="rect">
            <a:avLst/>
          </a:prstGeom>
        </p:spPr>
      </p:pic>
      <p:sp>
        <p:nvSpPr>
          <p:cNvPr id="7" name="Textfeld 6"/>
          <p:cNvSpPr txBox="1"/>
          <p:nvPr/>
        </p:nvSpPr>
        <p:spPr>
          <a:xfrm>
            <a:off x="457200" y="5107996"/>
            <a:ext cx="1533257" cy="646331"/>
          </a:xfrm>
          <a:prstGeom prst="rect">
            <a:avLst/>
          </a:prstGeom>
          <a:noFill/>
        </p:spPr>
        <p:txBody>
          <a:bodyPr wrap="square" rtlCol="0">
            <a:spAutoFit/>
          </a:bodyPr>
          <a:lstStyle/>
          <a:p>
            <a:r>
              <a:rPr lang="de-DE" dirty="0" smtClean="0"/>
              <a:t>Prof. Dr. Margit Stein</a:t>
            </a:r>
            <a:endParaRPr lang="de-DE" dirty="0"/>
          </a:p>
        </p:txBody>
      </p:sp>
      <p:sp>
        <p:nvSpPr>
          <p:cNvPr id="8" name="Textfeld 7"/>
          <p:cNvSpPr txBox="1"/>
          <p:nvPr/>
        </p:nvSpPr>
        <p:spPr>
          <a:xfrm>
            <a:off x="3611224" y="5107996"/>
            <a:ext cx="1488058" cy="369332"/>
          </a:xfrm>
          <a:prstGeom prst="rect">
            <a:avLst/>
          </a:prstGeom>
          <a:noFill/>
        </p:spPr>
        <p:txBody>
          <a:bodyPr wrap="none" rtlCol="0">
            <a:spAutoFit/>
          </a:bodyPr>
          <a:lstStyle/>
          <a:p>
            <a:r>
              <a:rPr lang="de-DE" dirty="0" smtClean="0"/>
              <a:t>Lukas </a:t>
            </a:r>
            <a:r>
              <a:rPr lang="de-DE" dirty="0" err="1" smtClean="0"/>
              <a:t>Scherak</a:t>
            </a:r>
            <a:endParaRPr lang="de-DE" dirty="0"/>
          </a:p>
        </p:txBody>
      </p:sp>
      <p:sp>
        <p:nvSpPr>
          <p:cNvPr id="9" name="Textfeld 8"/>
          <p:cNvSpPr txBox="1"/>
          <p:nvPr/>
        </p:nvSpPr>
        <p:spPr>
          <a:xfrm>
            <a:off x="7015715" y="5107996"/>
            <a:ext cx="1998188" cy="369332"/>
          </a:xfrm>
          <a:prstGeom prst="rect">
            <a:avLst/>
          </a:prstGeom>
          <a:noFill/>
        </p:spPr>
        <p:txBody>
          <a:bodyPr wrap="none" rtlCol="0">
            <a:spAutoFit/>
          </a:bodyPr>
          <a:lstStyle/>
          <a:p>
            <a:r>
              <a:rPr lang="de-DE" dirty="0" smtClean="0"/>
              <a:t>Detlev Lindau-Bank</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normAutofit/>
          </a:bodyPr>
          <a:lstStyle/>
          <a:p>
            <a:endParaRPr lang="de-DE" dirty="0"/>
          </a:p>
        </p:txBody>
      </p:sp>
      <p:sp>
        <p:nvSpPr>
          <p:cNvPr id="3" name="Inhaltsplatzhalter 2"/>
          <p:cNvSpPr>
            <a:spLocks noGrp="1"/>
          </p:cNvSpPr>
          <p:nvPr>
            <p:ph idx="1"/>
          </p:nvPr>
        </p:nvSpPr>
        <p:spPr>
          <a:xfrm>
            <a:off x="457200" y="1600200"/>
            <a:ext cx="8229600" cy="5056511"/>
          </a:xfrm>
        </p:spPr>
        <p:txBody>
          <a:bodyPr>
            <a:normAutofit fontScale="32500" lnSpcReduction="20000"/>
          </a:bodyPr>
          <a:lstStyle/>
          <a:p>
            <a:pPr algn="ctr">
              <a:buNone/>
            </a:pPr>
            <a:r>
              <a:rPr lang="de-DE" dirty="0" smtClean="0"/>
              <a:t> </a:t>
            </a:r>
            <a:r>
              <a:rPr lang="de-DE" sz="5000" dirty="0" err="1" smtClean="0"/>
              <a:t>ERASMUS+-Projekt</a:t>
            </a:r>
            <a:r>
              <a:rPr lang="de-DE" sz="5000" dirty="0" smtClean="0"/>
              <a:t>: </a:t>
            </a:r>
            <a:r>
              <a:rPr lang="de-DE" sz="5000" dirty="0" err="1" smtClean="0"/>
              <a:t>MetESD</a:t>
            </a:r>
            <a:r>
              <a:rPr lang="de-DE" sz="5000" dirty="0" smtClean="0"/>
              <a:t>  </a:t>
            </a:r>
          </a:p>
          <a:p>
            <a:pPr>
              <a:buNone/>
            </a:pPr>
            <a:endParaRPr lang="de-DE" dirty="0" smtClean="0"/>
          </a:p>
          <a:p>
            <a:pPr>
              <a:buNone/>
            </a:pPr>
            <a:r>
              <a:rPr lang="de-DE" sz="4400" dirty="0" smtClean="0"/>
              <a:t>Laufzeit:			</a:t>
            </a:r>
            <a:r>
              <a:rPr lang="de-DE" sz="4400" b="1" dirty="0" smtClean="0"/>
              <a:t>September 2015 – August 2018</a:t>
            </a:r>
          </a:p>
          <a:p>
            <a:pPr>
              <a:buNone/>
            </a:pPr>
            <a:r>
              <a:rPr lang="de-DE" sz="4400" dirty="0" smtClean="0"/>
              <a:t>Fördersumme: 		</a:t>
            </a:r>
            <a:r>
              <a:rPr lang="de-DE" sz="4400" b="1" dirty="0" smtClean="0"/>
              <a:t>415.145 €</a:t>
            </a:r>
            <a:endParaRPr lang="de-DE" sz="4400" dirty="0" smtClean="0"/>
          </a:p>
          <a:p>
            <a:pPr>
              <a:buNone/>
            </a:pPr>
            <a:r>
              <a:rPr lang="de-DE" sz="4308" dirty="0" smtClean="0"/>
              <a:t>Projektkoordination:	</a:t>
            </a:r>
            <a:r>
              <a:rPr lang="de-DE" sz="4308" b="1" dirty="0" smtClean="0"/>
              <a:t>Universität Vechta</a:t>
            </a:r>
          </a:p>
          <a:p>
            <a:pPr>
              <a:buNone/>
            </a:pPr>
            <a:endParaRPr lang="de-DE" sz="4308" dirty="0" smtClean="0"/>
          </a:p>
          <a:p>
            <a:pPr>
              <a:buNone/>
            </a:pPr>
            <a:r>
              <a:rPr lang="de-DE" sz="4308" dirty="0" smtClean="0"/>
              <a:t>Projektpartner</a:t>
            </a:r>
          </a:p>
          <a:p>
            <a:pPr lvl="4">
              <a:buNone/>
            </a:pPr>
            <a:r>
              <a:rPr lang="de-DE" sz="4308" b="1" dirty="0" smtClean="0"/>
              <a:t>Berufsbildende Schulen:</a:t>
            </a:r>
          </a:p>
          <a:p>
            <a:pPr lvl="4">
              <a:buNone/>
            </a:pPr>
            <a:r>
              <a:rPr lang="de-DE" sz="4308" b="1" dirty="0" smtClean="0"/>
              <a:t>BBS Friesoythe</a:t>
            </a:r>
          </a:p>
          <a:p>
            <a:pPr lvl="4">
              <a:buNone/>
            </a:pPr>
            <a:r>
              <a:rPr lang="de-DE" sz="4308" b="1" dirty="0" smtClean="0"/>
              <a:t>Berufsbildende Schule, </a:t>
            </a:r>
            <a:r>
              <a:rPr lang="de-DE" sz="4308" b="1" dirty="0" err="1" smtClean="0"/>
              <a:t>Kerkrade</a:t>
            </a:r>
            <a:r>
              <a:rPr lang="de-DE" sz="4308" b="1" dirty="0" smtClean="0"/>
              <a:t> </a:t>
            </a:r>
          </a:p>
          <a:p>
            <a:pPr lvl="4">
              <a:buNone/>
            </a:pPr>
            <a:r>
              <a:rPr lang="de-DE" sz="4308" b="1" dirty="0" smtClean="0"/>
              <a:t>Technische Berufsschule </a:t>
            </a:r>
            <a:r>
              <a:rPr lang="de-DE" sz="4308" b="1" dirty="0" err="1" smtClean="0"/>
              <a:t>Daugavpils</a:t>
            </a:r>
            <a:r>
              <a:rPr lang="de-DE" sz="4308" b="1" dirty="0" smtClean="0"/>
              <a:t>, Lettland</a:t>
            </a:r>
          </a:p>
          <a:p>
            <a:pPr lvl="4">
              <a:buNone/>
            </a:pPr>
            <a:r>
              <a:rPr lang="de-DE" sz="4308" b="1" dirty="0" smtClean="0"/>
              <a:t> </a:t>
            </a:r>
          </a:p>
          <a:p>
            <a:pPr>
              <a:buNone/>
            </a:pPr>
            <a:r>
              <a:rPr lang="de-DE" sz="4308" dirty="0" smtClean="0"/>
              <a:t>Projektevaluation und –</a:t>
            </a:r>
            <a:r>
              <a:rPr lang="de-DE" sz="4308" dirty="0" err="1" smtClean="0"/>
              <a:t>auswertung</a:t>
            </a:r>
            <a:r>
              <a:rPr lang="de-DE" sz="4308" dirty="0" smtClean="0"/>
              <a:t>:</a:t>
            </a:r>
          </a:p>
          <a:p>
            <a:pPr lvl="4">
              <a:buNone/>
            </a:pPr>
            <a:r>
              <a:rPr lang="de-DE" sz="4308" b="1" dirty="0" smtClean="0"/>
              <a:t>Universität </a:t>
            </a:r>
            <a:r>
              <a:rPr lang="de-DE" sz="4308" b="1" dirty="0" err="1" smtClean="0"/>
              <a:t>Daugavpils</a:t>
            </a:r>
            <a:r>
              <a:rPr lang="de-DE" sz="4308" b="1" dirty="0" smtClean="0"/>
              <a:t>, Lettland</a:t>
            </a:r>
          </a:p>
          <a:p>
            <a:pPr lvl="4">
              <a:buNone/>
            </a:pPr>
            <a:r>
              <a:rPr lang="de-DE" sz="4308" b="1" dirty="0" smtClean="0"/>
              <a:t>Glenn </a:t>
            </a:r>
            <a:r>
              <a:rPr lang="de-DE" sz="4308" b="1" dirty="0" err="1" smtClean="0"/>
              <a:t>Strachan</a:t>
            </a:r>
            <a:r>
              <a:rPr lang="de-DE" sz="4308" b="1" dirty="0" smtClean="0"/>
              <a:t> </a:t>
            </a:r>
            <a:r>
              <a:rPr lang="de-DE" sz="4308" b="1" dirty="0" err="1" smtClean="0"/>
              <a:t>Ltd</a:t>
            </a:r>
            <a:r>
              <a:rPr lang="de-DE" sz="4308" b="1" dirty="0" smtClean="0"/>
              <a:t>, Großbritannien</a:t>
            </a:r>
          </a:p>
          <a:p>
            <a:pPr lvl="4">
              <a:buNone/>
            </a:pPr>
            <a:r>
              <a:rPr lang="de-DE" sz="4308" dirty="0" smtClean="0"/>
              <a:t> </a:t>
            </a:r>
          </a:p>
          <a:p>
            <a:pPr>
              <a:buNone/>
            </a:pPr>
            <a:r>
              <a:rPr lang="de-DE" sz="4308" dirty="0" smtClean="0"/>
              <a:t>Curriculumsentwicklung und Fortbildung:</a:t>
            </a:r>
          </a:p>
          <a:p>
            <a:pPr lvl="4">
              <a:buNone/>
            </a:pPr>
            <a:r>
              <a:rPr lang="de-DE" sz="4308" b="1" dirty="0" err="1" smtClean="0"/>
              <a:t>BEnE</a:t>
            </a:r>
            <a:r>
              <a:rPr lang="de-DE" sz="4308" b="1" dirty="0" smtClean="0"/>
              <a:t> München </a:t>
            </a:r>
            <a:r>
              <a:rPr lang="de-DE" sz="4308" b="1" dirty="0" err="1" smtClean="0"/>
              <a:t>e.V</a:t>
            </a:r>
            <a:endParaRPr lang="de-DE" sz="4308" b="1" dirty="0" smtClean="0"/>
          </a:p>
          <a:p>
            <a:pPr lvl="4">
              <a:buNone/>
            </a:pPr>
            <a:r>
              <a:rPr lang="de-DE" sz="4308" b="1" dirty="0" smtClean="0"/>
              <a:t>RCE Oldenburger Münsterland </a:t>
            </a:r>
          </a:p>
          <a:p>
            <a:pPr lvl="4">
              <a:buNone/>
            </a:pPr>
            <a:r>
              <a:rPr lang="de-DE" sz="4308" b="1" dirty="0" smtClean="0"/>
              <a:t>Stichting Expertise </a:t>
            </a:r>
            <a:r>
              <a:rPr lang="de-DE" sz="4308" b="1" dirty="0" err="1" smtClean="0"/>
              <a:t>Centrum</a:t>
            </a:r>
            <a:r>
              <a:rPr lang="de-DE" sz="4308" b="1" dirty="0" smtClean="0"/>
              <a:t> </a:t>
            </a:r>
            <a:r>
              <a:rPr lang="de-DE" sz="4308" b="1" dirty="0" err="1" smtClean="0"/>
              <a:t>Leren</a:t>
            </a:r>
            <a:r>
              <a:rPr lang="de-DE" sz="4308" b="1" dirty="0" smtClean="0"/>
              <a:t> </a:t>
            </a:r>
            <a:r>
              <a:rPr lang="de-DE" sz="4308" b="1" dirty="0" err="1" smtClean="0"/>
              <a:t>voor</a:t>
            </a:r>
            <a:r>
              <a:rPr lang="de-DE" sz="4308" b="1" dirty="0" smtClean="0"/>
              <a:t> </a:t>
            </a:r>
            <a:r>
              <a:rPr lang="de-DE" sz="4308" b="1" dirty="0" err="1" smtClean="0"/>
              <a:t>Duurzame</a:t>
            </a:r>
            <a:r>
              <a:rPr lang="de-DE" sz="4308" b="1" dirty="0" smtClean="0"/>
              <a:t> </a:t>
            </a:r>
            <a:r>
              <a:rPr lang="de-DE" sz="4308" b="1" dirty="0" err="1" smtClean="0"/>
              <a:t>Ontwikkeling</a:t>
            </a:r>
            <a:r>
              <a:rPr lang="de-DE" sz="4308" b="1" dirty="0" smtClean="0"/>
              <a:t> (RCE </a:t>
            </a:r>
            <a:r>
              <a:rPr lang="de-DE" sz="4308" b="1" dirty="0" err="1" smtClean="0"/>
              <a:t>Rhine-Meuse</a:t>
            </a:r>
            <a:r>
              <a:rPr lang="de-DE" sz="4308" b="1" dirty="0" smtClean="0"/>
              <a:t>)</a:t>
            </a:r>
          </a:p>
          <a:p>
            <a:pPr lvl="4">
              <a:buNone/>
            </a:pPr>
            <a:r>
              <a:rPr lang="de-DE" sz="4308" b="1" dirty="0" smtClean="0"/>
              <a:t>Kirchlich Pädagogische Hochschule Wien/Krems </a:t>
            </a:r>
          </a:p>
          <a:p>
            <a:pPr lvl="4">
              <a:buNone/>
            </a:pPr>
            <a:r>
              <a:rPr lang="de-DE" sz="4308" b="1" dirty="0" smtClean="0"/>
              <a:t>Umweltdachverband GmbH, Österreich</a:t>
            </a:r>
          </a:p>
          <a:p>
            <a:pPr>
              <a:buNone/>
            </a:pPr>
            <a:r>
              <a:rPr lang="de-DE" sz="3500" dirty="0" smtClean="0"/>
              <a:t> </a:t>
            </a:r>
          </a:p>
          <a:p>
            <a:pPr>
              <a:buNone/>
            </a:pP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lstStyle/>
          <a:p>
            <a:pPr>
              <a:buNone/>
            </a:pPr>
            <a:endParaRPr lang="de-DE" dirty="0" smtClean="0"/>
          </a:p>
          <a:p>
            <a:pPr>
              <a:buNone/>
            </a:pPr>
            <a:endParaRPr lang="de-DE" dirty="0" smtClean="0"/>
          </a:p>
          <a:p>
            <a:pPr>
              <a:buNone/>
            </a:pPr>
            <a:endParaRPr lang="de-DE" dirty="0" smtClean="0"/>
          </a:p>
          <a:p>
            <a:pPr algn="ctr">
              <a:buNone/>
            </a:pPr>
            <a:r>
              <a:rPr lang="de-DE" dirty="0" smtClean="0"/>
              <a:t>General Information </a:t>
            </a:r>
            <a:r>
              <a:rPr lang="de-DE" dirty="0" err="1" smtClean="0"/>
              <a:t>about</a:t>
            </a:r>
            <a:r>
              <a:rPr lang="de-DE" dirty="0" smtClean="0"/>
              <a:t> </a:t>
            </a:r>
          </a:p>
          <a:p>
            <a:pPr algn="ctr">
              <a:buNone/>
            </a:pPr>
            <a:r>
              <a:rPr lang="de-DE" sz="4000" b="1" dirty="0" smtClean="0"/>
              <a:t>RCE Oldenburger Münsterland</a:t>
            </a:r>
            <a:endParaRPr lang="de-DE" sz="4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pic>
        <p:nvPicPr>
          <p:cNvPr id="4" name="Picture 6" descr="Vechta Map I"/>
          <p:cNvPicPr>
            <a:picLocks noChangeAspect="1" noChangeArrowheads="1"/>
          </p:cNvPicPr>
          <p:nvPr/>
        </p:nvPicPr>
        <p:blipFill>
          <a:blip r:embed="rId2"/>
          <a:srcRect/>
          <a:stretch>
            <a:fillRect/>
          </a:stretch>
        </p:blipFill>
        <p:spPr>
          <a:xfrm>
            <a:off x="5974984" y="1799013"/>
            <a:ext cx="2711816" cy="2064138"/>
          </a:xfrm>
          <a:prstGeom prst="rect">
            <a:avLst/>
          </a:prstGeom>
          <a:noFill/>
          <a:ln/>
        </p:spPr>
      </p:pic>
      <p:sp>
        <p:nvSpPr>
          <p:cNvPr id="5" name="Inhaltsplatzhalter 5"/>
          <p:cNvSpPr txBox="1">
            <a:spLocks/>
          </p:cNvSpPr>
          <p:nvPr/>
        </p:nvSpPr>
        <p:spPr>
          <a:xfrm>
            <a:off x="381000" y="1600200"/>
            <a:ext cx="5105400" cy="4952999"/>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in the centre of North-Western Germany became a boom-region in Lower Saxony in the 1990s. In the last 10 years</a:t>
            </a:r>
          </a:p>
          <a:p>
            <a:pPr marL="174625" marR="0" lvl="0" indent="-174625"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the intensive livestock farming has increased by 62%,  </a:t>
            </a:r>
          </a:p>
          <a:p>
            <a:pPr marL="174625" marR="0" lvl="0" indent="-174625"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the service sector by 63%. </a:t>
            </a:r>
          </a:p>
          <a:p>
            <a:pPr marL="174625" marR="0" lvl="0" indent="-174625" algn="l" defTabSz="457200" rtl="0" eaLnBrk="1" fontAlgn="auto" latinLnBrk="0" hangingPunct="1">
              <a:lnSpc>
                <a:spcPct val="100000"/>
              </a:lnSpc>
              <a:spcBef>
                <a:spcPct val="20000"/>
              </a:spcBef>
              <a:spcAft>
                <a:spcPts val="0"/>
              </a:spcAft>
              <a:buClrTx/>
              <a:buSzTx/>
              <a:buFont typeface="Arial"/>
              <a:buChar char="•"/>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the export quota by 137%. </a:t>
            </a:r>
          </a:p>
          <a:p>
            <a:pPr marL="174625" marR="0" lvl="0" indent="-174625" algn="l" defTabSz="457200" rtl="0" eaLnBrk="1" fontAlgn="auto" latinLnBrk="0" hangingPunct="1">
              <a:lnSpc>
                <a:spcPct val="100000"/>
              </a:lnSpc>
              <a:spcBef>
                <a:spcPct val="20000"/>
              </a:spcBef>
              <a:spcAft>
                <a:spcPts val="0"/>
              </a:spcAft>
              <a:buClrTx/>
              <a:buSzTx/>
              <a:buFont typeface="Arial"/>
              <a:buChar char="•"/>
              <a:tabLst/>
              <a:defRPr/>
            </a:pPr>
            <a:endParaRPr kumimoji="0" lang="en-GB" sz="2000" b="0" i="0" u="none" strike="noStrike" kern="1200" cap="none" spc="0" normalizeH="0" baseline="0" noProof="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The main lines of industry are food and luxury foodstuffs with a share of 49% of the industrial turnover, followed by plastic processing with a share of 14%.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These main lines of industry offer “complete solutions” from one region for the world market.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  </a:t>
            </a:r>
            <a:endParaRPr kumimoji="0" lang="de-DE" sz="20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Bild 5"/>
          <p:cNvPicPr>
            <a:picLocks noChangeAspect="1"/>
          </p:cNvPicPr>
          <p:nvPr/>
        </p:nvPicPr>
        <p:blipFill>
          <a:blip r:embed="rId3"/>
          <a:stretch>
            <a:fillRect/>
          </a:stretch>
        </p:blipFill>
        <p:spPr>
          <a:xfrm>
            <a:off x="5974985" y="4395410"/>
            <a:ext cx="2711816" cy="215778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1267" name="Inhaltsplatzhalter 8"/>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576224" y="2564904"/>
            <a:ext cx="8183562" cy="3956050"/>
          </a:xfrm>
        </p:spPr>
      </p:pic>
      <p:graphicFrame>
        <p:nvGraphicFramePr>
          <p:cNvPr id="3" name="Diagramm 2"/>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4870543"/>
              </p:ext>
            </p:extLst>
          </p:nvPr>
        </p:nvGraphicFramePr>
        <p:xfrm>
          <a:off x="1763688" y="2060848"/>
          <a:ext cx="6096000" cy="4064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4" name="Foliennummernplatzhalter 3"/>
          <p:cNvSpPr>
            <a:spLocks noGrp="1"/>
          </p:cNvSpPr>
          <p:nvPr>
            <p:ph type="sldNum" sz="quarter" idx="12"/>
          </p:nvPr>
        </p:nvSpPr>
        <p:spPr/>
        <p:txBody>
          <a:bodyPr/>
          <a:lstStyle/>
          <a:p>
            <a:pPr>
              <a:defRPr/>
            </a:pPr>
            <a:fld id="{ED168B36-26CB-4E7D-8E88-9011C2FCF695}" type="slidenum">
              <a:rPr lang="de-DE"/>
              <a:pPr>
                <a:defRPr/>
              </a:pPr>
              <a:t>25</a:t>
            </a:fld>
            <a:endParaRPr lang="de-DE" dirty="0"/>
          </a:p>
        </p:txBody>
      </p:sp>
      <p:sp>
        <p:nvSpPr>
          <p:cNvPr id="5" name="Textfeld 4"/>
          <p:cNvSpPr txBox="1"/>
          <p:nvPr/>
        </p:nvSpPr>
        <p:spPr>
          <a:xfrm>
            <a:off x="2288201" y="6476395"/>
            <a:ext cx="6480720" cy="246221"/>
          </a:xfrm>
          <a:prstGeom prst="rect">
            <a:avLst/>
          </a:prstGeom>
          <a:noFill/>
        </p:spPr>
        <p:txBody>
          <a:bodyPr wrap="square" rtlCol="0">
            <a:spAutoFit/>
          </a:bodyPr>
          <a:lstStyle/>
          <a:p>
            <a:pPr algn="r"/>
            <a:r>
              <a:rPr lang="de-DE" sz="1000" dirty="0" smtClean="0">
                <a:solidFill>
                  <a:srgbClr val="000000"/>
                </a:solidFill>
              </a:rPr>
              <a:t>(Daten von 2007, aus: Klohn &amp; </a:t>
            </a:r>
            <a:r>
              <a:rPr lang="de-DE" sz="1000" dirty="0" err="1" smtClean="0">
                <a:solidFill>
                  <a:srgbClr val="000000"/>
                </a:solidFill>
              </a:rPr>
              <a:t>Voth</a:t>
            </a:r>
            <a:r>
              <a:rPr lang="de-DE" sz="1000" dirty="0" smtClean="0">
                <a:solidFill>
                  <a:srgbClr val="000000"/>
                </a:solidFill>
              </a:rPr>
              <a:t> 2008)</a:t>
            </a:r>
            <a:endParaRPr lang="de-DE" sz="1000" dirty="0">
              <a:solidFill>
                <a:srgbClr val="000000"/>
              </a:solidFill>
            </a:endParaRPr>
          </a:p>
        </p:txBody>
      </p:sp>
      <p:sp>
        <p:nvSpPr>
          <p:cNvPr id="6" name="Textfeld 5"/>
          <p:cNvSpPr txBox="1"/>
          <p:nvPr/>
        </p:nvSpPr>
        <p:spPr>
          <a:xfrm>
            <a:off x="539552" y="1916832"/>
            <a:ext cx="8157361" cy="523220"/>
          </a:xfrm>
          <a:prstGeom prst="rect">
            <a:avLst/>
          </a:prstGeom>
          <a:noFill/>
        </p:spPr>
        <p:txBody>
          <a:bodyPr wrap="square" rtlCol="0">
            <a:spAutoFit/>
          </a:bodyPr>
          <a:lstStyle/>
          <a:p>
            <a:r>
              <a:rPr lang="de-DE" sz="2800" dirty="0" err="1" smtClean="0">
                <a:solidFill>
                  <a:srgbClr val="008000"/>
                </a:solidFill>
              </a:rPr>
              <a:t>Our</a:t>
            </a:r>
            <a:r>
              <a:rPr lang="de-DE" sz="2800" dirty="0" smtClean="0">
                <a:solidFill>
                  <a:srgbClr val="008000"/>
                </a:solidFill>
              </a:rPr>
              <a:t> Region – Oldenburger Münsterland</a:t>
            </a:r>
            <a:endParaRPr lang="de-DE" sz="2800" dirty="0">
              <a:solidFill>
                <a:srgbClr val="008000"/>
              </a:solidFill>
            </a:endParaRPr>
          </a:p>
        </p:txBody>
      </p:sp>
      <p:grpSp>
        <p:nvGrpSpPr>
          <p:cNvPr id="11" name="Gruppierung 10"/>
          <p:cNvGrpSpPr/>
          <p:nvPr/>
        </p:nvGrpSpPr>
        <p:grpSpPr>
          <a:xfrm>
            <a:off x="507206" y="294027"/>
            <a:ext cx="8382000" cy="1232238"/>
            <a:chOff x="507206" y="294027"/>
            <a:chExt cx="8382000" cy="1232238"/>
          </a:xfrm>
        </p:grpSpPr>
        <p:pic>
          <p:nvPicPr>
            <p:cNvPr id="12" name="Picture 6" descr="logo165_n"/>
            <p:cNvPicPr>
              <a:picLocks noChangeAspect="1" noChangeArrowheads="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7206" y="442733"/>
              <a:ext cx="1728788" cy="9180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13" name="Bild 17"/>
            <p:cNvPicPr>
              <a:picLocks noChangeAspect="1"/>
            </p:cNvPicPr>
            <p:nvPr/>
          </p:nvPicPr>
          <p:blipFill>
            <a:blip r:embed="rId10"/>
            <a:srcRect/>
            <a:stretch>
              <a:fillRect/>
            </a:stretch>
          </p:blipFill>
          <p:spPr bwMode="auto">
            <a:xfrm>
              <a:off x="6958315" y="442733"/>
              <a:ext cx="1930891" cy="1083532"/>
            </a:xfrm>
            <a:prstGeom prst="rect">
              <a:avLst/>
            </a:prstGeom>
            <a:noFill/>
            <a:ln w="9525">
              <a:noFill/>
              <a:miter lim="800000"/>
              <a:headEnd/>
              <a:tailEnd/>
            </a:ln>
          </p:spPr>
        </p:pic>
        <p:sp>
          <p:nvSpPr>
            <p:cNvPr id="14" name="Text Box 4"/>
            <p:cNvSpPr txBox="1">
              <a:spLocks noChangeArrowheads="1"/>
            </p:cNvSpPr>
            <p:nvPr/>
          </p:nvSpPr>
          <p:spPr bwMode="auto">
            <a:xfrm>
              <a:off x="2264910" y="294027"/>
              <a:ext cx="3810000" cy="1066800"/>
            </a:xfrm>
            <a:prstGeom prst="rect">
              <a:avLst/>
            </a:prstGeom>
            <a:solidFill>
              <a:srgbClr val="FFFFFF"/>
            </a:solidFill>
            <a:ln w="9525">
              <a:noFill/>
              <a:miter lim="800000"/>
              <a:headEnd/>
              <a:tailEnd/>
            </a:ln>
          </p:spPr>
          <p:txBody>
            <a:bodyPr/>
            <a:lstStyle/>
            <a:p>
              <a:pPr algn="ctr">
                <a:defRPr/>
              </a:pPr>
              <a:r>
                <a:rPr lang="de-DE" sz="2200" dirty="0">
                  <a:solidFill>
                    <a:srgbClr val="008000"/>
                  </a:solidFill>
                  <a:latin typeface="Tahoma" pitchFamily="32" charset="0"/>
                  <a:ea typeface="Times New Roman" pitchFamily="32" charset="0"/>
                  <a:cs typeface="ＭＳ Ｐゴシック" pitchFamily="-111" charset="-128"/>
                </a:rPr>
                <a:t>RCE Oldenburger Münsterland</a:t>
              </a:r>
            </a:p>
            <a:p>
              <a:pPr algn="ctr">
                <a:defRPr/>
              </a:pPr>
              <a:r>
                <a:rPr lang="de-DE" sz="1200" b="1" dirty="0">
                  <a:solidFill>
                    <a:schemeClr val="tx1"/>
                  </a:solidFill>
                  <a:latin typeface="Tahoma" pitchFamily="32" charset="0"/>
                  <a:ea typeface="Times New Roman" pitchFamily="32" charset="0"/>
                  <a:cs typeface="ＭＳ Ｐゴシック" pitchFamily="-111" charset="-128"/>
                </a:rPr>
                <a:t>Kompetenzzentrum für nachhaltige Bildung</a:t>
              </a:r>
              <a:r>
                <a:rPr lang="de-DE" sz="1200" b="1" dirty="0" smtClean="0">
                  <a:solidFill>
                    <a:schemeClr val="tx1"/>
                  </a:solidFill>
                  <a:latin typeface="Tahoma" pitchFamily="32" charset="0"/>
                  <a:ea typeface="Times New Roman" pitchFamily="32" charset="0"/>
                  <a:cs typeface="ＭＳ Ｐゴシック" pitchFamily="-111" charset="-128"/>
                </a:rPr>
                <a:t>  </a:t>
              </a:r>
              <a:r>
                <a:rPr lang="de-DE" sz="1200" b="1" dirty="0">
                  <a:solidFill>
                    <a:schemeClr val="tx1"/>
                  </a:solidFill>
                  <a:latin typeface="Tahoma" pitchFamily="32" charset="0"/>
                  <a:ea typeface="Times New Roman" pitchFamily="32" charset="0"/>
                  <a:cs typeface="ＭＳ Ｐゴシック" pitchFamily="-111" charset="-128"/>
                </a:rPr>
                <a:t>Regional Centre of Expertise</a:t>
              </a:r>
            </a:p>
          </p:txBody>
        </p:sp>
        <p:pic>
          <p:nvPicPr>
            <p:cNvPr id="15" name="Picture 9"/>
            <p:cNvPicPr>
              <a:picLocks noChangeAspect="1" noChangeArrowheads="1"/>
            </p:cNvPicPr>
            <p:nvPr/>
          </p:nvPicPr>
          <p:blipFill>
            <a:blip r:embed="rId11"/>
            <a:srcRect/>
            <a:stretch>
              <a:fillRect/>
            </a:stretch>
          </p:blipFill>
          <p:spPr bwMode="auto">
            <a:xfrm>
              <a:off x="5996570" y="442733"/>
              <a:ext cx="668607" cy="1083531"/>
            </a:xfrm>
            <a:prstGeom prst="rect">
              <a:avLst/>
            </a:prstGeom>
            <a:noFill/>
            <a:ln w="9525">
              <a:noFill/>
              <a:miter lim="800000"/>
              <a:headEnd/>
              <a:tailEnd/>
            </a:ln>
          </p:spPr>
        </p:pic>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7789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lstStyle/>
          <a:p>
            <a:pPr>
              <a:buNone/>
            </a:pPr>
            <a:r>
              <a:rPr lang="de-DE" b="1" dirty="0" smtClean="0"/>
              <a:t>Project </a:t>
            </a:r>
            <a:r>
              <a:rPr lang="de-DE" b="1" dirty="0" err="1" smtClean="0"/>
              <a:t>partner</a:t>
            </a:r>
            <a:endParaRPr lang="de-DE" b="1" dirty="0" smtClean="0"/>
          </a:p>
          <a:p>
            <a:r>
              <a:rPr lang="de-DE" dirty="0" err="1" smtClean="0"/>
              <a:t>Vocational</a:t>
            </a:r>
            <a:r>
              <a:rPr lang="de-DE" dirty="0" smtClean="0"/>
              <a:t> </a:t>
            </a:r>
            <a:r>
              <a:rPr lang="de-DE" dirty="0" err="1" smtClean="0"/>
              <a:t>schools</a:t>
            </a:r>
            <a:endParaRPr lang="de-DE" dirty="0" smtClean="0"/>
          </a:p>
          <a:p>
            <a:r>
              <a:rPr lang="de-DE" dirty="0" err="1" smtClean="0"/>
              <a:t>District</a:t>
            </a:r>
            <a:r>
              <a:rPr lang="de-DE" dirty="0" smtClean="0"/>
              <a:t> of Vechta</a:t>
            </a:r>
          </a:p>
          <a:p>
            <a:pPr lvl="1"/>
            <a:r>
              <a:rPr lang="de-DE" dirty="0" err="1" smtClean="0"/>
              <a:t>Councilor</a:t>
            </a:r>
            <a:r>
              <a:rPr lang="de-DE" dirty="0" smtClean="0"/>
              <a:t> Herbert Winkel</a:t>
            </a:r>
          </a:p>
          <a:p>
            <a:pPr lvl="1"/>
            <a:r>
              <a:rPr lang="de-DE" dirty="0" err="1" smtClean="0"/>
              <a:t>Youth</a:t>
            </a:r>
            <a:r>
              <a:rPr lang="de-DE" dirty="0" smtClean="0"/>
              <a:t> </a:t>
            </a:r>
            <a:r>
              <a:rPr lang="de-DE" dirty="0" err="1" smtClean="0"/>
              <a:t>department</a:t>
            </a:r>
            <a:endParaRPr lang="de-DE" dirty="0" smtClean="0"/>
          </a:p>
          <a:p>
            <a:pPr lvl="1"/>
            <a:r>
              <a:rPr lang="de-DE" dirty="0" err="1" smtClean="0"/>
              <a:t>Economic</a:t>
            </a:r>
            <a:r>
              <a:rPr lang="de-DE" dirty="0" smtClean="0"/>
              <a:t> </a:t>
            </a:r>
            <a:r>
              <a:rPr lang="de-DE" dirty="0" err="1" smtClean="0"/>
              <a:t>department</a:t>
            </a:r>
            <a:endParaRPr lang="de-DE" dirty="0" smtClean="0"/>
          </a:p>
          <a:p>
            <a:r>
              <a:rPr lang="de-DE" dirty="0" smtClean="0"/>
              <a:t>University of Vechta</a:t>
            </a:r>
          </a:p>
          <a:p>
            <a:r>
              <a:rPr lang="de-DE" dirty="0" err="1" smtClean="0"/>
              <a:t>Companies</a:t>
            </a:r>
            <a:r>
              <a:rPr lang="de-DE" dirty="0" smtClean="0"/>
              <a:t> and </a:t>
            </a:r>
            <a:r>
              <a:rPr lang="de-DE" dirty="0" err="1" smtClean="0"/>
              <a:t>enterprises</a:t>
            </a:r>
            <a:endParaRPr lang="de-DE" dirty="0" smtClean="0"/>
          </a:p>
          <a:p>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83526" y="1491881"/>
            <a:ext cx="8847785" cy="4339650"/>
          </a:xfrm>
          <a:prstGeom prst="rect">
            <a:avLst/>
          </a:prstGeom>
          <a:noFill/>
        </p:spPr>
        <p:txBody>
          <a:bodyPr wrap="square" rtlCol="0">
            <a:spAutoFit/>
          </a:bodyPr>
          <a:lstStyle/>
          <a:p>
            <a:pPr algn="ctr" defTabSz="914400"/>
            <a:r>
              <a:rPr lang="en-US" b="1" u="sng" dirty="0" smtClean="0">
                <a:solidFill>
                  <a:prstClr val="black"/>
                </a:solidFill>
              </a:rPr>
              <a:t>INTRODUCTION</a:t>
            </a:r>
          </a:p>
          <a:p>
            <a:pPr marL="285750" indent="-285750" algn="just" defTabSz="914400">
              <a:buFont typeface="Arial" panose="020B0604020202020204" pitchFamily="34" charset="0"/>
              <a:buChar char="•"/>
            </a:pPr>
            <a:endParaRPr lang="en-US" dirty="0" smtClean="0">
              <a:solidFill>
                <a:prstClr val="black"/>
              </a:solidFill>
            </a:endParaRPr>
          </a:p>
          <a:p>
            <a:pPr marL="285750" indent="-285750" defTabSz="914400">
              <a:buFont typeface="Arial" panose="020B0604020202020204" pitchFamily="34" charset="0"/>
              <a:buChar char="•"/>
            </a:pPr>
            <a:r>
              <a:rPr lang="en-GB" sz="1600" dirty="0" smtClean="0">
                <a:solidFill>
                  <a:prstClr val="black"/>
                </a:solidFill>
              </a:rPr>
              <a:t>Over 150 </a:t>
            </a:r>
            <a:r>
              <a:rPr lang="en-GB" sz="1600" dirty="0">
                <a:solidFill>
                  <a:prstClr val="black"/>
                </a:solidFill>
              </a:rPr>
              <a:t>Heads of State </a:t>
            </a:r>
            <a:r>
              <a:rPr lang="en-GB" sz="1600" dirty="0" smtClean="0">
                <a:solidFill>
                  <a:prstClr val="black"/>
                </a:solidFill>
              </a:rPr>
              <a:t>&amp; </a:t>
            </a:r>
            <a:r>
              <a:rPr lang="en-GB" sz="1600" dirty="0">
                <a:solidFill>
                  <a:prstClr val="black"/>
                </a:solidFill>
              </a:rPr>
              <a:t>Government are confirmed to attend the </a:t>
            </a:r>
            <a:r>
              <a:rPr lang="en-GB" sz="1600" b="1" dirty="0">
                <a:solidFill>
                  <a:prstClr val="black"/>
                </a:solidFill>
                <a:hlinkClick r:id="rId2"/>
              </a:rPr>
              <a:t>UN Sustainable Development Summit</a:t>
            </a:r>
            <a:r>
              <a:rPr lang="en-GB" sz="1600" dirty="0">
                <a:solidFill>
                  <a:prstClr val="black"/>
                </a:solidFill>
              </a:rPr>
              <a:t> </a:t>
            </a:r>
            <a:r>
              <a:rPr lang="en-GB" sz="1600" dirty="0" smtClean="0">
                <a:solidFill>
                  <a:prstClr val="black"/>
                </a:solidFill>
              </a:rPr>
              <a:t>in New York from 25-27 September 2015 for </a:t>
            </a:r>
            <a:r>
              <a:rPr lang="en-GB" sz="1600" dirty="0">
                <a:solidFill>
                  <a:prstClr val="black"/>
                </a:solidFill>
              </a:rPr>
              <a:t>the adoption of an ambitious, bold and universal sustainable development agenda that will end poverty and promote prosperity by 2030, while addressing the environment</a:t>
            </a:r>
            <a:r>
              <a:rPr lang="en-US" sz="1600" dirty="0" smtClean="0">
                <a:solidFill>
                  <a:prstClr val="black"/>
                </a:solidFill>
              </a:rPr>
              <a:t>. </a:t>
            </a:r>
          </a:p>
          <a:p>
            <a:pPr defTabSz="914400"/>
            <a:endParaRPr lang="en-US" sz="1600" dirty="0">
              <a:solidFill>
                <a:prstClr val="black"/>
              </a:solidFill>
            </a:endParaRPr>
          </a:p>
          <a:p>
            <a:pPr marL="285750" indent="-285750" defTabSz="914400">
              <a:buFont typeface="Arial" panose="020B0604020202020204" pitchFamily="34" charset="0"/>
              <a:buChar char="•"/>
            </a:pPr>
            <a:r>
              <a:rPr lang="en-GB" sz="1600" dirty="0" smtClean="0">
                <a:solidFill>
                  <a:prstClr val="black"/>
                </a:solidFill>
              </a:rPr>
              <a:t>The </a:t>
            </a:r>
            <a:r>
              <a:rPr lang="en-GB" sz="1600" dirty="0">
                <a:solidFill>
                  <a:prstClr val="black"/>
                </a:solidFill>
              </a:rPr>
              <a:t>summit outcome document, entitled </a:t>
            </a:r>
            <a:r>
              <a:rPr lang="en-GB" sz="1600" b="1" i="1" dirty="0">
                <a:solidFill>
                  <a:prstClr val="black"/>
                </a:solidFill>
                <a:hlinkClick r:id="rId3"/>
              </a:rPr>
              <a:t>“Transforming our World: The 2030 Agenda for Sustainable Development,”</a:t>
            </a:r>
            <a:r>
              <a:rPr lang="en-GB" sz="1600" dirty="0">
                <a:solidFill>
                  <a:prstClr val="black"/>
                </a:solidFill>
              </a:rPr>
              <a:t> was agreed on by the 193 Member States of the United Nations, and includes 17 Sustainable Development </a:t>
            </a:r>
            <a:r>
              <a:rPr lang="en-GB" sz="1600" dirty="0" smtClean="0">
                <a:solidFill>
                  <a:prstClr val="black"/>
                </a:solidFill>
              </a:rPr>
              <a:t>Goals.</a:t>
            </a:r>
          </a:p>
          <a:p>
            <a:pPr defTabSz="914400"/>
            <a:endParaRPr lang="en-US" sz="1600" dirty="0" smtClean="0">
              <a:solidFill>
                <a:prstClr val="black"/>
              </a:solidFill>
            </a:endParaRPr>
          </a:p>
          <a:p>
            <a:pPr marL="285750" indent="-285750" defTabSz="914400">
              <a:buFont typeface="Arial" panose="020B0604020202020204" pitchFamily="34" charset="0"/>
              <a:buChar char="•"/>
            </a:pPr>
            <a:r>
              <a:rPr lang="en-US" sz="1600" dirty="0" smtClean="0">
                <a:solidFill>
                  <a:prstClr val="black"/>
                </a:solidFill>
              </a:rPr>
              <a:t>This momentous agenda will serve as the launch pad for action by the international community and by national governments to promote shared prosperity and well-being for all over the next 15 years</a:t>
            </a:r>
            <a:r>
              <a:rPr lang="en-US" sz="1600" b="1" dirty="0" smtClean="0">
                <a:solidFill>
                  <a:prstClr val="black"/>
                </a:solidFill>
              </a:rPr>
              <a:t>.</a:t>
            </a:r>
          </a:p>
          <a:p>
            <a:pPr marL="285750" indent="-285750" defTabSz="914400">
              <a:buFont typeface="Arial" panose="020B0604020202020204" pitchFamily="34" charset="0"/>
              <a:buChar char="•"/>
            </a:pPr>
            <a:endParaRPr lang="en-US" sz="1600" b="1" dirty="0">
              <a:solidFill>
                <a:prstClr val="black"/>
              </a:solidFill>
            </a:endParaRPr>
          </a:p>
          <a:p>
            <a:pPr marL="285750" indent="-285750" defTabSz="914400">
              <a:buFont typeface="Arial" panose="020B0604020202020204" pitchFamily="34" charset="0"/>
              <a:buChar char="•"/>
            </a:pPr>
            <a:r>
              <a:rPr lang="en-GB" sz="1600" dirty="0">
                <a:solidFill>
                  <a:prstClr val="black"/>
                </a:solidFill>
              </a:rPr>
              <a:t>The agenda is unique in that it calls for action by all countries, poor, rich and middle-income. It recognizes that ending poverty must go hand-in-hand with a plan that builds economic growth and addresses a range of social </a:t>
            </a:r>
            <a:r>
              <a:rPr lang="en-GB" sz="1600" dirty="0" smtClean="0">
                <a:solidFill>
                  <a:prstClr val="black"/>
                </a:solidFill>
              </a:rPr>
              <a:t>needs.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0833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96887" y="192784"/>
            <a:ext cx="8499194" cy="6524863"/>
          </a:xfrm>
          <a:prstGeom prst="rect">
            <a:avLst/>
          </a:prstGeom>
          <a:noFill/>
        </p:spPr>
        <p:txBody>
          <a:bodyPr wrap="square" rtlCol="0">
            <a:spAutoFit/>
          </a:bodyPr>
          <a:lstStyle/>
          <a:p>
            <a:pPr algn="ctr" defTabSz="914400"/>
            <a:r>
              <a:rPr lang="en-US" sz="2400" b="1" u="sng" dirty="0" smtClean="0">
                <a:solidFill>
                  <a:prstClr val="black"/>
                </a:solidFill>
              </a:rPr>
              <a:t>WHAT ARE THE </a:t>
            </a:r>
          </a:p>
          <a:p>
            <a:pPr algn="ctr" defTabSz="914400"/>
            <a:r>
              <a:rPr lang="en-US" sz="2400" b="1" u="sng" dirty="0" smtClean="0">
                <a:solidFill>
                  <a:prstClr val="black"/>
                </a:solidFill>
              </a:rPr>
              <a:t>SUSTAINABLE DEVELOPMENT GOALS (SDGs)?</a:t>
            </a:r>
          </a:p>
          <a:p>
            <a:pPr algn="ctr" defTabSz="914400"/>
            <a:endParaRPr lang="en-US" sz="2400" b="1" u="sng" dirty="0" smtClean="0">
              <a:solidFill>
                <a:prstClr val="black"/>
              </a:solidFill>
            </a:endParaRPr>
          </a:p>
          <a:p>
            <a:pPr algn="ctr" defTabSz="914400"/>
            <a:endParaRPr lang="en-US" sz="1600" b="1" u="sng" dirty="0" smtClean="0">
              <a:solidFill>
                <a:prstClr val="black"/>
              </a:solidFill>
            </a:endParaRPr>
          </a:p>
          <a:p>
            <a:pPr marL="285750" indent="-285750" defTabSz="914400">
              <a:buFont typeface="Arial" panose="020B0604020202020204" pitchFamily="34" charset="0"/>
              <a:buChar char="•"/>
            </a:pPr>
            <a:r>
              <a:rPr lang="en-GB" sz="2000" dirty="0">
                <a:solidFill>
                  <a:prstClr val="black"/>
                </a:solidFill>
              </a:rPr>
              <a:t>The </a:t>
            </a:r>
            <a:r>
              <a:rPr lang="en-GB" sz="2000" b="1" dirty="0" smtClean="0">
                <a:solidFill>
                  <a:prstClr val="black"/>
                </a:solidFill>
                <a:hlinkClick r:id="rId2"/>
              </a:rPr>
              <a:t>17 Sustainable </a:t>
            </a:r>
            <a:r>
              <a:rPr lang="en-GB" sz="2000" b="1" dirty="0">
                <a:solidFill>
                  <a:prstClr val="black"/>
                </a:solidFill>
                <a:hlinkClick r:id="rId2"/>
              </a:rPr>
              <a:t>Development Goals (SDGs) </a:t>
            </a:r>
            <a:r>
              <a:rPr lang="en-GB" sz="2000" dirty="0">
                <a:solidFill>
                  <a:prstClr val="black"/>
                </a:solidFill>
              </a:rPr>
              <a:t>and targets are </a:t>
            </a:r>
            <a:r>
              <a:rPr lang="en-GB" sz="2000" dirty="0" smtClean="0">
                <a:solidFill>
                  <a:prstClr val="black"/>
                </a:solidFill>
              </a:rPr>
              <a:t>“global” in nature </a:t>
            </a:r>
            <a:r>
              <a:rPr lang="en-GB" sz="2000" dirty="0">
                <a:solidFill>
                  <a:prstClr val="black"/>
                </a:solidFill>
              </a:rPr>
              <a:t>taking into account different national realities, capacities and levels of development and respecting national policies and </a:t>
            </a:r>
            <a:r>
              <a:rPr lang="en-GB" sz="2000" dirty="0" smtClean="0">
                <a:solidFill>
                  <a:prstClr val="black"/>
                </a:solidFill>
              </a:rPr>
              <a:t>priorities.</a:t>
            </a:r>
          </a:p>
          <a:p>
            <a:pPr marL="285750" indent="-285750" defTabSz="914400">
              <a:buFont typeface="Arial" panose="020B0604020202020204" pitchFamily="34" charset="0"/>
              <a:buChar char="•"/>
            </a:pPr>
            <a:endParaRPr lang="en-GB" sz="2000" b="1" u="sng" dirty="0" smtClean="0">
              <a:solidFill>
                <a:prstClr val="black"/>
              </a:solidFill>
            </a:endParaRPr>
          </a:p>
          <a:p>
            <a:pPr marL="285750" indent="-285750" defTabSz="914400">
              <a:buFont typeface="Arial" panose="020B0604020202020204" pitchFamily="34" charset="0"/>
              <a:buChar char="•"/>
            </a:pPr>
            <a:r>
              <a:rPr lang="en-GB" sz="2000" dirty="0" smtClean="0">
                <a:solidFill>
                  <a:prstClr val="black"/>
                </a:solidFill>
              </a:rPr>
              <a:t>The SDGS </a:t>
            </a:r>
            <a:r>
              <a:rPr lang="en-GB" sz="2000" dirty="0">
                <a:solidFill>
                  <a:prstClr val="black"/>
                </a:solidFill>
              </a:rPr>
              <a:t>call for building peaceful, inclusive and well-governed societies with responsive institutions as the basis for shared prosperity.  Fundamentally, they recognize that we cannot reach our development goals without addressing human rights and complex humanitarian issues at the same </a:t>
            </a:r>
            <a:r>
              <a:rPr lang="en-GB" sz="2000" dirty="0" smtClean="0">
                <a:solidFill>
                  <a:prstClr val="black"/>
                </a:solidFill>
              </a:rPr>
              <a:t>time.</a:t>
            </a:r>
          </a:p>
          <a:p>
            <a:pPr marL="285750" indent="-285750" defTabSz="914400">
              <a:buFont typeface="Arial" panose="020B0604020202020204" pitchFamily="34" charset="0"/>
              <a:buChar char="•"/>
            </a:pPr>
            <a:endParaRPr lang="en-GB" sz="2000" dirty="0">
              <a:solidFill>
                <a:prstClr val="black"/>
              </a:solidFill>
            </a:endParaRPr>
          </a:p>
          <a:p>
            <a:pPr marL="285750" indent="-285750" defTabSz="914400">
              <a:buFont typeface="Arial" panose="020B0604020202020204" pitchFamily="34" charset="0"/>
              <a:buChar char="•"/>
            </a:pPr>
            <a:r>
              <a:rPr lang="en-GB" sz="2000" dirty="0" smtClean="0">
                <a:solidFill>
                  <a:prstClr val="black"/>
                </a:solidFill>
              </a:rPr>
              <a:t>The SDGs </a:t>
            </a:r>
            <a:r>
              <a:rPr lang="en-GB" sz="2000" dirty="0">
                <a:solidFill>
                  <a:prstClr val="black"/>
                </a:solidFill>
              </a:rPr>
              <a:t>are people-</a:t>
            </a:r>
            <a:r>
              <a:rPr lang="en-GB" sz="2000" dirty="0" err="1">
                <a:solidFill>
                  <a:prstClr val="black"/>
                </a:solidFill>
              </a:rPr>
              <a:t>centered</a:t>
            </a:r>
            <a:r>
              <a:rPr lang="en-GB" sz="2000" dirty="0">
                <a:solidFill>
                  <a:prstClr val="black"/>
                </a:solidFill>
              </a:rPr>
              <a:t> and planet-sensitive.  They are </a:t>
            </a:r>
            <a:r>
              <a:rPr lang="en-GB" sz="2000" dirty="0" smtClean="0">
                <a:solidFill>
                  <a:prstClr val="black"/>
                </a:solidFill>
              </a:rPr>
              <a:t>universal, applying </a:t>
            </a:r>
            <a:r>
              <a:rPr lang="en-GB" sz="2000" dirty="0">
                <a:solidFill>
                  <a:prstClr val="black"/>
                </a:solidFill>
              </a:rPr>
              <a:t>to all countries while recognizing different realities and </a:t>
            </a:r>
            <a:r>
              <a:rPr lang="en-GB" sz="2000" dirty="0" smtClean="0">
                <a:solidFill>
                  <a:prstClr val="black"/>
                </a:solidFill>
              </a:rPr>
              <a:t>capabilities.  The goals </a:t>
            </a:r>
            <a:r>
              <a:rPr lang="en-GB" sz="2000" dirty="0">
                <a:solidFill>
                  <a:prstClr val="black"/>
                </a:solidFill>
              </a:rPr>
              <a:t>are not independent from each other; they need to be implemented in an integrated </a:t>
            </a:r>
            <a:r>
              <a:rPr lang="en-GB" sz="2000" dirty="0" smtClean="0">
                <a:solidFill>
                  <a:prstClr val="black"/>
                </a:solidFill>
              </a:rPr>
              <a:t>manner.</a:t>
            </a:r>
          </a:p>
          <a:p>
            <a:pPr marL="285750" indent="-285750" algn="just" defTabSz="914400"/>
            <a:endParaRPr lang="en-GB" sz="1700" dirty="0" smtClean="0">
              <a:solidFill>
                <a:prstClr val="black"/>
              </a:solidFill>
            </a:endParaRPr>
          </a:p>
          <a:p>
            <a:pPr algn="just" defTabSz="914400"/>
            <a:endParaRPr lang="en-US" sz="1700" dirty="0">
              <a:solidFill>
                <a:prstClr val="black"/>
              </a:solidFill>
            </a:endParaRPr>
          </a:p>
          <a:p>
            <a:pPr marL="285750" indent="-285750" algn="just" defTabSz="914400">
              <a:buFont typeface="Arial" panose="020B0604020202020204" pitchFamily="34" charset="0"/>
              <a:buChar char="•"/>
            </a:pPr>
            <a:endParaRPr lang="en-GB" dirty="0">
              <a:solidFill>
                <a:prstClr val="black"/>
              </a:solidFill>
            </a:endParaRPr>
          </a:p>
          <a:p>
            <a:pPr marL="285750" indent="-285750" algn="just" defTabSz="914400">
              <a:buFont typeface="Arial" panose="020B0604020202020204" pitchFamily="34" charset="0"/>
              <a:buChar char="•"/>
            </a:pPr>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2882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42246" y="192784"/>
            <a:ext cx="8453835" cy="6494085"/>
          </a:xfrm>
          <a:prstGeom prst="rect">
            <a:avLst/>
          </a:prstGeom>
          <a:noFill/>
        </p:spPr>
        <p:txBody>
          <a:bodyPr wrap="square" rtlCol="0">
            <a:spAutoFit/>
          </a:bodyPr>
          <a:lstStyle/>
          <a:p>
            <a:pPr algn="ctr" defTabSz="914400"/>
            <a:r>
              <a:rPr lang="en-US" sz="2400" b="1" u="sng" dirty="0" smtClean="0">
                <a:solidFill>
                  <a:prstClr val="black"/>
                </a:solidFill>
              </a:rPr>
              <a:t>WHAT ARE THE </a:t>
            </a:r>
          </a:p>
          <a:p>
            <a:pPr algn="ctr" defTabSz="914400"/>
            <a:r>
              <a:rPr lang="en-US" sz="2400" b="1" u="sng" dirty="0" smtClean="0">
                <a:solidFill>
                  <a:prstClr val="black"/>
                </a:solidFill>
              </a:rPr>
              <a:t>SUSTAINABLE DEVELOPMENT GOALS (SDGs)?</a:t>
            </a:r>
          </a:p>
          <a:p>
            <a:pPr algn="ctr" defTabSz="914400"/>
            <a:endParaRPr lang="en-US" sz="1600" b="1" u="sng" dirty="0" smtClean="0">
              <a:solidFill>
                <a:prstClr val="black"/>
              </a:solidFill>
            </a:endParaRPr>
          </a:p>
          <a:p>
            <a:pPr algn="just" defTabSz="914400"/>
            <a:endParaRPr lang="en-GB" sz="1600" b="1" u="sng" dirty="0" smtClean="0">
              <a:solidFill>
                <a:prstClr val="black"/>
              </a:solidFill>
            </a:endParaRPr>
          </a:p>
          <a:p>
            <a:pPr marL="285750" indent="-285750" defTabSz="914400">
              <a:buFont typeface="Arial" panose="020B0604020202020204" pitchFamily="34" charset="0"/>
              <a:buChar char="•"/>
            </a:pPr>
            <a:r>
              <a:rPr lang="en-GB" sz="2000" dirty="0">
                <a:solidFill>
                  <a:prstClr val="black"/>
                </a:solidFill>
              </a:rPr>
              <a:t>The SDGs are the result of a </a:t>
            </a:r>
            <a:r>
              <a:rPr lang="en-GB" sz="2000" dirty="0" smtClean="0">
                <a:solidFill>
                  <a:prstClr val="black"/>
                </a:solidFill>
              </a:rPr>
              <a:t>three year long </a:t>
            </a:r>
            <a:r>
              <a:rPr lang="en-GB" sz="2000" dirty="0">
                <a:solidFill>
                  <a:prstClr val="black"/>
                </a:solidFill>
              </a:rPr>
              <a:t>transparent, participatory process inclusive of all stakeholders and people’s voices. </a:t>
            </a:r>
            <a:r>
              <a:rPr lang="en-GB" sz="2000" dirty="0" smtClean="0">
                <a:solidFill>
                  <a:prstClr val="black"/>
                </a:solidFill>
              </a:rPr>
              <a:t>They </a:t>
            </a:r>
            <a:r>
              <a:rPr lang="en-GB" sz="2000" dirty="0">
                <a:solidFill>
                  <a:prstClr val="black"/>
                </a:solidFill>
              </a:rPr>
              <a:t>represent an unprecedented agreement around sustainable development priorities among 193 Member States. They have received </a:t>
            </a:r>
            <a:r>
              <a:rPr lang="en-GB" sz="2000" dirty="0" smtClean="0">
                <a:solidFill>
                  <a:prstClr val="black"/>
                </a:solidFill>
              </a:rPr>
              <a:t>worldwide </a:t>
            </a:r>
            <a:r>
              <a:rPr lang="en-GB" sz="2000" dirty="0">
                <a:solidFill>
                  <a:prstClr val="black"/>
                </a:solidFill>
              </a:rPr>
              <a:t>support from civil society, business, parliamentarians and other actors. </a:t>
            </a:r>
            <a:endParaRPr lang="en-GB" sz="2000" dirty="0" smtClean="0">
              <a:solidFill>
                <a:prstClr val="black"/>
              </a:solidFill>
            </a:endParaRPr>
          </a:p>
          <a:p>
            <a:pPr marL="285750" indent="-285750" defTabSz="914400">
              <a:buFont typeface="Arial" panose="020B0604020202020204" pitchFamily="34" charset="0"/>
              <a:buChar char="•"/>
            </a:pPr>
            <a:endParaRPr lang="en-GB" sz="2000" b="1" u="sng" dirty="0">
              <a:solidFill>
                <a:prstClr val="black"/>
              </a:solidFill>
            </a:endParaRPr>
          </a:p>
          <a:p>
            <a:pPr marL="285750" indent="-285750" defTabSz="914400">
              <a:buFont typeface="Arial" panose="020B0604020202020204" pitchFamily="34" charset="0"/>
              <a:buChar char="•"/>
            </a:pPr>
            <a:r>
              <a:rPr lang="en-GB" sz="2000" dirty="0">
                <a:solidFill>
                  <a:prstClr val="black"/>
                </a:solidFill>
              </a:rPr>
              <a:t>The decision to launch a process to develop a set of SDGs was made by UN Member States at the </a:t>
            </a:r>
            <a:r>
              <a:rPr lang="en-GB" sz="2000" b="1" dirty="0">
                <a:solidFill>
                  <a:prstClr val="black"/>
                </a:solidFill>
                <a:hlinkClick r:id="rId2"/>
              </a:rPr>
              <a:t>United Nations Conference on Sustainable Development (Rio+20), </a:t>
            </a:r>
            <a:r>
              <a:rPr lang="en-GB" sz="2000" dirty="0">
                <a:solidFill>
                  <a:prstClr val="black"/>
                </a:solidFill>
              </a:rPr>
              <a:t>held in Rio de Janeiro in June </a:t>
            </a:r>
            <a:r>
              <a:rPr lang="en-GB" sz="2000" dirty="0" smtClean="0">
                <a:solidFill>
                  <a:prstClr val="black"/>
                </a:solidFill>
              </a:rPr>
              <a:t>2012.</a:t>
            </a:r>
          </a:p>
          <a:p>
            <a:pPr marL="285750" indent="-285750" defTabSz="914400">
              <a:buFont typeface="Arial" panose="020B0604020202020204" pitchFamily="34" charset="0"/>
              <a:buChar char="•"/>
            </a:pPr>
            <a:endParaRPr lang="en-GB" sz="2000" b="1" u="sng" dirty="0">
              <a:solidFill>
                <a:prstClr val="black"/>
              </a:solidFill>
            </a:endParaRPr>
          </a:p>
          <a:p>
            <a:pPr marL="285750" indent="-285750" defTabSz="914400">
              <a:buFont typeface="Arial" panose="020B0604020202020204" pitchFamily="34" charset="0"/>
              <a:buChar char="•"/>
            </a:pPr>
            <a:r>
              <a:rPr lang="en-GB" sz="2000" dirty="0">
                <a:solidFill>
                  <a:prstClr val="black"/>
                </a:solidFill>
              </a:rPr>
              <a:t>The Goals and targets will stimulate action over the next 15 years in areas of critical importance: </a:t>
            </a:r>
            <a:r>
              <a:rPr lang="en-GB" sz="2000" dirty="0" smtClean="0">
                <a:solidFill>
                  <a:prstClr val="black"/>
                </a:solidFill>
              </a:rPr>
              <a:t>People</a:t>
            </a:r>
            <a:r>
              <a:rPr lang="en-GB" sz="2000" dirty="0">
                <a:solidFill>
                  <a:prstClr val="black"/>
                </a:solidFill>
              </a:rPr>
              <a:t>, </a:t>
            </a:r>
            <a:r>
              <a:rPr lang="en-GB" sz="2000" dirty="0" smtClean="0">
                <a:solidFill>
                  <a:prstClr val="black"/>
                </a:solidFill>
              </a:rPr>
              <a:t>Planet</a:t>
            </a:r>
            <a:r>
              <a:rPr lang="en-GB" sz="2000" dirty="0">
                <a:solidFill>
                  <a:prstClr val="black"/>
                </a:solidFill>
              </a:rPr>
              <a:t>, </a:t>
            </a:r>
            <a:r>
              <a:rPr lang="en-GB" sz="2000" dirty="0" smtClean="0">
                <a:solidFill>
                  <a:prstClr val="black"/>
                </a:solidFill>
              </a:rPr>
              <a:t>Prosperity</a:t>
            </a:r>
            <a:r>
              <a:rPr lang="en-GB" sz="2000" dirty="0">
                <a:solidFill>
                  <a:prstClr val="black"/>
                </a:solidFill>
              </a:rPr>
              <a:t>, </a:t>
            </a:r>
            <a:r>
              <a:rPr lang="en-GB" sz="2000" dirty="0" smtClean="0">
                <a:solidFill>
                  <a:prstClr val="black"/>
                </a:solidFill>
              </a:rPr>
              <a:t>Peace </a:t>
            </a:r>
            <a:r>
              <a:rPr lang="en-GB" sz="2000" dirty="0">
                <a:solidFill>
                  <a:prstClr val="black"/>
                </a:solidFill>
              </a:rPr>
              <a:t>and </a:t>
            </a:r>
            <a:r>
              <a:rPr lang="en-GB" sz="2000" dirty="0" smtClean="0">
                <a:solidFill>
                  <a:prstClr val="black"/>
                </a:solidFill>
              </a:rPr>
              <a:t>Partnership.</a:t>
            </a:r>
          </a:p>
          <a:p>
            <a:pPr marL="285750" indent="-285750" algn="just" defTabSz="914400">
              <a:buFont typeface="Arial" panose="020B0604020202020204" pitchFamily="34" charset="0"/>
              <a:buChar char="•"/>
            </a:pPr>
            <a:endParaRPr lang="en-GB" sz="2000" dirty="0">
              <a:solidFill>
                <a:prstClr val="black"/>
              </a:solidFill>
            </a:endParaRPr>
          </a:p>
          <a:p>
            <a:pPr algn="just" defTabSz="914400"/>
            <a:endParaRPr lang="en-US" sz="2000" dirty="0">
              <a:solidFill>
                <a:prstClr val="black"/>
              </a:solidFill>
            </a:endParaRPr>
          </a:p>
          <a:p>
            <a:pPr marL="285750" indent="-285750" algn="just" defTabSz="914400">
              <a:buFont typeface="Arial" panose="020B0604020202020204" pitchFamily="34" charset="0"/>
              <a:buChar char="•"/>
            </a:pPr>
            <a:endParaRPr lang="en-GB" dirty="0">
              <a:solidFill>
                <a:prstClr val="black"/>
              </a:solidFill>
            </a:endParaRPr>
          </a:p>
          <a:p>
            <a:pPr marL="285750" indent="-285750" algn="just" defTabSz="914400">
              <a:buFont typeface="Arial" panose="020B0604020202020204" pitchFamily="34" charset="0"/>
              <a:buChar char="•"/>
            </a:pPr>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02882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normAutofit fontScale="92500" lnSpcReduction="20000"/>
          </a:bodyPr>
          <a:lstStyle/>
          <a:p>
            <a:pPr>
              <a:buNone/>
            </a:pPr>
            <a:r>
              <a:rPr lang="de-DE" dirty="0" err="1" smtClean="0"/>
              <a:t>Guiding</a:t>
            </a:r>
            <a:r>
              <a:rPr lang="de-DE" dirty="0" smtClean="0"/>
              <a:t> </a:t>
            </a:r>
            <a:r>
              <a:rPr lang="de-DE" dirty="0" err="1" smtClean="0"/>
              <a:t>lines</a:t>
            </a:r>
            <a:r>
              <a:rPr lang="de-DE" dirty="0" smtClean="0"/>
              <a:t> of </a:t>
            </a:r>
            <a:r>
              <a:rPr lang="de-DE" dirty="0" err="1" smtClean="0"/>
              <a:t>MetESD</a:t>
            </a:r>
            <a:endParaRPr lang="de-DE" dirty="0" smtClean="0"/>
          </a:p>
          <a:p>
            <a:endParaRPr lang="de-DE" dirty="0" smtClean="0"/>
          </a:p>
          <a:p>
            <a:r>
              <a:rPr lang="de-DE" dirty="0" err="1" smtClean="0"/>
              <a:t>From</a:t>
            </a:r>
            <a:r>
              <a:rPr lang="de-DE" dirty="0" smtClean="0"/>
              <a:t> </a:t>
            </a:r>
            <a:r>
              <a:rPr lang="de-DE" dirty="0" err="1" smtClean="0"/>
              <a:t>single</a:t>
            </a:r>
            <a:r>
              <a:rPr lang="de-DE" dirty="0" smtClean="0"/>
              <a:t> </a:t>
            </a:r>
            <a:r>
              <a:rPr lang="de-DE" dirty="0" err="1" smtClean="0"/>
              <a:t>activities</a:t>
            </a:r>
            <a:r>
              <a:rPr lang="de-DE" dirty="0" smtClean="0"/>
              <a:t> to ESD </a:t>
            </a:r>
            <a:r>
              <a:rPr lang="de-DE" dirty="0" err="1" smtClean="0"/>
              <a:t>curricula</a:t>
            </a:r>
            <a:endParaRPr lang="de-DE" dirty="0" smtClean="0"/>
          </a:p>
          <a:p>
            <a:r>
              <a:rPr lang="de-DE" dirty="0" err="1" smtClean="0"/>
              <a:t>From</a:t>
            </a:r>
            <a:r>
              <a:rPr lang="de-DE" dirty="0" smtClean="0"/>
              <a:t> </a:t>
            </a:r>
            <a:r>
              <a:rPr lang="de-DE" dirty="0" err="1" smtClean="0"/>
              <a:t>project</a:t>
            </a:r>
            <a:r>
              <a:rPr lang="de-DE" dirty="0" smtClean="0"/>
              <a:t> to </a:t>
            </a:r>
            <a:r>
              <a:rPr lang="de-DE" dirty="0" err="1" smtClean="0"/>
              <a:t>structure</a:t>
            </a:r>
            <a:endParaRPr lang="de-DE" dirty="0" smtClean="0"/>
          </a:p>
          <a:p>
            <a:endParaRPr lang="de-DE" dirty="0" smtClean="0"/>
          </a:p>
          <a:p>
            <a:r>
              <a:rPr lang="de-DE" dirty="0" err="1" smtClean="0"/>
              <a:t>From</a:t>
            </a:r>
            <a:r>
              <a:rPr lang="de-DE" dirty="0" smtClean="0"/>
              <a:t> </a:t>
            </a:r>
            <a:r>
              <a:rPr lang="de-DE" dirty="0" err="1" smtClean="0"/>
              <a:t>teaching</a:t>
            </a:r>
            <a:r>
              <a:rPr lang="de-DE" dirty="0" smtClean="0"/>
              <a:t> to </a:t>
            </a:r>
            <a:r>
              <a:rPr lang="de-DE" dirty="0" err="1" smtClean="0"/>
              <a:t>learning</a:t>
            </a:r>
            <a:endParaRPr lang="de-DE" dirty="0" smtClean="0"/>
          </a:p>
          <a:p>
            <a:r>
              <a:rPr lang="de-DE" dirty="0" err="1" smtClean="0"/>
              <a:t>learner</a:t>
            </a:r>
            <a:r>
              <a:rPr lang="de-DE" dirty="0" smtClean="0"/>
              <a:t> </a:t>
            </a:r>
            <a:r>
              <a:rPr lang="de-DE" dirty="0" err="1" smtClean="0"/>
              <a:t>learn</a:t>
            </a:r>
            <a:r>
              <a:rPr lang="de-DE" dirty="0" smtClean="0"/>
              <a:t> </a:t>
            </a:r>
            <a:r>
              <a:rPr lang="de-DE" dirty="0" err="1" smtClean="0"/>
              <a:t>from</a:t>
            </a:r>
            <a:r>
              <a:rPr lang="de-DE" dirty="0" smtClean="0"/>
              <a:t> </a:t>
            </a:r>
            <a:r>
              <a:rPr lang="de-DE" dirty="0" err="1" smtClean="0"/>
              <a:t>learner</a:t>
            </a:r>
            <a:endParaRPr lang="de-DE" smtClean="0"/>
          </a:p>
          <a:p>
            <a:endParaRPr lang="de-DE" smtClean="0"/>
          </a:p>
          <a:p>
            <a:pPr>
              <a:buNone/>
            </a:pPr>
            <a:r>
              <a:rPr lang="de-DE" dirty="0" err="1" smtClean="0"/>
              <a:t>Put</a:t>
            </a:r>
            <a:r>
              <a:rPr lang="de-DE" dirty="0" smtClean="0"/>
              <a:t> </a:t>
            </a:r>
            <a:r>
              <a:rPr lang="de-DE" dirty="0" err="1" smtClean="0"/>
              <a:t>it</a:t>
            </a:r>
            <a:r>
              <a:rPr lang="de-DE" dirty="0" smtClean="0"/>
              <a:t> </a:t>
            </a:r>
            <a:r>
              <a:rPr lang="de-DE" dirty="0" err="1" smtClean="0"/>
              <a:t>from</a:t>
            </a:r>
            <a:r>
              <a:rPr lang="de-DE" dirty="0" smtClean="0"/>
              <a:t> </a:t>
            </a:r>
            <a:r>
              <a:rPr lang="de-DE" dirty="0" err="1" smtClean="0"/>
              <a:t>theory</a:t>
            </a:r>
            <a:r>
              <a:rPr lang="de-DE" dirty="0" smtClean="0"/>
              <a:t> to </a:t>
            </a:r>
            <a:r>
              <a:rPr lang="de-DE" dirty="0" err="1" smtClean="0"/>
              <a:t>practice</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459008" y="340207"/>
            <a:ext cx="5018037" cy="6370974"/>
          </a:xfrm>
          <a:prstGeom prst="rect">
            <a:avLst/>
          </a:prstGeom>
          <a:noFill/>
        </p:spPr>
        <p:txBody>
          <a:bodyPr wrap="square" rtlCol="0">
            <a:spAutoFit/>
          </a:bodyPr>
          <a:lstStyle/>
          <a:p>
            <a:pPr algn="ctr" defTabSz="914400"/>
            <a:r>
              <a:rPr lang="en-US" sz="2400" b="1" u="sng" dirty="0" smtClean="0">
                <a:solidFill>
                  <a:prstClr val="black"/>
                </a:solidFill>
              </a:rPr>
              <a:t>WHAT ARE THE ELEMENTS UNDERPINING THE SUSTAINABLE DEVELOPMENT GOALS (SDGs)?</a:t>
            </a:r>
          </a:p>
          <a:p>
            <a:pPr algn="ctr" defTabSz="914400"/>
            <a:endParaRPr lang="en-US" sz="2400" b="1" u="sng" dirty="0" smtClean="0">
              <a:solidFill>
                <a:prstClr val="black"/>
              </a:solidFill>
            </a:endParaRPr>
          </a:p>
          <a:p>
            <a:pPr algn="ctr" defTabSz="914400"/>
            <a:endParaRPr lang="en-US" sz="2400" b="1" u="sng" dirty="0" smtClean="0">
              <a:solidFill>
                <a:prstClr val="black"/>
              </a:solidFill>
            </a:endParaRPr>
          </a:p>
          <a:p>
            <a:pPr algn="just" defTabSz="914400"/>
            <a:r>
              <a:rPr lang="en-GB" sz="2400" dirty="0">
                <a:solidFill>
                  <a:prstClr val="black"/>
                </a:solidFill>
              </a:rPr>
              <a:t>The Goals </a:t>
            </a:r>
            <a:r>
              <a:rPr lang="en-GB" sz="2400" dirty="0" smtClean="0">
                <a:solidFill>
                  <a:prstClr val="black"/>
                </a:solidFill>
              </a:rPr>
              <a:t>will </a:t>
            </a:r>
            <a:r>
              <a:rPr lang="en-GB" sz="2400" dirty="0">
                <a:solidFill>
                  <a:prstClr val="black"/>
                </a:solidFill>
              </a:rPr>
              <a:t>stimulate action over the next 15 years in </a:t>
            </a:r>
            <a:r>
              <a:rPr lang="en-GB" sz="2400" dirty="0" smtClean="0">
                <a:solidFill>
                  <a:prstClr val="black"/>
                </a:solidFill>
              </a:rPr>
              <a:t>5 areas </a:t>
            </a:r>
            <a:r>
              <a:rPr lang="en-GB" sz="2400" dirty="0">
                <a:solidFill>
                  <a:prstClr val="black"/>
                </a:solidFill>
              </a:rPr>
              <a:t>of critical importance:</a:t>
            </a:r>
            <a:r>
              <a:rPr lang="en-GB" sz="2400" dirty="0" smtClean="0">
                <a:solidFill>
                  <a:prstClr val="black"/>
                </a:solidFill>
              </a:rPr>
              <a:t> </a:t>
            </a:r>
          </a:p>
          <a:p>
            <a:pPr algn="just" defTabSz="914400"/>
            <a:endParaRPr lang="en-GB" sz="2400" dirty="0" smtClean="0">
              <a:solidFill>
                <a:prstClr val="black"/>
              </a:solidFill>
            </a:endParaRPr>
          </a:p>
          <a:p>
            <a:pPr marL="363538" indent="-363538" algn="just" defTabSz="914400">
              <a:buFont typeface="Arial"/>
              <a:buChar char="•"/>
            </a:pPr>
            <a:r>
              <a:rPr lang="en-GB" sz="2400" b="1" dirty="0" smtClean="0">
                <a:solidFill>
                  <a:prstClr val="black"/>
                </a:solidFill>
              </a:rPr>
              <a:t>People</a:t>
            </a:r>
            <a:r>
              <a:rPr lang="en-GB" sz="2400" b="1" dirty="0">
                <a:solidFill>
                  <a:prstClr val="black"/>
                </a:solidFill>
              </a:rPr>
              <a:t>,</a:t>
            </a:r>
            <a:r>
              <a:rPr lang="en-GB" sz="2400" b="1" dirty="0" smtClean="0">
                <a:solidFill>
                  <a:prstClr val="black"/>
                </a:solidFill>
              </a:rPr>
              <a:t> </a:t>
            </a:r>
          </a:p>
          <a:p>
            <a:pPr marL="363538" indent="-363538" algn="just" defTabSz="914400">
              <a:buFont typeface="Arial"/>
              <a:buChar char="•"/>
            </a:pPr>
            <a:r>
              <a:rPr lang="en-GB" sz="2400" b="1" dirty="0" smtClean="0">
                <a:solidFill>
                  <a:prstClr val="black"/>
                </a:solidFill>
              </a:rPr>
              <a:t>Planet</a:t>
            </a:r>
            <a:r>
              <a:rPr lang="en-GB" sz="2400" b="1" dirty="0">
                <a:solidFill>
                  <a:prstClr val="black"/>
                </a:solidFill>
              </a:rPr>
              <a:t>,</a:t>
            </a:r>
            <a:r>
              <a:rPr lang="en-GB" sz="2400" b="1" dirty="0" smtClean="0">
                <a:solidFill>
                  <a:prstClr val="black"/>
                </a:solidFill>
              </a:rPr>
              <a:t> </a:t>
            </a:r>
          </a:p>
          <a:p>
            <a:pPr marL="363538" indent="-363538" algn="just" defTabSz="914400">
              <a:buFont typeface="Arial"/>
              <a:buChar char="•"/>
            </a:pPr>
            <a:r>
              <a:rPr lang="en-GB" sz="2400" b="1" dirty="0" smtClean="0">
                <a:solidFill>
                  <a:prstClr val="black"/>
                </a:solidFill>
              </a:rPr>
              <a:t>Prosperity</a:t>
            </a:r>
            <a:r>
              <a:rPr lang="en-GB" sz="2400" b="1" dirty="0">
                <a:solidFill>
                  <a:prstClr val="black"/>
                </a:solidFill>
              </a:rPr>
              <a:t>,</a:t>
            </a:r>
            <a:r>
              <a:rPr lang="en-GB" sz="2400" b="1" dirty="0" smtClean="0">
                <a:solidFill>
                  <a:prstClr val="black"/>
                </a:solidFill>
              </a:rPr>
              <a:t> </a:t>
            </a:r>
          </a:p>
          <a:p>
            <a:pPr marL="363538" indent="-363538" algn="just" defTabSz="914400">
              <a:buFont typeface="Arial"/>
              <a:buChar char="•"/>
            </a:pPr>
            <a:r>
              <a:rPr lang="en-GB" sz="2400" b="1" dirty="0" smtClean="0">
                <a:solidFill>
                  <a:prstClr val="black"/>
                </a:solidFill>
              </a:rPr>
              <a:t>Peace </a:t>
            </a:r>
          </a:p>
          <a:p>
            <a:pPr marL="363538" indent="-363538" algn="just" defTabSz="914400">
              <a:buFont typeface="Arial"/>
              <a:buChar char="•"/>
            </a:pPr>
            <a:r>
              <a:rPr lang="en-GB" sz="2400" b="1" dirty="0" smtClean="0">
                <a:solidFill>
                  <a:prstClr val="black"/>
                </a:solidFill>
              </a:rPr>
              <a:t>Partnership</a:t>
            </a:r>
            <a:r>
              <a:rPr lang="en-GB" sz="2400" b="1" dirty="0">
                <a:solidFill>
                  <a:prstClr val="black"/>
                </a:solidFill>
              </a:rPr>
              <a:t>. </a:t>
            </a:r>
            <a:endParaRPr lang="en-GB" sz="2400" b="1" dirty="0" smtClean="0">
              <a:solidFill>
                <a:prstClr val="black"/>
              </a:solidFill>
            </a:endParaRPr>
          </a:p>
          <a:p>
            <a:pPr algn="just" defTabSz="914400"/>
            <a:endParaRPr lang="en-GB" dirty="0">
              <a:solidFill>
                <a:prstClr val="black"/>
              </a:solidFill>
            </a:endParaRPr>
          </a:p>
          <a:p>
            <a:pPr algn="just" defTabSz="914400"/>
            <a:endParaRPr lang="en-US" dirty="0">
              <a:solidFill>
                <a:prstClr val="black"/>
              </a:solidFill>
            </a:endParaRPr>
          </a:p>
          <a:p>
            <a:pPr marL="285750" indent="-285750" algn="just" defTabSz="914400">
              <a:buFont typeface="Arial" panose="020B0604020202020204" pitchFamily="34" charset="0"/>
              <a:buChar char="•"/>
            </a:pPr>
            <a:endParaRPr lang="en-GB" dirty="0">
              <a:solidFill>
                <a:prstClr val="black"/>
              </a:solidFill>
            </a:endParaRPr>
          </a:p>
          <a:p>
            <a:pPr marL="285750" indent="-285750" algn="just" defTabSz="914400">
              <a:buFont typeface="Arial" panose="020B0604020202020204" pitchFamily="34" charset="0"/>
              <a:buChar char="•"/>
            </a:pPr>
            <a:endParaRPr lang="en-US" dirty="0">
              <a:solidFill>
                <a:prstClr val="black"/>
              </a:solidFill>
            </a:endParaRPr>
          </a:p>
        </p:txBody>
      </p:sp>
      <p:pic>
        <p:nvPicPr>
          <p:cNvPr id="4" name="Picture 3"/>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405" t="2859" r="3186" b="3824"/>
          <a:stretch/>
        </p:blipFill>
        <p:spPr>
          <a:xfrm>
            <a:off x="5647386" y="1240891"/>
            <a:ext cx="3496614" cy="444906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6985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06251" y="1648497"/>
            <a:ext cx="8934719" cy="7017307"/>
          </a:xfrm>
          <a:prstGeom prst="rect">
            <a:avLst/>
          </a:prstGeom>
          <a:noFill/>
        </p:spPr>
        <p:txBody>
          <a:bodyPr wrap="square" rtlCol="0">
            <a:spAutoFit/>
          </a:bodyPr>
          <a:lstStyle/>
          <a:p>
            <a:pPr algn="ctr" defTabSz="914400"/>
            <a:r>
              <a:rPr lang="en-US" b="1" u="sng" dirty="0" smtClean="0">
                <a:solidFill>
                  <a:prstClr val="black"/>
                </a:solidFill>
              </a:rPr>
              <a:t>HOW ARE THE SUSTAINABLE DEVELOPMENT GOALS DIFFERENT FROM THE MILLENNIUM DEVELOPMT GOALS?</a:t>
            </a:r>
          </a:p>
          <a:p>
            <a:pPr algn="just" defTabSz="914400"/>
            <a:endParaRPr lang="en-US" b="1" u="sng" dirty="0" smtClean="0">
              <a:solidFill>
                <a:prstClr val="black"/>
              </a:solidFill>
            </a:endParaRPr>
          </a:p>
          <a:p>
            <a:pPr marL="285750" indent="-285750" algn="just" defTabSz="914400">
              <a:buFont typeface="Arial" panose="020B0604020202020204" pitchFamily="34" charset="0"/>
              <a:buChar char="•"/>
            </a:pPr>
            <a:r>
              <a:rPr lang="en-GB" dirty="0" smtClean="0">
                <a:solidFill>
                  <a:prstClr val="black"/>
                </a:solidFill>
              </a:rPr>
              <a:t>The </a:t>
            </a:r>
            <a:r>
              <a:rPr lang="en-GB" dirty="0">
                <a:solidFill>
                  <a:prstClr val="black"/>
                </a:solidFill>
              </a:rPr>
              <a:t>17 Sustainable Development Goals with 169 targets are broader in scope and will go further than the MDGs by addressing the root causes of poverty and the universal need for development that works for all people</a:t>
            </a:r>
            <a:r>
              <a:rPr lang="en-GB" dirty="0" smtClean="0">
                <a:solidFill>
                  <a:prstClr val="black"/>
                </a:solidFill>
              </a:rPr>
              <a:t>.</a:t>
            </a:r>
          </a:p>
          <a:p>
            <a:pPr marL="285750" indent="-285750" algn="just" defTabSz="914400">
              <a:buFont typeface="Arial" panose="020B0604020202020204" pitchFamily="34" charset="0"/>
              <a:buChar char="•"/>
            </a:pPr>
            <a:endParaRPr lang="en-GB" b="1" u="sng" dirty="0">
              <a:solidFill>
                <a:prstClr val="black"/>
              </a:solidFill>
            </a:endParaRPr>
          </a:p>
          <a:p>
            <a:pPr marL="285750" indent="-285750" algn="just" defTabSz="914400">
              <a:buFont typeface="Arial" panose="020B0604020202020204" pitchFamily="34" charset="0"/>
              <a:buChar char="•"/>
            </a:pPr>
            <a:r>
              <a:rPr lang="en-GB" dirty="0">
                <a:solidFill>
                  <a:prstClr val="black"/>
                </a:solidFill>
              </a:rPr>
              <a:t>Building on the success and momentum of the MDGs, the new global goals will cover more ground with ambitions to address inequalities, economic growth, decent jobs, cities and human settlements, industrialization, energy, climate change, sustainable consumption and production, peace and </a:t>
            </a:r>
            <a:r>
              <a:rPr lang="en-GB" dirty="0" smtClean="0">
                <a:solidFill>
                  <a:prstClr val="black"/>
                </a:solidFill>
              </a:rPr>
              <a:t>justice.</a:t>
            </a:r>
          </a:p>
          <a:p>
            <a:pPr marL="285750" indent="-285750" algn="just" defTabSz="914400">
              <a:buFont typeface="Arial" panose="020B0604020202020204" pitchFamily="34" charset="0"/>
              <a:buChar char="•"/>
            </a:pPr>
            <a:endParaRPr lang="en-GB" b="1" u="sng" dirty="0">
              <a:solidFill>
                <a:prstClr val="black"/>
              </a:solidFill>
            </a:endParaRPr>
          </a:p>
          <a:p>
            <a:pPr marL="285750" indent="-285750" algn="just" defTabSz="914400">
              <a:buFont typeface="Arial" panose="020B0604020202020204" pitchFamily="34" charset="0"/>
              <a:buChar char="•"/>
            </a:pPr>
            <a:r>
              <a:rPr lang="en-GB" dirty="0">
                <a:solidFill>
                  <a:prstClr val="black"/>
                </a:solidFill>
              </a:rPr>
              <a:t>The new goals are universal and apply to all </a:t>
            </a:r>
            <a:r>
              <a:rPr lang="en-GB" dirty="0" smtClean="0">
                <a:solidFill>
                  <a:prstClr val="black"/>
                </a:solidFill>
              </a:rPr>
              <a:t>countries, </a:t>
            </a:r>
            <a:r>
              <a:rPr lang="en-GB" dirty="0">
                <a:solidFill>
                  <a:prstClr val="black"/>
                </a:solidFill>
              </a:rPr>
              <a:t>whereas the MDGs were intended for action in developing countries only.  </a:t>
            </a:r>
            <a:endParaRPr lang="en-US" dirty="0" smtClean="0">
              <a:solidFill>
                <a:prstClr val="black"/>
              </a:solidFill>
            </a:endParaRPr>
          </a:p>
          <a:p>
            <a:pPr marL="285750" indent="-285750" algn="just" defTabSz="914400">
              <a:buFont typeface="Arial" panose="020B0604020202020204" pitchFamily="34" charset="0"/>
              <a:buChar char="•"/>
            </a:pPr>
            <a:endParaRPr lang="en-US" b="1" u="sng" dirty="0" smtClean="0">
              <a:solidFill>
                <a:prstClr val="black"/>
              </a:solidFill>
            </a:endParaRPr>
          </a:p>
          <a:p>
            <a:pPr marL="285750" indent="-285750" algn="just" defTabSz="914400">
              <a:buFont typeface="Arial" panose="020B0604020202020204" pitchFamily="34" charset="0"/>
              <a:buChar char="•"/>
            </a:pPr>
            <a:r>
              <a:rPr lang="en-GB" dirty="0">
                <a:solidFill>
                  <a:prstClr val="black"/>
                </a:solidFill>
              </a:rPr>
              <a:t>A core feature of the SDGs has been the means of implementation  –  the mobilization of financial resources  – as well as capacity–building and the transfer of environmentally sound </a:t>
            </a:r>
            <a:r>
              <a:rPr lang="en-GB" dirty="0" smtClean="0">
                <a:solidFill>
                  <a:prstClr val="black"/>
                </a:solidFill>
              </a:rPr>
              <a:t>technologies.</a:t>
            </a:r>
          </a:p>
          <a:p>
            <a:pPr marL="285750" indent="-285750" algn="just" defTabSz="914400">
              <a:buFont typeface="Arial" panose="020B0604020202020204" pitchFamily="34" charset="0"/>
              <a:buChar char="•"/>
            </a:pPr>
            <a:endParaRPr lang="en-GB" b="1" u="sng" dirty="0">
              <a:solidFill>
                <a:prstClr val="black"/>
              </a:solidFill>
            </a:endParaRPr>
          </a:p>
          <a:p>
            <a:pPr marL="285750" indent="-285750" algn="just" defTabSz="914400">
              <a:buFont typeface="Arial" panose="020B0604020202020204" pitchFamily="34" charset="0"/>
              <a:buChar char="•"/>
            </a:pPr>
            <a:r>
              <a:rPr lang="en-GB" dirty="0">
                <a:solidFill>
                  <a:prstClr val="black"/>
                </a:solidFill>
              </a:rPr>
              <a:t>The new goals recognize that tackling climate change is essential for sustainable development and poverty eradication. SDG 13 aims to promote urgent action to combat climate change and its impacts. </a:t>
            </a:r>
            <a:endParaRPr lang="en-US" dirty="0" smtClean="0">
              <a:solidFill>
                <a:prstClr val="black"/>
              </a:solidFill>
            </a:endParaRPr>
          </a:p>
          <a:p>
            <a:pPr defTabSz="914400"/>
            <a:endParaRPr lang="en-US" b="1" u="sng" dirty="0" smtClean="0">
              <a:solidFill>
                <a:prstClr val="black"/>
              </a:solidFill>
            </a:endParaRPr>
          </a:p>
          <a:p>
            <a:pPr marL="285750" indent="-285750" algn="just" defTabSz="914400">
              <a:buFont typeface="Arial" panose="020B0604020202020204" pitchFamily="34" charset="0"/>
              <a:buChar char="•"/>
            </a:pPr>
            <a:endParaRPr lang="en-GB" dirty="0">
              <a:solidFill>
                <a:prstClr val="black"/>
              </a:solidFill>
            </a:endParaRPr>
          </a:p>
          <a:p>
            <a:pPr marL="285750" indent="-285750" algn="just" defTabSz="914400">
              <a:buFont typeface="Arial" panose="020B0604020202020204" pitchFamily="34" charset="0"/>
              <a:buChar char="•"/>
            </a:pPr>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92817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3050" t="18482" r="2692" b="4060"/>
          <a:stretch/>
        </p:blipFill>
        <p:spPr>
          <a:xfrm>
            <a:off x="515826" y="1275011"/>
            <a:ext cx="8280300" cy="4523806"/>
          </a:xfrm>
          <a:prstGeom prst="rect">
            <a:avLst/>
          </a:prstGeom>
        </p:spPr>
      </p:pic>
      <p:sp>
        <p:nvSpPr>
          <p:cNvPr id="6" name="TextBox 5"/>
          <p:cNvSpPr txBox="1"/>
          <p:nvPr/>
        </p:nvSpPr>
        <p:spPr>
          <a:xfrm>
            <a:off x="3081272" y="351680"/>
            <a:ext cx="3371045" cy="923330"/>
          </a:xfrm>
          <a:prstGeom prst="rect">
            <a:avLst/>
          </a:prstGeom>
          <a:noFill/>
        </p:spPr>
        <p:txBody>
          <a:bodyPr wrap="square" rtlCol="0">
            <a:spAutoFit/>
          </a:bodyPr>
          <a:lstStyle/>
          <a:p>
            <a:pPr defTabSz="914400"/>
            <a:r>
              <a:rPr lang="en-US" b="1" u="sng" dirty="0" smtClean="0">
                <a:solidFill>
                  <a:prstClr val="black"/>
                </a:solidFill>
              </a:rPr>
              <a:t>THE 17 SUSTAINABLE DEVELOPMENT GOALS</a:t>
            </a:r>
          </a:p>
          <a:p>
            <a:pPr defTabSz="914400"/>
            <a:endParaRPr lang="en-US" b="1" u="sng"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67370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12501" y="134856"/>
            <a:ext cx="8780172" cy="7171195"/>
          </a:xfrm>
          <a:prstGeom prst="rect">
            <a:avLst/>
          </a:prstGeom>
          <a:noFill/>
        </p:spPr>
        <p:txBody>
          <a:bodyPr wrap="square" rtlCol="0">
            <a:spAutoFit/>
          </a:bodyPr>
          <a:lstStyle/>
          <a:p>
            <a:pPr defTabSz="914400"/>
            <a:r>
              <a:rPr lang="en-US" b="1" u="sng" dirty="0" smtClean="0">
                <a:solidFill>
                  <a:prstClr val="black"/>
                </a:solidFill>
              </a:rPr>
              <a:t>10 KEY FACTS ABOUT THE SUSTAINABLE DEVELOPMENT GOALS (SDGs) </a:t>
            </a:r>
          </a:p>
          <a:p>
            <a:pPr defTabSz="914400"/>
            <a:r>
              <a:rPr lang="en-US" b="1" u="sng" dirty="0" smtClean="0">
                <a:solidFill>
                  <a:prstClr val="black"/>
                </a:solidFill>
              </a:rPr>
              <a:t>or “GLOBAL GOALS”</a:t>
            </a:r>
          </a:p>
          <a:p>
            <a:pPr algn="ctr" defTabSz="914400"/>
            <a:endParaRPr lang="en-US" b="1" u="sng" dirty="0" smtClean="0">
              <a:solidFill>
                <a:prstClr val="black"/>
              </a:solidFill>
            </a:endParaRPr>
          </a:p>
          <a:p>
            <a:pPr marL="342900" indent="-342900" algn="just" defTabSz="914400">
              <a:buFont typeface="+mj-lt"/>
              <a:buAutoNum type="arabicPeriod"/>
            </a:pPr>
            <a:r>
              <a:rPr lang="en-US" sz="1600" b="1" u="sng" dirty="0">
                <a:solidFill>
                  <a:prstClr val="black"/>
                </a:solidFill>
              </a:rPr>
              <a:t>The Global Goals need </a:t>
            </a:r>
            <a:r>
              <a:rPr lang="en-US" sz="1600" b="1" u="sng" dirty="0" smtClean="0">
                <a:solidFill>
                  <a:prstClr val="black"/>
                </a:solidFill>
              </a:rPr>
              <a:t>you </a:t>
            </a:r>
            <a:r>
              <a:rPr lang="en-US" sz="1600" dirty="0" smtClean="0">
                <a:solidFill>
                  <a:prstClr val="black"/>
                </a:solidFill>
              </a:rPr>
              <a:t>- It’s </a:t>
            </a:r>
            <a:r>
              <a:rPr lang="en-US" sz="1600" dirty="0">
                <a:solidFill>
                  <a:prstClr val="black"/>
                </a:solidFill>
              </a:rPr>
              <a:t>not only up to </a:t>
            </a:r>
            <a:r>
              <a:rPr lang="en-US" sz="1600" dirty="0" smtClean="0">
                <a:solidFill>
                  <a:prstClr val="black"/>
                </a:solidFill>
              </a:rPr>
              <a:t>governments, but it’s up to all of us </a:t>
            </a:r>
            <a:r>
              <a:rPr lang="en-US" sz="1600" dirty="0">
                <a:solidFill>
                  <a:prstClr val="black"/>
                </a:solidFill>
              </a:rPr>
              <a:t>to take </a:t>
            </a:r>
            <a:r>
              <a:rPr lang="en-US" sz="1600" dirty="0" smtClean="0">
                <a:solidFill>
                  <a:prstClr val="black"/>
                </a:solidFill>
              </a:rPr>
              <a:t>action.  Even little things can make a big impact.</a:t>
            </a:r>
          </a:p>
          <a:p>
            <a:pPr marL="342900" indent="-342900" algn="just" defTabSz="914400">
              <a:buFont typeface="+mj-lt"/>
              <a:buAutoNum type="arabicPeriod"/>
            </a:pPr>
            <a:r>
              <a:rPr lang="en-US" sz="1600" b="1" u="sng" dirty="0">
                <a:solidFill>
                  <a:prstClr val="black"/>
                </a:solidFill>
              </a:rPr>
              <a:t>The Global Goals will change the way the world does </a:t>
            </a:r>
            <a:r>
              <a:rPr lang="en-US" sz="1600" b="1" u="sng" dirty="0" smtClean="0">
                <a:solidFill>
                  <a:prstClr val="black"/>
                </a:solidFill>
              </a:rPr>
              <a:t>business </a:t>
            </a:r>
            <a:r>
              <a:rPr lang="en-US" sz="1600" dirty="0" smtClean="0">
                <a:solidFill>
                  <a:prstClr val="black"/>
                </a:solidFill>
              </a:rPr>
              <a:t>– They want </a:t>
            </a:r>
            <a:r>
              <a:rPr lang="en-US" sz="1600" dirty="0">
                <a:solidFill>
                  <a:prstClr val="black"/>
                </a:solidFill>
              </a:rPr>
              <a:t>to transform the world economy so it works without violating workers rights and harming the environment</a:t>
            </a:r>
            <a:r>
              <a:rPr lang="en-US" sz="1600" dirty="0" smtClean="0">
                <a:solidFill>
                  <a:prstClr val="black"/>
                </a:solidFill>
              </a:rPr>
              <a:t>.</a:t>
            </a:r>
          </a:p>
          <a:p>
            <a:pPr marL="342900" indent="-342900" algn="just" defTabSz="914400">
              <a:buFont typeface="+mj-lt"/>
              <a:buAutoNum type="arabicPeriod"/>
            </a:pPr>
            <a:r>
              <a:rPr lang="en-US" sz="1600" b="1" u="sng" dirty="0">
                <a:solidFill>
                  <a:prstClr val="black"/>
                </a:solidFill>
              </a:rPr>
              <a:t>The Global Goals are one for all and all for </a:t>
            </a:r>
            <a:r>
              <a:rPr lang="en-US" sz="1600" b="1" u="sng" dirty="0" smtClean="0">
                <a:solidFill>
                  <a:prstClr val="black"/>
                </a:solidFill>
              </a:rPr>
              <a:t>one </a:t>
            </a:r>
            <a:r>
              <a:rPr lang="en-US" sz="1600" dirty="0" smtClean="0">
                <a:solidFill>
                  <a:prstClr val="black"/>
                </a:solidFill>
              </a:rPr>
              <a:t>- No </a:t>
            </a:r>
            <a:r>
              <a:rPr lang="en-US" sz="1600" dirty="0">
                <a:solidFill>
                  <a:prstClr val="black"/>
                </a:solidFill>
              </a:rPr>
              <a:t>goal is more important than the other and they all complement each other</a:t>
            </a:r>
            <a:r>
              <a:rPr lang="en-US" sz="1600" dirty="0" smtClean="0">
                <a:solidFill>
                  <a:prstClr val="black"/>
                </a:solidFill>
              </a:rPr>
              <a:t>.</a:t>
            </a:r>
          </a:p>
          <a:p>
            <a:pPr marL="342900" indent="-342900" algn="just" defTabSz="914400">
              <a:buFont typeface="+mj-lt"/>
              <a:buAutoNum type="arabicPeriod"/>
            </a:pPr>
            <a:r>
              <a:rPr lang="en-US" sz="1600" b="1" u="sng" dirty="0">
                <a:solidFill>
                  <a:prstClr val="black"/>
                </a:solidFill>
              </a:rPr>
              <a:t>The Global Goals will address climate </a:t>
            </a:r>
            <a:r>
              <a:rPr lang="en-US" sz="1600" b="1" u="sng" dirty="0" smtClean="0">
                <a:solidFill>
                  <a:prstClr val="black"/>
                </a:solidFill>
              </a:rPr>
              <a:t>change </a:t>
            </a:r>
            <a:r>
              <a:rPr lang="en-US" sz="1600" dirty="0" smtClean="0">
                <a:solidFill>
                  <a:prstClr val="black"/>
                </a:solidFill>
              </a:rPr>
              <a:t>- Climate </a:t>
            </a:r>
            <a:r>
              <a:rPr lang="en-US" sz="1600" dirty="0">
                <a:solidFill>
                  <a:prstClr val="black"/>
                </a:solidFill>
              </a:rPr>
              <a:t>change is one of the most pressing issues of our time and it affects every country on every continent</a:t>
            </a:r>
            <a:r>
              <a:rPr lang="en-US" sz="1600" dirty="0" smtClean="0">
                <a:solidFill>
                  <a:prstClr val="black"/>
                </a:solidFill>
              </a:rPr>
              <a:t>.</a:t>
            </a:r>
          </a:p>
          <a:p>
            <a:pPr marL="342900" indent="-342900" algn="just" defTabSz="914400">
              <a:buFont typeface="+mj-lt"/>
              <a:buAutoNum type="arabicPeriod"/>
            </a:pPr>
            <a:r>
              <a:rPr lang="en-US" sz="1600" b="1" u="sng" dirty="0">
                <a:solidFill>
                  <a:prstClr val="black"/>
                </a:solidFill>
              </a:rPr>
              <a:t>The Global Goals will eradicate extreme </a:t>
            </a:r>
            <a:r>
              <a:rPr lang="en-US" sz="1600" b="1" u="sng" dirty="0" smtClean="0">
                <a:solidFill>
                  <a:prstClr val="black"/>
                </a:solidFill>
              </a:rPr>
              <a:t>poverty </a:t>
            </a:r>
            <a:r>
              <a:rPr lang="en-US" sz="1600" dirty="0" smtClean="0">
                <a:solidFill>
                  <a:prstClr val="black"/>
                </a:solidFill>
              </a:rPr>
              <a:t>– The predecessors of the Global Goals, the MDGs, have </a:t>
            </a:r>
            <a:r>
              <a:rPr lang="en-US" sz="1600" dirty="0">
                <a:solidFill>
                  <a:prstClr val="black"/>
                </a:solidFill>
              </a:rPr>
              <a:t>helped cut extreme poverty by half from their establishment in 2000 until today. That is a great achievement </a:t>
            </a:r>
            <a:r>
              <a:rPr lang="en-US" sz="1600" dirty="0" smtClean="0">
                <a:solidFill>
                  <a:prstClr val="black"/>
                </a:solidFill>
              </a:rPr>
              <a:t>but </a:t>
            </a:r>
            <a:r>
              <a:rPr lang="en-US" sz="1600" dirty="0">
                <a:solidFill>
                  <a:prstClr val="black"/>
                </a:solidFill>
              </a:rPr>
              <a:t>it is not enough! The Global Goals aim to end poverty in all its forms and everywhere by 2030</a:t>
            </a:r>
            <a:r>
              <a:rPr lang="en-US" sz="1600" dirty="0" smtClean="0">
                <a:solidFill>
                  <a:prstClr val="black"/>
                </a:solidFill>
              </a:rPr>
              <a:t>.</a:t>
            </a:r>
          </a:p>
          <a:p>
            <a:pPr marL="342900" indent="-342900" algn="just" defTabSz="914400">
              <a:buFont typeface="+mj-lt"/>
              <a:buAutoNum type="arabicPeriod"/>
            </a:pPr>
            <a:r>
              <a:rPr lang="en-US" sz="1600" b="1" u="sng" dirty="0">
                <a:solidFill>
                  <a:prstClr val="black"/>
                </a:solidFill>
              </a:rPr>
              <a:t>The Global Goals will leave no one </a:t>
            </a:r>
            <a:r>
              <a:rPr lang="en-US" sz="1600" b="1" u="sng" dirty="0" smtClean="0">
                <a:solidFill>
                  <a:prstClr val="black"/>
                </a:solidFill>
              </a:rPr>
              <a:t>behind </a:t>
            </a:r>
            <a:r>
              <a:rPr lang="en-US" sz="1600" dirty="0" smtClean="0">
                <a:solidFill>
                  <a:prstClr val="black"/>
                </a:solidFill>
              </a:rPr>
              <a:t>– They are </a:t>
            </a:r>
            <a:r>
              <a:rPr lang="en-US" sz="1600" dirty="0">
                <a:solidFill>
                  <a:prstClr val="black"/>
                </a:solidFill>
              </a:rPr>
              <a:t>for young and old people, for small and big countries, for people living in rural areas and people in busy </a:t>
            </a:r>
            <a:r>
              <a:rPr lang="en-US" sz="1600" dirty="0" smtClean="0">
                <a:solidFill>
                  <a:prstClr val="black"/>
                </a:solidFill>
              </a:rPr>
              <a:t>cities.  They </a:t>
            </a:r>
            <a:r>
              <a:rPr lang="en-US" sz="1600" dirty="0">
                <a:solidFill>
                  <a:prstClr val="black"/>
                </a:solidFill>
              </a:rPr>
              <a:t>will leave no one behind</a:t>
            </a:r>
            <a:r>
              <a:rPr lang="en-US" sz="1600" dirty="0" smtClean="0">
                <a:solidFill>
                  <a:prstClr val="black"/>
                </a:solidFill>
              </a:rPr>
              <a:t>.</a:t>
            </a:r>
          </a:p>
          <a:p>
            <a:pPr marL="342900" indent="-342900" algn="just" defTabSz="914400">
              <a:buFont typeface="+mj-lt"/>
              <a:buAutoNum type="arabicPeriod"/>
            </a:pPr>
            <a:r>
              <a:rPr lang="en-US" sz="1600" b="1" u="sng" dirty="0">
                <a:solidFill>
                  <a:prstClr val="black"/>
                </a:solidFill>
              </a:rPr>
              <a:t>The Global Goals are </a:t>
            </a:r>
            <a:r>
              <a:rPr lang="en-US" sz="1600" b="1" u="sng" dirty="0" smtClean="0">
                <a:solidFill>
                  <a:prstClr val="black"/>
                </a:solidFill>
              </a:rPr>
              <a:t>hands-on </a:t>
            </a:r>
            <a:r>
              <a:rPr lang="en-US" sz="1600" dirty="0" smtClean="0">
                <a:solidFill>
                  <a:prstClr val="black"/>
                </a:solidFill>
              </a:rPr>
              <a:t>- They </a:t>
            </a:r>
            <a:r>
              <a:rPr lang="en-US" sz="1600" dirty="0">
                <a:solidFill>
                  <a:prstClr val="black"/>
                </a:solidFill>
              </a:rPr>
              <a:t>contain concrete plans on how to change the world, how to pay for it and how to make sure that everybody is on board</a:t>
            </a:r>
            <a:r>
              <a:rPr lang="en-US" sz="1600" dirty="0" smtClean="0">
                <a:solidFill>
                  <a:prstClr val="black"/>
                </a:solidFill>
              </a:rPr>
              <a:t>.</a:t>
            </a:r>
          </a:p>
          <a:p>
            <a:pPr marL="342900" indent="-342900" algn="just" defTabSz="914400">
              <a:buFont typeface="+mj-lt"/>
              <a:buAutoNum type="arabicPeriod"/>
            </a:pPr>
            <a:r>
              <a:rPr lang="en-US" sz="1600" b="1" u="sng" dirty="0">
                <a:solidFill>
                  <a:prstClr val="black"/>
                </a:solidFill>
              </a:rPr>
              <a:t>The Global Goals are </a:t>
            </a:r>
            <a:r>
              <a:rPr lang="en-US" sz="1600" b="1" u="sng" dirty="0" smtClean="0">
                <a:solidFill>
                  <a:prstClr val="black"/>
                </a:solidFill>
              </a:rPr>
              <a:t>“Global” </a:t>
            </a:r>
            <a:r>
              <a:rPr lang="en-US" sz="1600" dirty="0" smtClean="0">
                <a:solidFill>
                  <a:prstClr val="black"/>
                </a:solidFill>
              </a:rPr>
              <a:t>– They </a:t>
            </a:r>
            <a:r>
              <a:rPr lang="en-US" sz="1600" dirty="0">
                <a:solidFill>
                  <a:prstClr val="black"/>
                </a:solidFill>
              </a:rPr>
              <a:t>tackle challenges for all countries across the globe. </a:t>
            </a:r>
            <a:endParaRPr lang="en-US" sz="1600" dirty="0" smtClean="0">
              <a:solidFill>
                <a:prstClr val="black"/>
              </a:solidFill>
            </a:endParaRPr>
          </a:p>
          <a:p>
            <a:pPr marL="342900" indent="-342900" algn="just" defTabSz="914400">
              <a:buFont typeface="+mj-lt"/>
              <a:buAutoNum type="arabicPeriod"/>
            </a:pPr>
            <a:r>
              <a:rPr lang="en-US" sz="1600" b="1" u="sng" dirty="0" smtClean="0">
                <a:solidFill>
                  <a:prstClr val="black"/>
                </a:solidFill>
              </a:rPr>
              <a:t>The Global Goals are the people’s goals </a:t>
            </a:r>
            <a:r>
              <a:rPr lang="en-US" sz="1600" dirty="0" smtClean="0">
                <a:solidFill>
                  <a:prstClr val="black"/>
                </a:solidFill>
              </a:rPr>
              <a:t>– The goals have </a:t>
            </a:r>
            <a:r>
              <a:rPr lang="en-US" sz="1600" dirty="0">
                <a:solidFill>
                  <a:prstClr val="black"/>
                </a:solidFill>
              </a:rPr>
              <a:t>been developed by all the 193 UN Member States, NGOs and people like you, all working together</a:t>
            </a:r>
            <a:r>
              <a:rPr lang="en-US" sz="1600" dirty="0" smtClean="0">
                <a:solidFill>
                  <a:prstClr val="black"/>
                </a:solidFill>
              </a:rPr>
              <a:t>.</a:t>
            </a:r>
          </a:p>
          <a:p>
            <a:pPr marL="342900" indent="-342900" algn="just" defTabSz="914400">
              <a:buFont typeface="+mj-lt"/>
              <a:buAutoNum type="arabicPeriod"/>
            </a:pPr>
            <a:r>
              <a:rPr lang="en-US" sz="1600" b="1" u="sng" dirty="0">
                <a:solidFill>
                  <a:prstClr val="black"/>
                </a:solidFill>
              </a:rPr>
              <a:t>The Global Goals are the world’s ultimate to-do list for the next 15 </a:t>
            </a:r>
            <a:r>
              <a:rPr lang="en-US" sz="1600" b="1" u="sng" dirty="0" smtClean="0">
                <a:solidFill>
                  <a:prstClr val="black"/>
                </a:solidFill>
              </a:rPr>
              <a:t>years </a:t>
            </a:r>
            <a:r>
              <a:rPr lang="en-US" sz="1600" dirty="0" smtClean="0">
                <a:solidFill>
                  <a:prstClr val="black"/>
                </a:solidFill>
              </a:rPr>
              <a:t>- The 17 goals are for making this </a:t>
            </a:r>
            <a:r>
              <a:rPr lang="en-US" sz="1600" dirty="0">
                <a:solidFill>
                  <a:prstClr val="black"/>
                </a:solidFill>
              </a:rPr>
              <a:t>planet a better place by </a:t>
            </a:r>
            <a:r>
              <a:rPr lang="en-US" sz="1600" dirty="0" smtClean="0">
                <a:solidFill>
                  <a:prstClr val="black"/>
                </a:solidFill>
              </a:rPr>
              <a:t>2030 which includes ending </a:t>
            </a:r>
            <a:r>
              <a:rPr lang="en-US" sz="1600" dirty="0">
                <a:solidFill>
                  <a:prstClr val="black"/>
                </a:solidFill>
              </a:rPr>
              <a:t>extreme poverty, fighting inequality and fixing climate </a:t>
            </a:r>
            <a:r>
              <a:rPr lang="en-US" sz="1600" dirty="0" smtClean="0">
                <a:solidFill>
                  <a:prstClr val="black"/>
                </a:solidFill>
              </a:rPr>
              <a:t>change.</a:t>
            </a:r>
          </a:p>
          <a:p>
            <a:pPr algn="ctr" defTabSz="914400"/>
            <a:endParaRPr lang="en-US" b="1" u="sng" dirty="0" smtClean="0">
              <a:solidFill>
                <a:prstClr val="black"/>
              </a:solidFill>
            </a:endParaRPr>
          </a:p>
          <a:p>
            <a:pPr marL="285750" indent="-285750" algn="just" defTabSz="914400">
              <a:buFont typeface="Arial" panose="020B0604020202020204" pitchFamily="34" charset="0"/>
              <a:buChar char="•"/>
            </a:pPr>
            <a:endParaRPr lang="en-GB" dirty="0">
              <a:solidFill>
                <a:prstClr val="black"/>
              </a:solidFill>
            </a:endParaRPr>
          </a:p>
          <a:p>
            <a:pPr marL="285750" indent="-285750" algn="just" defTabSz="914400">
              <a:buFont typeface="Arial" panose="020B0604020202020204" pitchFamily="34" charset="0"/>
              <a:buChar char="•"/>
            </a:pPr>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2802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lstStyle/>
          <a:p>
            <a:pPr>
              <a:buNone/>
            </a:pPr>
            <a:r>
              <a:rPr lang="de-DE" dirty="0" smtClean="0"/>
              <a:t>Goals of </a:t>
            </a:r>
            <a:r>
              <a:rPr lang="de-DE" dirty="0" err="1" smtClean="0"/>
              <a:t>MetESD</a:t>
            </a:r>
            <a:endParaRPr lang="de-DE" dirty="0" smtClean="0"/>
          </a:p>
          <a:p>
            <a:pPr>
              <a:buNone/>
            </a:pPr>
            <a:endParaRPr lang="de-DE" dirty="0" smtClean="0"/>
          </a:p>
          <a:p>
            <a:r>
              <a:rPr lang="de-DE" dirty="0" err="1" smtClean="0"/>
              <a:t>Development</a:t>
            </a:r>
            <a:r>
              <a:rPr lang="de-DE" dirty="0" smtClean="0"/>
              <a:t> of </a:t>
            </a:r>
            <a:r>
              <a:rPr lang="de-DE" dirty="0" err="1" smtClean="0"/>
              <a:t>curricula</a:t>
            </a:r>
            <a:r>
              <a:rPr lang="de-DE" dirty="0" smtClean="0"/>
              <a:t> </a:t>
            </a:r>
            <a:r>
              <a:rPr lang="de-DE" dirty="0" err="1" smtClean="0"/>
              <a:t>for</a:t>
            </a:r>
            <a:r>
              <a:rPr lang="de-DE" dirty="0" smtClean="0"/>
              <a:t> ESD</a:t>
            </a:r>
          </a:p>
          <a:p>
            <a:pPr lvl="1"/>
            <a:r>
              <a:rPr lang="de-DE" dirty="0" err="1" smtClean="0"/>
              <a:t>matching</a:t>
            </a:r>
            <a:r>
              <a:rPr lang="de-DE" dirty="0" smtClean="0"/>
              <a:t> </a:t>
            </a:r>
            <a:r>
              <a:rPr lang="de-DE" dirty="0" err="1" smtClean="0"/>
              <a:t>every</a:t>
            </a:r>
            <a:r>
              <a:rPr lang="de-DE" dirty="0" smtClean="0"/>
              <a:t> </a:t>
            </a:r>
            <a:r>
              <a:rPr lang="de-DE" dirty="0" err="1" smtClean="0"/>
              <a:t>subject</a:t>
            </a:r>
            <a:r>
              <a:rPr lang="de-DE" dirty="0" smtClean="0"/>
              <a:t> and </a:t>
            </a:r>
            <a:r>
              <a:rPr lang="de-DE" dirty="0" err="1" smtClean="0"/>
              <a:t>training</a:t>
            </a:r>
            <a:r>
              <a:rPr lang="de-DE" dirty="0" smtClean="0"/>
              <a:t> of TVET</a:t>
            </a:r>
          </a:p>
          <a:p>
            <a:pPr lvl="1"/>
            <a:r>
              <a:rPr lang="de-DE" dirty="0" err="1" smtClean="0"/>
              <a:t>Appropriate</a:t>
            </a:r>
            <a:r>
              <a:rPr lang="de-DE" dirty="0" smtClean="0"/>
              <a:t> </a:t>
            </a:r>
            <a:r>
              <a:rPr lang="de-DE" dirty="0" err="1" smtClean="0"/>
              <a:t>methods</a:t>
            </a:r>
            <a:r>
              <a:rPr lang="de-DE" dirty="0" smtClean="0"/>
              <a:t> and </a:t>
            </a:r>
            <a:r>
              <a:rPr lang="de-DE" dirty="0" err="1" smtClean="0"/>
              <a:t>didactical</a:t>
            </a:r>
            <a:r>
              <a:rPr lang="de-DE" dirty="0" smtClean="0"/>
              <a:t> </a:t>
            </a:r>
            <a:r>
              <a:rPr lang="de-DE" dirty="0" err="1" smtClean="0"/>
              <a:t>concepts</a:t>
            </a:r>
            <a:endParaRPr lang="de-DE" dirty="0" smtClean="0"/>
          </a:p>
          <a:p>
            <a:r>
              <a:rPr lang="de-DE" dirty="0" err="1" smtClean="0"/>
              <a:t>Further</a:t>
            </a:r>
            <a:r>
              <a:rPr lang="de-DE" dirty="0" smtClean="0"/>
              <a:t> </a:t>
            </a:r>
            <a:r>
              <a:rPr lang="de-DE" dirty="0" err="1" smtClean="0"/>
              <a:t>training</a:t>
            </a:r>
            <a:r>
              <a:rPr lang="de-DE" dirty="0" smtClean="0"/>
              <a:t> </a:t>
            </a:r>
            <a:r>
              <a:rPr lang="de-DE" dirty="0" err="1" smtClean="0"/>
              <a:t>for</a:t>
            </a:r>
            <a:r>
              <a:rPr lang="de-DE" dirty="0" smtClean="0"/>
              <a:t> </a:t>
            </a:r>
            <a:r>
              <a:rPr lang="de-DE" dirty="0" err="1" smtClean="0"/>
              <a:t>teachers</a:t>
            </a:r>
            <a:endParaRPr lang="de-DE" dirty="0" smtClean="0"/>
          </a:p>
          <a:p>
            <a:r>
              <a:rPr lang="de-DE" dirty="0" err="1" smtClean="0"/>
              <a:t>Raising</a:t>
            </a:r>
            <a:r>
              <a:rPr lang="de-DE" dirty="0" smtClean="0"/>
              <a:t> </a:t>
            </a:r>
            <a:r>
              <a:rPr lang="de-DE" dirty="0" err="1" smtClean="0"/>
              <a:t>awareness</a:t>
            </a:r>
            <a:endParaRPr lang="de-DE" dirty="0" smtClean="0"/>
          </a:p>
          <a:p>
            <a:pPr lvl="1"/>
            <a:endParaRPr lang="de-DE" dirty="0" smtClean="0"/>
          </a:p>
          <a:p>
            <a:pPr lvl="1"/>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p:txBody>
          <a:bodyPr>
            <a:normAutofit/>
          </a:bodyPr>
          <a:lstStyle/>
          <a:p>
            <a:pPr>
              <a:buNone/>
            </a:pPr>
            <a:r>
              <a:rPr lang="de-DE" dirty="0" err="1" smtClean="0"/>
              <a:t>Further</a:t>
            </a:r>
            <a:r>
              <a:rPr lang="de-DE" dirty="0" smtClean="0"/>
              <a:t> </a:t>
            </a:r>
            <a:r>
              <a:rPr lang="de-DE" dirty="0" err="1" smtClean="0"/>
              <a:t>training</a:t>
            </a:r>
            <a:r>
              <a:rPr lang="de-DE" dirty="0" smtClean="0"/>
              <a:t> </a:t>
            </a:r>
            <a:r>
              <a:rPr lang="de-DE" dirty="0" err="1" smtClean="0"/>
              <a:t>modules</a:t>
            </a:r>
            <a:endParaRPr lang="de-DE" dirty="0" smtClean="0"/>
          </a:p>
          <a:p>
            <a:pPr>
              <a:buNone/>
            </a:pPr>
            <a:endParaRPr lang="de-DE" dirty="0" smtClean="0"/>
          </a:p>
          <a:p>
            <a:pPr marL="514350" indent="-514350">
              <a:buFont typeface="+mj-lt"/>
              <a:buAutoNum type="arabicPeriod"/>
            </a:pPr>
            <a:r>
              <a:rPr lang="de-DE" sz="2800" dirty="0" smtClean="0"/>
              <a:t>Systems </a:t>
            </a:r>
            <a:r>
              <a:rPr lang="de-DE" sz="2800" dirty="0" err="1" smtClean="0"/>
              <a:t>thinking</a:t>
            </a:r>
            <a:r>
              <a:rPr lang="de-DE" sz="2800" dirty="0" smtClean="0"/>
              <a:t> </a:t>
            </a:r>
            <a:r>
              <a:rPr lang="de-DE" sz="2800" dirty="0" err="1" smtClean="0"/>
              <a:t>skills</a:t>
            </a:r>
            <a:r>
              <a:rPr lang="de-DE" sz="2800" dirty="0" smtClean="0"/>
              <a:t> </a:t>
            </a:r>
          </a:p>
          <a:p>
            <a:pPr marL="514350" indent="-514350">
              <a:buFont typeface="+mj-lt"/>
              <a:buAutoNum type="arabicPeriod"/>
            </a:pPr>
            <a:r>
              <a:rPr lang="de-DE" sz="2800" dirty="0" smtClean="0"/>
              <a:t>Design </a:t>
            </a:r>
            <a:r>
              <a:rPr lang="de-DE" sz="2800" dirty="0" err="1" smtClean="0"/>
              <a:t>thinking/</a:t>
            </a:r>
            <a:r>
              <a:rPr lang="de-DE" sz="2400" dirty="0" err="1" smtClean="0"/>
              <a:t>sustainability</a:t>
            </a:r>
            <a:r>
              <a:rPr lang="de-DE" sz="2400" dirty="0" smtClean="0"/>
              <a:t> </a:t>
            </a:r>
            <a:r>
              <a:rPr lang="de-DE" sz="2400" dirty="0" err="1" smtClean="0"/>
              <a:t>entrepreneurship</a:t>
            </a:r>
            <a:r>
              <a:rPr lang="de-DE" sz="2400" dirty="0" smtClean="0"/>
              <a:t> </a:t>
            </a:r>
            <a:r>
              <a:rPr lang="de-DE" sz="2800" dirty="0" err="1" smtClean="0"/>
              <a:t>skills</a:t>
            </a:r>
            <a:r>
              <a:rPr lang="de-DE" sz="2800" dirty="0" smtClean="0"/>
              <a:t> </a:t>
            </a:r>
          </a:p>
          <a:p>
            <a:pPr marL="514350" indent="-514350">
              <a:buFont typeface="+mj-lt"/>
              <a:buAutoNum type="arabicPeriod"/>
            </a:pPr>
            <a:r>
              <a:rPr lang="de-DE" sz="2800" dirty="0" err="1" smtClean="0"/>
              <a:t>value</a:t>
            </a:r>
            <a:r>
              <a:rPr lang="de-DE" sz="2800" dirty="0" smtClean="0"/>
              <a:t> und </a:t>
            </a:r>
            <a:r>
              <a:rPr lang="de-DE" sz="2800" dirty="0" err="1" smtClean="0"/>
              <a:t>needs</a:t>
            </a:r>
            <a:r>
              <a:rPr lang="de-DE" sz="2800" dirty="0" smtClean="0"/>
              <a:t> </a:t>
            </a:r>
            <a:r>
              <a:rPr lang="de-DE" sz="2800" dirty="0" err="1" smtClean="0"/>
              <a:t>biography</a:t>
            </a:r>
            <a:endParaRPr lang="de-DE" sz="2800" dirty="0" smtClean="0"/>
          </a:p>
          <a:p>
            <a:pPr marL="514350" indent="-514350">
              <a:buFont typeface="+mj-lt"/>
              <a:buAutoNum type="arabicPeriod"/>
            </a:pPr>
            <a:r>
              <a:rPr lang="de-DE" sz="2800" dirty="0" smtClean="0"/>
              <a:t>Play </a:t>
            </a:r>
            <a:r>
              <a:rPr lang="de-DE" dirty="0" err="1" smtClean="0"/>
              <a:t>the</a:t>
            </a:r>
            <a:r>
              <a:rPr lang="de-DE" dirty="0" smtClean="0"/>
              <a:t> </a:t>
            </a:r>
            <a:r>
              <a:rPr lang="de-DE" dirty="0" err="1" smtClean="0"/>
              <a:t>game</a:t>
            </a:r>
            <a:r>
              <a:rPr lang="de-DE" dirty="0" smtClean="0"/>
              <a:t> – walk </a:t>
            </a:r>
            <a:r>
              <a:rPr lang="de-DE" dirty="0" err="1" smtClean="0"/>
              <a:t>the</a:t>
            </a:r>
            <a:r>
              <a:rPr lang="de-DE" dirty="0" smtClean="0"/>
              <a:t> </a:t>
            </a:r>
            <a:r>
              <a:rPr lang="de-DE" dirty="0" err="1" smtClean="0"/>
              <a:t>talk</a:t>
            </a:r>
            <a:endParaRPr lang="de-DE" dirty="0" smtClean="0"/>
          </a:p>
          <a:p>
            <a:pPr marL="514350" indent="-514350"/>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a:xfrm>
            <a:off x="5623982" y="1600200"/>
            <a:ext cx="3062817" cy="5033831"/>
          </a:xfrm>
        </p:spPr>
        <p:txBody>
          <a:bodyPr/>
          <a:lstStyle/>
          <a:p>
            <a:pPr>
              <a:buNone/>
            </a:pPr>
            <a:r>
              <a:rPr lang="de-DE" b="1" dirty="0" smtClean="0"/>
              <a:t>ESD </a:t>
            </a:r>
            <a:r>
              <a:rPr lang="de-DE" b="1" dirty="0" err="1" smtClean="0"/>
              <a:t>framework</a:t>
            </a:r>
            <a:endParaRPr lang="de-DE" b="1" dirty="0" smtClean="0"/>
          </a:p>
          <a:p>
            <a:pPr>
              <a:buNone/>
            </a:pPr>
            <a:endParaRPr lang="de-DE" dirty="0" smtClean="0"/>
          </a:p>
          <a:p>
            <a:r>
              <a:rPr lang="de-DE" dirty="0" err="1" smtClean="0"/>
              <a:t>guiding</a:t>
            </a:r>
            <a:r>
              <a:rPr lang="de-DE" dirty="0" smtClean="0"/>
              <a:t> </a:t>
            </a:r>
            <a:r>
              <a:rPr lang="de-DE" dirty="0" err="1" smtClean="0"/>
              <a:t>principles</a:t>
            </a:r>
            <a:endParaRPr lang="de-DE" dirty="0" smtClean="0"/>
          </a:p>
          <a:p>
            <a:r>
              <a:rPr lang="de-DE" dirty="0" err="1" smtClean="0"/>
              <a:t>fields</a:t>
            </a:r>
            <a:r>
              <a:rPr lang="de-DE" dirty="0" smtClean="0"/>
              <a:t> of </a:t>
            </a:r>
            <a:r>
              <a:rPr lang="de-DE" dirty="0" err="1" smtClean="0"/>
              <a:t>action</a:t>
            </a:r>
            <a:endParaRPr lang="de-DE" dirty="0" smtClean="0"/>
          </a:p>
          <a:p>
            <a:r>
              <a:rPr lang="de-DE" dirty="0" err="1" smtClean="0"/>
              <a:t>related</a:t>
            </a:r>
            <a:r>
              <a:rPr lang="de-DE" dirty="0" smtClean="0"/>
              <a:t> </a:t>
            </a:r>
            <a:r>
              <a:rPr lang="de-DE" dirty="0" err="1" smtClean="0"/>
              <a:t>topics</a:t>
            </a:r>
            <a:endParaRPr lang="de-DE" dirty="0"/>
          </a:p>
        </p:txBody>
      </p:sp>
      <p:graphicFrame>
        <p:nvGraphicFramePr>
          <p:cNvPr id="4" name="D 2"/>
          <p:cNvGraphicFramePr/>
          <p:nvPr/>
        </p:nvGraphicFramePr>
        <p:xfrm>
          <a:off x="457200" y="1417638"/>
          <a:ext cx="5166783" cy="54403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Textfeld 4"/>
          <p:cNvSpPr txBox="1"/>
          <p:nvPr/>
        </p:nvSpPr>
        <p:spPr>
          <a:xfrm>
            <a:off x="938394" y="4944337"/>
            <a:ext cx="1216138" cy="800219"/>
          </a:xfrm>
          <a:prstGeom prst="rect">
            <a:avLst/>
          </a:prstGeom>
          <a:noFill/>
        </p:spPr>
        <p:txBody>
          <a:bodyPr wrap="square" rtlCol="0">
            <a:spAutoFit/>
          </a:bodyPr>
          <a:lstStyle/>
          <a:p>
            <a:pPr algn="ctr"/>
            <a:r>
              <a:rPr lang="de-DE" b="1" dirty="0" err="1" smtClean="0">
                <a:latin typeface="Times New Roman"/>
                <a:cs typeface="Times New Roman"/>
              </a:rPr>
              <a:t>Policy</a:t>
            </a:r>
            <a:endParaRPr lang="de-DE" b="1" dirty="0" smtClean="0">
              <a:latin typeface="Times New Roman"/>
              <a:cs typeface="Times New Roman"/>
            </a:endParaRPr>
          </a:p>
          <a:p>
            <a:pPr algn="ctr"/>
            <a:r>
              <a:rPr lang="de-DE" sz="1400" dirty="0" err="1" smtClean="0">
                <a:latin typeface="Times New Roman"/>
                <a:cs typeface="Times New Roman"/>
              </a:rPr>
              <a:t>Democratic</a:t>
            </a:r>
            <a:r>
              <a:rPr lang="de-DE" sz="1400" dirty="0" smtClean="0">
                <a:latin typeface="Times New Roman"/>
                <a:cs typeface="Times New Roman"/>
              </a:rPr>
              <a:t> </a:t>
            </a:r>
            <a:r>
              <a:rPr lang="de-DE" sz="1400" dirty="0" err="1" smtClean="0">
                <a:latin typeface="Times New Roman"/>
                <a:cs typeface="Times New Roman"/>
              </a:rPr>
              <a:t>negotiation</a:t>
            </a:r>
            <a:endParaRPr lang="de-DE" sz="1400" dirty="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nvPr>
        </p:nvGraphicFramePr>
        <p:xfrm>
          <a:off x="457200" y="1623167"/>
          <a:ext cx="8229600" cy="5033665"/>
        </p:xfrm>
        <a:graphic>
          <a:graphicData uri="http://schemas.openxmlformats.org/drawingml/2006/table">
            <a:tbl>
              <a:tblPr firstRow="1" bandRow="1">
                <a:tableStyleId>{5C22544A-7EE6-4342-B048-85BDC9FD1C3A}</a:tableStyleId>
              </a:tblPr>
              <a:tblGrid>
                <a:gridCol w="2057400"/>
                <a:gridCol w="2057400"/>
                <a:gridCol w="2057400"/>
                <a:gridCol w="2057400"/>
              </a:tblGrid>
              <a:tr h="1006733">
                <a:tc>
                  <a:txBody>
                    <a:bodyPr/>
                    <a:lstStyle/>
                    <a:p>
                      <a:pPr algn="l"/>
                      <a:r>
                        <a:rPr lang="de-DE" dirty="0" smtClean="0"/>
                        <a:t>           </a:t>
                      </a:r>
                      <a:r>
                        <a:rPr lang="de-DE" dirty="0" err="1" smtClean="0"/>
                        <a:t>Dimensions</a:t>
                      </a:r>
                      <a:r>
                        <a:rPr lang="de-DE" baseline="0" dirty="0" smtClean="0"/>
                        <a:t> </a:t>
                      </a:r>
                      <a:endParaRPr lang="de-DE" dirty="0" smtClean="0"/>
                    </a:p>
                    <a:p>
                      <a:r>
                        <a:rPr lang="de-DE" dirty="0" err="1" smtClean="0"/>
                        <a:t>Competence</a:t>
                      </a:r>
                      <a:endParaRPr lang="de-DE" dirty="0" smtClean="0"/>
                    </a:p>
                    <a:p>
                      <a:r>
                        <a:rPr lang="de-DE" dirty="0" smtClean="0"/>
                        <a:t> </a:t>
                      </a:r>
                      <a:endParaRPr lang="de-DE" dirty="0"/>
                    </a:p>
                  </a:txBody>
                  <a:tcPr/>
                </a:tc>
                <a:tc>
                  <a:txBody>
                    <a:bodyPr/>
                    <a:lstStyle/>
                    <a:p>
                      <a:pPr algn="ctr"/>
                      <a:r>
                        <a:rPr lang="de-DE" dirty="0" err="1" smtClean="0"/>
                        <a:t>Knowledge</a:t>
                      </a:r>
                      <a:endParaRPr lang="de-DE" dirty="0"/>
                    </a:p>
                  </a:txBody>
                  <a:tcPr/>
                </a:tc>
                <a:tc>
                  <a:txBody>
                    <a:bodyPr/>
                    <a:lstStyle/>
                    <a:p>
                      <a:pPr algn="ctr"/>
                      <a:r>
                        <a:rPr lang="de-DE" dirty="0" err="1" smtClean="0"/>
                        <a:t>skills</a:t>
                      </a:r>
                      <a:endParaRPr lang="de-DE" dirty="0"/>
                    </a:p>
                  </a:txBody>
                  <a:tcPr/>
                </a:tc>
                <a:tc>
                  <a:txBody>
                    <a:bodyPr/>
                    <a:lstStyle/>
                    <a:p>
                      <a:pPr algn="ctr"/>
                      <a:r>
                        <a:rPr lang="de-DE" dirty="0" err="1" smtClean="0"/>
                        <a:t>attitude</a:t>
                      </a:r>
                      <a:endParaRPr lang="de-DE" dirty="0"/>
                    </a:p>
                  </a:txBody>
                  <a:tcPr/>
                </a:tc>
              </a:tr>
              <a:tr h="1006733">
                <a:tc>
                  <a:txBody>
                    <a:bodyPr/>
                    <a:lstStyle/>
                    <a:p>
                      <a:r>
                        <a:rPr lang="de-DE" b="1" dirty="0" err="1" smtClean="0"/>
                        <a:t>Issue</a:t>
                      </a:r>
                      <a:r>
                        <a:rPr lang="de-DE" b="1" dirty="0" smtClean="0"/>
                        <a:t> </a:t>
                      </a:r>
                      <a:r>
                        <a:rPr lang="de-DE" b="1" dirty="0" err="1" smtClean="0"/>
                        <a:t>competence</a:t>
                      </a:r>
                      <a:endParaRPr lang="de-DE" b="1" dirty="0"/>
                    </a:p>
                  </a:txBody>
                  <a:tcPr/>
                </a:tc>
                <a:tc>
                  <a:txBody>
                    <a:bodyPr/>
                    <a:lstStyle/>
                    <a:p>
                      <a:r>
                        <a:rPr lang="de-DE" dirty="0" err="1" smtClean="0"/>
                        <a:t>About</a:t>
                      </a:r>
                      <a:r>
                        <a:rPr lang="de-DE" dirty="0" smtClean="0"/>
                        <a:t> </a:t>
                      </a:r>
                      <a:r>
                        <a:rPr lang="de-DE" dirty="0" err="1" smtClean="0"/>
                        <a:t>vocational</a:t>
                      </a:r>
                      <a:r>
                        <a:rPr lang="de-DE" dirty="0" smtClean="0"/>
                        <a:t> </a:t>
                      </a:r>
                      <a:r>
                        <a:rPr lang="de-DE" dirty="0" err="1" smtClean="0"/>
                        <a:t>fields</a:t>
                      </a:r>
                      <a:r>
                        <a:rPr lang="de-DE" dirty="0" smtClean="0"/>
                        <a:t> </a:t>
                      </a:r>
                      <a:r>
                        <a:rPr lang="de-DE" dirty="0" err="1" smtClean="0"/>
                        <a:t>related</a:t>
                      </a:r>
                      <a:r>
                        <a:rPr lang="de-DE" dirty="0" smtClean="0"/>
                        <a:t> to ESD</a:t>
                      </a:r>
                    </a:p>
                    <a:p>
                      <a:endParaRPr lang="de-DE" dirty="0"/>
                    </a:p>
                  </a:txBody>
                  <a:tcPr/>
                </a:tc>
                <a:tc>
                  <a:txBody>
                    <a:bodyPr/>
                    <a:lstStyle/>
                    <a:p>
                      <a:r>
                        <a:rPr lang="de-DE" dirty="0" err="1" smtClean="0"/>
                        <a:t>Working</a:t>
                      </a:r>
                      <a:r>
                        <a:rPr lang="de-DE" dirty="0" smtClean="0"/>
                        <a:t> </a:t>
                      </a:r>
                      <a:r>
                        <a:rPr lang="de-DE" dirty="0" err="1" smtClean="0"/>
                        <a:t>with</a:t>
                      </a:r>
                      <a:r>
                        <a:rPr lang="de-DE" dirty="0" smtClean="0"/>
                        <a:t> </a:t>
                      </a:r>
                      <a:r>
                        <a:rPr lang="de-DE" dirty="0" err="1" smtClean="0"/>
                        <a:t>methods</a:t>
                      </a:r>
                      <a:r>
                        <a:rPr lang="de-DE" dirty="0" smtClean="0"/>
                        <a:t> and </a:t>
                      </a:r>
                      <a:r>
                        <a:rPr lang="de-DE" dirty="0" err="1" smtClean="0"/>
                        <a:t>instruments</a:t>
                      </a:r>
                      <a:endParaRPr lang="de-DE" dirty="0"/>
                    </a:p>
                  </a:txBody>
                  <a:tcPr/>
                </a:tc>
                <a:tc>
                  <a:txBody>
                    <a:bodyPr/>
                    <a:lstStyle/>
                    <a:p>
                      <a:r>
                        <a:rPr lang="de-DE" dirty="0" smtClean="0"/>
                        <a:t>Global </a:t>
                      </a:r>
                      <a:r>
                        <a:rPr lang="de-DE" dirty="0" err="1" smtClean="0"/>
                        <a:t>learning</a:t>
                      </a:r>
                      <a:endParaRPr lang="de-DE" dirty="0" smtClean="0"/>
                    </a:p>
                    <a:p>
                      <a:r>
                        <a:rPr lang="de-DE" dirty="0" smtClean="0"/>
                        <a:t>Green </a:t>
                      </a:r>
                      <a:r>
                        <a:rPr lang="de-DE" dirty="0" err="1" smtClean="0"/>
                        <a:t>economy</a:t>
                      </a:r>
                      <a:r>
                        <a:rPr lang="de-DE" dirty="0" smtClean="0"/>
                        <a:t> </a:t>
                      </a:r>
                      <a:r>
                        <a:rPr lang="de-DE" dirty="0" err="1" smtClean="0"/>
                        <a:t>saving</a:t>
                      </a:r>
                      <a:r>
                        <a:rPr lang="de-DE" dirty="0" smtClean="0"/>
                        <a:t> </a:t>
                      </a:r>
                      <a:r>
                        <a:rPr lang="de-DE" dirty="0" err="1" smtClean="0"/>
                        <a:t>environment</a:t>
                      </a:r>
                      <a:endParaRPr lang="de-DE" dirty="0"/>
                    </a:p>
                  </a:txBody>
                  <a:tcPr/>
                </a:tc>
              </a:tr>
              <a:tr h="1006733">
                <a:tc>
                  <a:txBody>
                    <a:bodyPr/>
                    <a:lstStyle/>
                    <a:p>
                      <a:r>
                        <a:rPr lang="de-DE" b="1" dirty="0" err="1" smtClean="0"/>
                        <a:t>Social</a:t>
                      </a:r>
                      <a:r>
                        <a:rPr lang="de-DE" b="1" dirty="0" smtClean="0"/>
                        <a:t> </a:t>
                      </a:r>
                      <a:r>
                        <a:rPr lang="de-DE" b="1" dirty="0" err="1" smtClean="0"/>
                        <a:t>competence</a:t>
                      </a:r>
                      <a:endParaRPr lang="de-DE" b="1" dirty="0"/>
                    </a:p>
                  </a:txBody>
                  <a:tcPr/>
                </a:tc>
                <a:tc>
                  <a:txBody>
                    <a:bodyPr/>
                    <a:lstStyle/>
                    <a:p>
                      <a:r>
                        <a:rPr lang="de-DE" dirty="0" err="1" smtClean="0"/>
                        <a:t>Communication</a:t>
                      </a:r>
                      <a:r>
                        <a:rPr lang="de-DE" dirty="0" smtClean="0"/>
                        <a:t>,</a:t>
                      </a:r>
                      <a:r>
                        <a:rPr lang="de-DE" baseline="0" dirty="0" smtClean="0"/>
                        <a:t> </a:t>
                      </a:r>
                      <a:r>
                        <a:rPr lang="de-DE" baseline="0" dirty="0" err="1" smtClean="0"/>
                        <a:t>teamwork</a:t>
                      </a:r>
                      <a:endParaRPr lang="de-DE" baseline="0" dirty="0" smtClean="0"/>
                    </a:p>
                    <a:p>
                      <a:endParaRPr lang="de-DE" dirty="0"/>
                    </a:p>
                  </a:txBody>
                  <a:tcPr/>
                </a:tc>
                <a:tc>
                  <a:txBody>
                    <a:bodyPr/>
                    <a:lstStyle/>
                    <a:p>
                      <a:r>
                        <a:rPr lang="de-DE" dirty="0" err="1" smtClean="0"/>
                        <a:t>Solving</a:t>
                      </a:r>
                      <a:r>
                        <a:rPr lang="de-DE" dirty="0" smtClean="0"/>
                        <a:t> </a:t>
                      </a:r>
                      <a:r>
                        <a:rPr lang="de-DE" dirty="0" err="1" smtClean="0"/>
                        <a:t>conflicts</a:t>
                      </a:r>
                      <a:endParaRPr lang="de-DE" dirty="0" smtClean="0"/>
                    </a:p>
                    <a:p>
                      <a:r>
                        <a:rPr lang="de-DE" dirty="0" err="1" smtClean="0"/>
                        <a:t>Steering</a:t>
                      </a:r>
                      <a:r>
                        <a:rPr lang="de-DE" baseline="0" dirty="0" smtClean="0"/>
                        <a:t> </a:t>
                      </a:r>
                      <a:r>
                        <a:rPr lang="de-DE" baseline="0" dirty="0" err="1" smtClean="0"/>
                        <a:t>dialogues</a:t>
                      </a:r>
                      <a:endParaRPr lang="de-DE" dirty="0"/>
                    </a:p>
                  </a:txBody>
                  <a:tcPr/>
                </a:tc>
                <a:tc>
                  <a:txBody>
                    <a:bodyPr/>
                    <a:lstStyle/>
                    <a:p>
                      <a:r>
                        <a:rPr lang="de-DE" dirty="0" err="1" smtClean="0"/>
                        <a:t>Open-mindness</a:t>
                      </a:r>
                      <a:endParaRPr lang="de-DE" dirty="0" smtClean="0"/>
                    </a:p>
                    <a:p>
                      <a:r>
                        <a:rPr lang="de-DE" dirty="0" err="1" smtClean="0"/>
                        <a:t>Empathy</a:t>
                      </a:r>
                      <a:endParaRPr lang="de-DE" dirty="0" smtClean="0"/>
                    </a:p>
                    <a:p>
                      <a:r>
                        <a:rPr lang="de-DE" dirty="0" err="1" smtClean="0"/>
                        <a:t>Solidarity</a:t>
                      </a:r>
                      <a:endParaRPr lang="de-DE" dirty="0"/>
                    </a:p>
                  </a:txBody>
                  <a:tcPr/>
                </a:tc>
              </a:tr>
              <a:tr h="1006733">
                <a:tc>
                  <a:txBody>
                    <a:bodyPr/>
                    <a:lstStyle/>
                    <a:p>
                      <a:r>
                        <a:rPr lang="de-DE" b="1" dirty="0" err="1" smtClean="0"/>
                        <a:t>Self</a:t>
                      </a:r>
                      <a:r>
                        <a:rPr lang="de-DE" b="1" dirty="0" smtClean="0"/>
                        <a:t> </a:t>
                      </a:r>
                      <a:r>
                        <a:rPr lang="de-DE" b="1" dirty="0" err="1" smtClean="0"/>
                        <a:t>competence</a:t>
                      </a:r>
                      <a:endParaRPr lang="de-DE" b="1" dirty="0"/>
                    </a:p>
                  </a:txBody>
                  <a:tcPr/>
                </a:tc>
                <a:tc>
                  <a:txBody>
                    <a:bodyPr/>
                    <a:lstStyle/>
                    <a:p>
                      <a:r>
                        <a:rPr lang="de-DE" dirty="0" err="1" smtClean="0"/>
                        <a:t>Personality</a:t>
                      </a:r>
                      <a:r>
                        <a:rPr lang="de-DE" dirty="0" smtClean="0"/>
                        <a:t>, </a:t>
                      </a:r>
                      <a:r>
                        <a:rPr lang="de-DE" dirty="0" err="1" smtClean="0"/>
                        <a:t>emotion</a:t>
                      </a:r>
                      <a:endParaRPr lang="de-DE" dirty="0" smtClean="0"/>
                    </a:p>
                    <a:p>
                      <a:r>
                        <a:rPr lang="de-DE" dirty="0" err="1" smtClean="0"/>
                        <a:t>behavior</a:t>
                      </a:r>
                      <a:endParaRPr lang="de-DE" dirty="0"/>
                    </a:p>
                  </a:txBody>
                  <a:tcPr/>
                </a:tc>
                <a:tc>
                  <a:txBody>
                    <a:bodyPr/>
                    <a:lstStyle/>
                    <a:p>
                      <a:r>
                        <a:rPr lang="de-DE" dirty="0" err="1" smtClean="0"/>
                        <a:t>Designing</a:t>
                      </a:r>
                      <a:r>
                        <a:rPr lang="de-DE" dirty="0" smtClean="0"/>
                        <a:t> </a:t>
                      </a:r>
                      <a:r>
                        <a:rPr lang="de-DE" dirty="0" err="1" smtClean="0"/>
                        <a:t>own</a:t>
                      </a:r>
                      <a:r>
                        <a:rPr lang="de-DE" dirty="0" smtClean="0"/>
                        <a:t> life- and </a:t>
                      </a:r>
                      <a:r>
                        <a:rPr lang="de-DE" dirty="0" err="1" smtClean="0"/>
                        <a:t>carreer</a:t>
                      </a:r>
                      <a:r>
                        <a:rPr lang="de-DE" dirty="0" smtClean="0"/>
                        <a:t> </a:t>
                      </a:r>
                      <a:r>
                        <a:rPr lang="de-DE" dirty="0" err="1" smtClean="0"/>
                        <a:t>curriculum</a:t>
                      </a:r>
                      <a:endParaRPr lang="de-DE" dirty="0"/>
                    </a:p>
                  </a:txBody>
                  <a:tcPr/>
                </a:tc>
                <a:tc>
                  <a:txBody>
                    <a:bodyPr/>
                    <a:lstStyle/>
                    <a:p>
                      <a:r>
                        <a:rPr lang="de-DE" dirty="0" smtClean="0"/>
                        <a:t>Courage and </a:t>
                      </a:r>
                      <a:r>
                        <a:rPr lang="de-DE" dirty="0" err="1" smtClean="0"/>
                        <a:t>heart</a:t>
                      </a:r>
                      <a:endParaRPr lang="de-DE" dirty="0" smtClean="0"/>
                    </a:p>
                    <a:p>
                      <a:r>
                        <a:rPr lang="de-DE" dirty="0" err="1" smtClean="0"/>
                        <a:t>authenticity</a:t>
                      </a:r>
                      <a:endParaRPr lang="de-DE" dirty="0"/>
                    </a:p>
                  </a:txBody>
                  <a:tcPr/>
                </a:tc>
              </a:tr>
              <a:tr h="1006733">
                <a:tc>
                  <a:txBody>
                    <a:bodyPr/>
                    <a:lstStyle/>
                    <a:p>
                      <a:r>
                        <a:rPr lang="de-DE" b="1" dirty="0" smtClean="0"/>
                        <a:t>Design </a:t>
                      </a:r>
                      <a:r>
                        <a:rPr lang="de-DE" b="1" dirty="0" err="1" smtClean="0"/>
                        <a:t>competence</a:t>
                      </a:r>
                      <a:endParaRPr lang="de-DE" b="1" dirty="0" smtClean="0"/>
                    </a:p>
                    <a:p>
                      <a:r>
                        <a:rPr lang="de-DE" sz="1600" b="1" dirty="0" smtClean="0"/>
                        <a:t>Handlungskompetenz</a:t>
                      </a:r>
                    </a:p>
                    <a:p>
                      <a:r>
                        <a:rPr lang="de-DE" sz="1400" b="1" dirty="0" err="1" smtClean="0"/>
                        <a:t>Competence</a:t>
                      </a:r>
                      <a:r>
                        <a:rPr lang="de-DE" sz="1400" b="1" dirty="0" smtClean="0"/>
                        <a:t> to </a:t>
                      </a:r>
                      <a:r>
                        <a:rPr lang="de-DE" sz="1400" b="1" dirty="0" err="1" smtClean="0"/>
                        <a:t>perform</a:t>
                      </a:r>
                      <a:endParaRPr lang="de-DE" sz="1400" b="1" dirty="0"/>
                    </a:p>
                  </a:txBody>
                  <a:tcPr/>
                </a:tc>
                <a:tc>
                  <a:txBody>
                    <a:bodyPr/>
                    <a:lstStyle/>
                    <a:p>
                      <a:r>
                        <a:rPr lang="de-DE" dirty="0" err="1" smtClean="0"/>
                        <a:t>About</a:t>
                      </a:r>
                      <a:r>
                        <a:rPr lang="de-DE" dirty="0" smtClean="0"/>
                        <a:t> </a:t>
                      </a:r>
                      <a:r>
                        <a:rPr lang="de-DE" dirty="0" err="1" smtClean="0"/>
                        <a:t>process</a:t>
                      </a:r>
                      <a:r>
                        <a:rPr lang="de-DE" dirty="0" smtClean="0"/>
                        <a:t> </a:t>
                      </a:r>
                      <a:r>
                        <a:rPr lang="de-DE" dirty="0" err="1" smtClean="0"/>
                        <a:t>designing</a:t>
                      </a:r>
                      <a:r>
                        <a:rPr lang="de-DE" dirty="0" smtClean="0"/>
                        <a:t> </a:t>
                      </a:r>
                      <a:r>
                        <a:rPr lang="de-DE" dirty="0" err="1" smtClean="0"/>
                        <a:t>structure</a:t>
                      </a:r>
                      <a:r>
                        <a:rPr lang="de-DE" dirty="0" smtClean="0"/>
                        <a:t> </a:t>
                      </a:r>
                      <a:r>
                        <a:rPr lang="de-DE" dirty="0" err="1" smtClean="0"/>
                        <a:t>building</a:t>
                      </a:r>
                      <a:endParaRPr lang="de-DE" dirty="0" smtClean="0"/>
                    </a:p>
                  </a:txBody>
                  <a:tcPr/>
                </a:tc>
                <a:tc>
                  <a:txBody>
                    <a:bodyPr/>
                    <a:lstStyle/>
                    <a:p>
                      <a:r>
                        <a:rPr lang="de-DE" dirty="0" err="1" smtClean="0"/>
                        <a:t>Designing</a:t>
                      </a:r>
                      <a:r>
                        <a:rPr lang="de-DE" dirty="0" smtClean="0"/>
                        <a:t> </a:t>
                      </a:r>
                      <a:r>
                        <a:rPr lang="de-DE" dirty="0" err="1" smtClean="0"/>
                        <a:t>processes</a:t>
                      </a:r>
                      <a:r>
                        <a:rPr lang="de-DE" dirty="0" smtClean="0"/>
                        <a:t> and </a:t>
                      </a:r>
                      <a:r>
                        <a:rPr lang="de-DE" dirty="0" err="1" smtClean="0"/>
                        <a:t>products</a:t>
                      </a:r>
                      <a:endParaRPr lang="de-DE" dirty="0"/>
                    </a:p>
                  </a:txBody>
                  <a:tcPr/>
                </a:tc>
                <a:tc>
                  <a:txBody>
                    <a:bodyPr/>
                    <a:lstStyle/>
                    <a:p>
                      <a:r>
                        <a:rPr lang="de-DE" dirty="0" err="1" smtClean="0"/>
                        <a:t>Dealing</a:t>
                      </a:r>
                      <a:r>
                        <a:rPr lang="de-DE" dirty="0" smtClean="0"/>
                        <a:t> </a:t>
                      </a:r>
                      <a:r>
                        <a:rPr lang="de-DE" dirty="0" err="1" smtClean="0"/>
                        <a:t>with</a:t>
                      </a:r>
                      <a:r>
                        <a:rPr lang="de-DE" dirty="0" smtClean="0"/>
                        <a:t> </a:t>
                      </a:r>
                      <a:r>
                        <a:rPr lang="de-DE" dirty="0" err="1" smtClean="0"/>
                        <a:t>variety</a:t>
                      </a:r>
                      <a:r>
                        <a:rPr lang="de-DE" dirty="0" smtClean="0"/>
                        <a:t> and </a:t>
                      </a:r>
                      <a:r>
                        <a:rPr lang="de-DE" dirty="0" err="1" smtClean="0"/>
                        <a:t>difference</a:t>
                      </a:r>
                      <a:endParaRPr lang="de-DE" dirty="0"/>
                    </a:p>
                  </a:txBody>
                  <a:tcPr/>
                </a:tc>
              </a:tr>
            </a:tbl>
          </a:graphicData>
        </a:graphic>
      </p:graphicFrame>
      <p:sp>
        <p:nvSpPr>
          <p:cNvPr id="5" name="Pfeil nach unten 4"/>
          <p:cNvSpPr/>
          <p:nvPr/>
        </p:nvSpPr>
        <p:spPr>
          <a:xfrm rot="10800000" flipV="1">
            <a:off x="1748748" y="2347902"/>
            <a:ext cx="484632" cy="2215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Pfeil nach unten 5"/>
          <p:cNvSpPr/>
          <p:nvPr/>
        </p:nvSpPr>
        <p:spPr>
          <a:xfrm rot="16200000">
            <a:off x="2116503" y="1980147"/>
            <a:ext cx="484632" cy="2508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p:cNvSpPr txBox="1"/>
          <p:nvPr/>
        </p:nvSpPr>
        <p:spPr>
          <a:xfrm>
            <a:off x="457200" y="274638"/>
            <a:ext cx="6029073" cy="1077218"/>
          </a:xfrm>
          <a:prstGeom prst="rect">
            <a:avLst/>
          </a:prstGeom>
          <a:noFill/>
        </p:spPr>
        <p:txBody>
          <a:bodyPr wrap="square" rtlCol="0">
            <a:spAutoFit/>
          </a:bodyPr>
          <a:lstStyle/>
          <a:p>
            <a:endParaRPr lang="de-DE" sz="3200" b="1" dirty="0" smtClean="0"/>
          </a:p>
          <a:p>
            <a:r>
              <a:rPr lang="de-DE" sz="3200" b="1" dirty="0" smtClean="0"/>
              <a:t>Framework of </a:t>
            </a:r>
            <a:r>
              <a:rPr lang="de-DE" sz="3200" b="1" smtClean="0"/>
              <a:t>ESD competences</a:t>
            </a:r>
            <a:endParaRPr lang="de-DE"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endParaRPr lang="de-DE"/>
          </a:p>
        </p:txBody>
      </p:sp>
      <p:sp>
        <p:nvSpPr>
          <p:cNvPr id="3" name="Inhaltsplatzhalter 2"/>
          <p:cNvSpPr>
            <a:spLocks noGrp="1"/>
          </p:cNvSpPr>
          <p:nvPr>
            <p:ph idx="1"/>
          </p:nvPr>
        </p:nvSpPr>
        <p:spPr>
          <a:xfrm>
            <a:off x="457200" y="1600200"/>
            <a:ext cx="3111171" cy="4525963"/>
          </a:xfrm>
        </p:spPr>
        <p:txBody>
          <a:bodyPr/>
          <a:lstStyle/>
          <a:p>
            <a:pPr>
              <a:buNone/>
            </a:pPr>
            <a:r>
              <a:rPr lang="de-DE" dirty="0" smtClean="0"/>
              <a:t>Global </a:t>
            </a:r>
            <a:r>
              <a:rPr lang="de-DE" dirty="0" err="1" smtClean="0"/>
              <a:t>goals</a:t>
            </a:r>
            <a:r>
              <a:rPr lang="de-DE" dirty="0" smtClean="0"/>
              <a:t> as</a:t>
            </a:r>
          </a:p>
          <a:p>
            <a:pPr>
              <a:buNone/>
            </a:pPr>
            <a:r>
              <a:rPr lang="de-DE" dirty="0" err="1" smtClean="0"/>
              <a:t>the</a:t>
            </a:r>
            <a:r>
              <a:rPr lang="de-DE" dirty="0" smtClean="0"/>
              <a:t> </a:t>
            </a:r>
            <a:r>
              <a:rPr lang="de-DE" dirty="0" err="1" smtClean="0"/>
              <a:t>pratice</a:t>
            </a:r>
            <a:r>
              <a:rPr lang="de-DE" dirty="0" smtClean="0"/>
              <a:t> </a:t>
            </a:r>
            <a:r>
              <a:rPr lang="de-DE" dirty="0" err="1" smtClean="0"/>
              <a:t>fields</a:t>
            </a:r>
            <a:endParaRPr lang="de-DE" dirty="0" smtClean="0"/>
          </a:p>
          <a:p>
            <a:pPr>
              <a:buNone/>
            </a:pPr>
            <a:r>
              <a:rPr lang="de-DE" dirty="0" err="1" smtClean="0"/>
              <a:t>for</a:t>
            </a:r>
            <a:r>
              <a:rPr lang="de-DE" dirty="0" smtClean="0"/>
              <a:t> </a:t>
            </a:r>
            <a:r>
              <a:rPr lang="de-DE" dirty="0" err="1" smtClean="0"/>
              <a:t>MetESD</a:t>
            </a:r>
            <a:endParaRPr lang="de-DE" dirty="0"/>
          </a:p>
        </p:txBody>
      </p:sp>
      <p:pic>
        <p:nvPicPr>
          <p:cNvPr id="4" name="Bild 3"/>
          <p:cNvPicPr>
            <a:picLocks noChangeAspect="1"/>
          </p:cNvPicPr>
          <p:nvPr/>
        </p:nvPicPr>
        <p:blipFill>
          <a:blip r:embed="rId2"/>
          <a:stretch>
            <a:fillRect/>
          </a:stretch>
        </p:blipFill>
        <p:spPr>
          <a:xfrm>
            <a:off x="3568371" y="1600200"/>
            <a:ext cx="5118429" cy="51184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4638"/>
            <a:ext cx="8229600" cy="1143000"/>
          </a:xfrm>
          <a:prstGeom prst="rect">
            <a:avLst/>
          </a:prstGeom>
        </p:spPr>
        <p:txBody>
          <a:bodyPr/>
          <a:lstStyle/>
          <a:p>
            <a:pPr marL="93663" lvl="0" indent="-93663" algn="l">
              <a:spcBef>
                <a:spcPct val="20000"/>
              </a:spcBef>
              <a:defRPr/>
            </a:pPr>
            <a:r>
              <a:rPr lang="de-DE" dirty="0" smtClean="0">
                <a:latin typeface="+mn-lt"/>
                <a:ea typeface="+mn-ea"/>
                <a:cs typeface="+mn-cs"/>
              </a:rPr>
              <a:t>Global </a:t>
            </a:r>
            <a:r>
              <a:rPr lang="de-DE" dirty="0" err="1" smtClean="0">
                <a:latin typeface="+mn-lt"/>
                <a:ea typeface="+mn-ea"/>
                <a:cs typeface="+mn-cs"/>
              </a:rPr>
              <a:t>goals</a:t>
            </a:r>
            <a:r>
              <a:rPr lang="de-DE" dirty="0" smtClean="0">
                <a:latin typeface="+mn-lt"/>
                <a:ea typeface="+mn-ea"/>
                <a:cs typeface="+mn-cs"/>
              </a:rPr>
              <a:t> as </a:t>
            </a:r>
            <a:r>
              <a:rPr lang="de-DE" dirty="0" err="1" smtClean="0">
                <a:latin typeface="+mn-lt"/>
                <a:ea typeface="+mn-ea"/>
                <a:cs typeface="+mn-cs"/>
              </a:rPr>
              <a:t>the</a:t>
            </a:r>
            <a:r>
              <a:rPr lang="de-DE" dirty="0" smtClean="0">
                <a:latin typeface="+mn-lt"/>
                <a:ea typeface="+mn-ea"/>
                <a:cs typeface="+mn-cs"/>
              </a:rPr>
              <a:t> </a:t>
            </a:r>
            <a:br>
              <a:rPr lang="de-DE" dirty="0" smtClean="0">
                <a:latin typeface="+mn-lt"/>
                <a:ea typeface="+mn-ea"/>
                <a:cs typeface="+mn-cs"/>
              </a:rPr>
            </a:br>
            <a:r>
              <a:rPr lang="de-DE" dirty="0" err="1" smtClean="0">
                <a:latin typeface="+mn-lt"/>
                <a:ea typeface="+mn-ea"/>
                <a:cs typeface="+mn-cs"/>
              </a:rPr>
              <a:t>pratice</a:t>
            </a:r>
            <a:r>
              <a:rPr lang="de-DE" dirty="0" smtClean="0">
                <a:latin typeface="+mn-lt"/>
                <a:ea typeface="+mn-ea"/>
                <a:cs typeface="+mn-cs"/>
              </a:rPr>
              <a:t> </a:t>
            </a:r>
            <a:r>
              <a:rPr lang="de-DE" dirty="0" err="1" smtClean="0">
                <a:latin typeface="+mn-lt"/>
                <a:ea typeface="+mn-ea"/>
                <a:cs typeface="+mn-cs"/>
              </a:rPr>
              <a:t>fields</a:t>
            </a:r>
            <a:r>
              <a:rPr lang="de-DE" dirty="0" smtClean="0">
                <a:latin typeface="+mn-lt"/>
                <a:ea typeface="+mn-ea"/>
                <a:cs typeface="+mn-cs"/>
              </a:rPr>
              <a:t> </a:t>
            </a:r>
            <a:r>
              <a:rPr lang="de-DE" dirty="0" err="1" smtClean="0">
                <a:latin typeface="+mn-lt"/>
                <a:ea typeface="+mn-ea"/>
                <a:cs typeface="+mn-cs"/>
              </a:rPr>
              <a:t>for</a:t>
            </a:r>
            <a:r>
              <a:rPr lang="de-DE" dirty="0" smtClean="0">
                <a:latin typeface="+mn-lt"/>
                <a:ea typeface="+mn-ea"/>
                <a:cs typeface="+mn-cs"/>
              </a:rPr>
              <a:t> </a:t>
            </a:r>
            <a:r>
              <a:rPr lang="de-DE" dirty="0" err="1" smtClean="0">
                <a:latin typeface="+mn-lt"/>
                <a:ea typeface="+mn-ea"/>
                <a:cs typeface="+mn-cs"/>
              </a:rPr>
              <a:t>MetESD</a:t>
            </a:r>
            <a:r>
              <a:rPr lang="de-DE" dirty="0" smtClean="0">
                <a:latin typeface="+mn-lt"/>
                <a:ea typeface="+mn-ea"/>
                <a:cs typeface="+mn-cs"/>
              </a:rPr>
              <a:t/>
            </a:r>
            <a:br>
              <a:rPr lang="de-DE" dirty="0" smtClean="0">
                <a:latin typeface="+mn-lt"/>
                <a:ea typeface="+mn-ea"/>
                <a:cs typeface="+mn-cs"/>
              </a:rPr>
            </a:br>
            <a:endParaRPr lang="de-DE" dirty="0"/>
          </a:p>
        </p:txBody>
      </p:sp>
      <p:sp>
        <p:nvSpPr>
          <p:cNvPr id="3" name="Inhaltsplatzhalter 2"/>
          <p:cNvSpPr>
            <a:spLocks noGrp="1"/>
          </p:cNvSpPr>
          <p:nvPr>
            <p:ph idx="1"/>
          </p:nvPr>
        </p:nvSpPr>
        <p:spPr/>
        <p:txBody>
          <a:bodyPr/>
          <a:lstStyle/>
          <a:p>
            <a:pPr>
              <a:buNone/>
            </a:pPr>
            <a:endParaRPr lang="de-DE" dirty="0"/>
          </a:p>
        </p:txBody>
      </p:sp>
      <p:pic>
        <p:nvPicPr>
          <p:cNvPr id="4" name="Bild 3"/>
          <p:cNvPicPr>
            <a:picLocks noChangeAspect="1"/>
          </p:cNvPicPr>
          <p:nvPr/>
        </p:nvPicPr>
        <p:blipFill>
          <a:blip r:embed="rId2"/>
          <a:stretch>
            <a:fillRect/>
          </a:stretch>
        </p:blipFill>
        <p:spPr>
          <a:xfrm>
            <a:off x="2482789" y="1600200"/>
            <a:ext cx="5535589" cy="4277500"/>
          </a:xfrm>
          <a:prstGeom prst="rect">
            <a:avLst/>
          </a:prstGeom>
        </p:spPr>
      </p:pic>
      <p:sp>
        <p:nvSpPr>
          <p:cNvPr id="5" name="Inhaltsplatzhalter 2"/>
          <p:cNvSpPr txBox="1">
            <a:spLocks/>
          </p:cNvSpPr>
          <p:nvPr/>
        </p:nvSpPr>
        <p:spPr>
          <a:xfrm>
            <a:off x="457200" y="1600200"/>
            <a:ext cx="3111171"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Demeter">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niversität Vechta">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pex Sans Book"/>
        <a:ea typeface=""/>
        <a:cs typeface=""/>
      </a:majorFont>
      <a:minorFont>
        <a:latin typeface="Microsoft Sans Serif"/>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2195</Words>
  <Application>Microsoft Macintosh PowerPoint</Application>
  <PresentationFormat>Bildschirmpräsentation (4:3)</PresentationFormat>
  <Paragraphs>281</Paragraphs>
  <Slides>33</Slides>
  <Notes>1</Notes>
  <HiddenSlides>0</HiddenSlides>
  <MMClips>0</MMClips>
  <ScaleCrop>false</ScaleCrop>
  <HeadingPairs>
    <vt:vector size="4" baseType="variant">
      <vt:variant>
        <vt:lpstr>Entwurfsvorlage</vt:lpstr>
      </vt:variant>
      <vt:variant>
        <vt:i4>3</vt:i4>
      </vt:variant>
      <vt:variant>
        <vt:lpstr>Folientitel</vt:lpstr>
      </vt:variant>
      <vt:variant>
        <vt:i4>33</vt:i4>
      </vt:variant>
    </vt:vector>
  </HeadingPairs>
  <TitlesOfParts>
    <vt:vector size="36" baseType="lpstr">
      <vt:lpstr>Office-Design</vt:lpstr>
      <vt:lpstr>Universität Vechta</vt:lpstr>
      <vt:lpstr>Office Theme</vt:lpstr>
      <vt:lpstr>MetESD Methods for  Education for sustainable development (ESD) competencies and curricula </vt:lpstr>
      <vt:lpstr>Folie 2</vt:lpstr>
      <vt:lpstr>Folie 3</vt:lpstr>
      <vt:lpstr>Folie 4</vt:lpstr>
      <vt:lpstr>Folie 5</vt:lpstr>
      <vt:lpstr>Folie 6</vt:lpstr>
      <vt:lpstr>Folie 7</vt:lpstr>
      <vt:lpstr>Folie 8</vt:lpstr>
      <vt:lpstr>Global goals as the  pratice fields for MetESD </vt:lpstr>
      <vt:lpstr>Folie 10</vt:lpstr>
      <vt:lpstr>Folie 11</vt:lpstr>
      <vt:lpstr>Folie 12</vt:lpstr>
      <vt:lpstr>The 17 SDGs are …</vt:lpstr>
      <vt:lpstr>What is new and different  about the 17 SDGs?</vt:lpstr>
      <vt:lpstr>What is new and different  about the 17 SDGs?</vt:lpstr>
      <vt:lpstr>What is new and different  about the 17 SDGs?</vt:lpstr>
      <vt:lpstr>Folie 17</vt:lpstr>
      <vt:lpstr>Folie 18</vt:lpstr>
      <vt:lpstr>Fix a plan,don´t stick to it</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vector>
  </TitlesOfParts>
  <Company>respekt:ive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Bildung zur nachhaltigen Entwicklung  Jugendberichterstattung</dc:title>
  <dc:creator>Detlev Lindau-Bank</dc:creator>
  <cp:lastModifiedBy>Detlev Lindau-Bank</cp:lastModifiedBy>
  <cp:revision>55</cp:revision>
  <dcterms:created xsi:type="dcterms:W3CDTF">2016-06-14T15:30:58Z</dcterms:created>
  <dcterms:modified xsi:type="dcterms:W3CDTF">2016-06-14T15:31:38Z</dcterms:modified>
</cp:coreProperties>
</file>