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5"/>
  </p:notesMasterIdLst>
  <p:sldIdLst>
    <p:sldId id="256" r:id="rId2"/>
    <p:sldId id="346" r:id="rId3"/>
    <p:sldId id="258" r:id="rId4"/>
    <p:sldId id="297" r:id="rId5"/>
    <p:sldId id="290" r:id="rId6"/>
    <p:sldId id="299" r:id="rId7"/>
    <p:sldId id="329" r:id="rId8"/>
    <p:sldId id="347" r:id="rId9"/>
    <p:sldId id="330" r:id="rId10"/>
    <p:sldId id="332" r:id="rId11"/>
    <p:sldId id="333" r:id="rId12"/>
    <p:sldId id="261" r:id="rId13"/>
    <p:sldId id="335" r:id="rId14"/>
    <p:sldId id="337" r:id="rId15"/>
    <p:sldId id="342" r:id="rId16"/>
    <p:sldId id="343" r:id="rId17"/>
    <p:sldId id="340" r:id="rId18"/>
    <p:sldId id="325" r:id="rId19"/>
    <p:sldId id="344" r:id="rId20"/>
    <p:sldId id="348" r:id="rId21"/>
    <p:sldId id="349" r:id="rId22"/>
    <p:sldId id="351" r:id="rId23"/>
    <p:sldId id="35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A30F3552-FC2F-48F5-A562-7B59715DE8F6}">
          <p14:sldIdLst>
            <p14:sldId id="256"/>
            <p14:sldId id="346"/>
            <p14:sldId id="258"/>
            <p14:sldId id="297"/>
            <p14:sldId id="290"/>
            <p14:sldId id="299"/>
            <p14:sldId id="329"/>
            <p14:sldId id="347"/>
            <p14:sldId id="330"/>
            <p14:sldId id="332"/>
            <p14:sldId id="333"/>
            <p14:sldId id="261"/>
            <p14:sldId id="335"/>
            <p14:sldId id="337"/>
            <p14:sldId id="339"/>
            <p14:sldId id="342"/>
            <p14:sldId id="343"/>
            <p14:sldId id="340"/>
            <p14:sldId id="325"/>
            <p14:sldId id="344"/>
            <p14:sldId id="348"/>
            <p14:sldId id="349"/>
            <p14:sldId id="350"/>
          </p14:sldIdLst>
        </p14:section>
        <p14:section name="Untitled Section" id="{3C7C11E8-716A-4B4E-9B12-3C1157370EEA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FFFFFF"/>
    <a:srgbClr val="969696"/>
    <a:srgbClr val="00CC00"/>
    <a:srgbClr val="F8F8F8"/>
    <a:srgbClr val="003366"/>
    <a:srgbClr val="000000"/>
    <a:srgbClr val="080808"/>
    <a:srgbClr val="111111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9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01D68-E81D-45D3-80B6-56C3EBE232BC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0A6CE-AE68-44D7-88F6-6A68659355B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2654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0A6CE-AE68-44D7-88F6-6A68659355BB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53289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0A6CE-AE68-44D7-88F6-6A68659355BB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9957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1284589-17E3-454D-91C9-15F64E01F77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A0F2CCE-A9FF-40E2-B5DD-05931145A27F}" type="datetimeFigureOut">
              <a:rPr lang="en-IN" smtClean="0"/>
              <a:pPr/>
              <a:t>22-03-2019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857224" y="3214686"/>
            <a:ext cx="7086600" cy="1757370"/>
          </a:xfrm>
          <a:solidFill>
            <a:schemeClr val="bg1">
              <a:alpha val="45098"/>
            </a:schemeClr>
          </a:solidFill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9600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Prof. (Dr.) C.K. </a:t>
            </a:r>
            <a:r>
              <a:rPr lang="en-US" sz="9600" b="1" dirty="0" err="1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Peethambaran</a:t>
            </a:r>
            <a:endParaRPr lang="en-US" sz="8000" b="1" dirty="0" smtClean="0">
              <a:solidFill>
                <a:srgbClr val="002060"/>
              </a:solidFill>
              <a:latin typeface="Malgun Gothic" pitchFamily="34" charset="-127"/>
              <a:ea typeface="Malgun Gothic" pitchFamily="34" charset="-127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6400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Director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6400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Centre for Innovation in Science and Social Action (CISSA)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6400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Headquarters of RCE Thiruvananthapuram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6400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Kerala,  India 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6400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http://www.cissa.co.in/</a:t>
            </a:r>
            <a:endParaRPr lang="en-IN" sz="6400" b="1" dirty="0">
              <a:solidFill>
                <a:srgbClr val="00206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2" name="Picture 2" descr="C:\Users\user\Desktop\presentation\sdggoal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16864"/>
            <a:ext cx="1752600" cy="175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>
            <a:spLocks noGrp="1"/>
          </p:cNvSpPr>
          <p:nvPr/>
        </p:nvSpPr>
        <p:spPr>
          <a:xfrm>
            <a:off x="1752601" y="533400"/>
            <a:ext cx="6705600" cy="15570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200" b="1" cap="none" dirty="0" smtClean="0">
                <a:solidFill>
                  <a:srgbClr val="7030A0"/>
                </a:solidFill>
                <a:latin typeface="Raleway"/>
              </a:rPr>
              <a:t>Estimation of Carbon Footprint in Schools &amp; Creation of Low Carbon Campus Plans Kerala, India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92" y="5357826"/>
            <a:ext cx="1955632" cy="1251827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chemeClr val="bg1"/>
            </a:solidFill>
            <a:miter lim="800000"/>
          </a:ln>
          <a:effectLst/>
        </p:spPr>
      </p:pic>
      <p:pic>
        <p:nvPicPr>
          <p:cNvPr id="6" name="Picture 5" descr="es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81567"/>
            <a:ext cx="2048303" cy="19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55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57688" y="144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596" y="1145667"/>
            <a:ext cx="4405312" cy="5250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D1282E"/>
                </a:solidFill>
                <a:latin typeface="Malgun Gothic" pitchFamily="34" charset="-127"/>
                <a:ea typeface="Malgun Gothic" pitchFamily="34" charset="-127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. </a:t>
            </a:r>
            <a:r>
              <a:rPr lang="en-US" sz="2000" b="1" dirty="0">
                <a:solidFill>
                  <a:srgbClr val="D1282E"/>
                </a:solidFill>
                <a:latin typeface="Malgun Gothic" pitchFamily="34" charset="-127"/>
                <a:ea typeface="Malgun Gothic" pitchFamily="34" charset="-127"/>
              </a:rPr>
              <a:t>MONITORING OF ACTIVITIES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US" sz="2000" b="1" dirty="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ctivities </a:t>
            </a:r>
            <a:r>
              <a:rPr lang="en-US" sz="2000" b="1" dirty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were monitored by the project team </a:t>
            </a:r>
            <a:r>
              <a:rPr lang="en-US" sz="2000" b="1" dirty="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for,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Accurate </a:t>
            </a:r>
            <a:r>
              <a:rPr lang="en-US" dirty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collection of </a:t>
            </a:r>
            <a:r>
              <a:rPr lang="en-US" dirty="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data.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Opportunities </a:t>
            </a:r>
            <a:r>
              <a:rPr lang="en-US" dirty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for the students to interact with experts.</a:t>
            </a: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D1282E"/>
                </a:solidFill>
                <a:latin typeface="Malgun Gothic" pitchFamily="34" charset="-127"/>
                <a:ea typeface="Malgun Gothic" pitchFamily="34" charset="-127"/>
              </a:rPr>
              <a:t>4</a:t>
            </a:r>
            <a:r>
              <a:rPr lang="en-US" sz="2000" b="1" dirty="0">
                <a:solidFill>
                  <a:srgbClr val="D1282E"/>
                </a:solidFill>
                <a:latin typeface="Malgun Gothic" pitchFamily="34" charset="-127"/>
                <a:ea typeface="Malgun Gothic" pitchFamily="34" charset="-127"/>
              </a:rPr>
              <a:t>. DATA ANALYSIS </a:t>
            </a:r>
            <a:endParaRPr lang="en-US" sz="2000" b="1" dirty="0" smtClean="0">
              <a:solidFill>
                <a:srgbClr val="D1282E"/>
              </a:solidFill>
              <a:latin typeface="Malgun Gothic" pitchFamily="34" charset="-127"/>
              <a:ea typeface="Malgun Gothic" pitchFamily="34" charset="-127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Analysis </a:t>
            </a:r>
            <a:r>
              <a:rPr lang="en-US" sz="2000" b="1" dirty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of data </a:t>
            </a:r>
            <a:r>
              <a:rPr lang="en-US" sz="2000" b="1" dirty="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for creating individual plans for schools to reduce their carbon foot print</a:t>
            </a:r>
            <a:endParaRPr lang="en-US" sz="2000" b="1" dirty="0">
              <a:solidFill>
                <a:srgbClr val="00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4098" name="Picture 2" descr="C:\Users\user\Desktop\Low carbon Trivandrum\PARASSALA\PHOTOS\DSC_09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9" r="19418" b="15625"/>
          <a:stretch/>
        </p:blipFill>
        <p:spPr bwMode="auto">
          <a:xfrm>
            <a:off x="4970054" y="1800228"/>
            <a:ext cx="3459598" cy="334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SS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57200"/>
            <a:ext cx="8458200" cy="762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ACTIVITIES &amp;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PRACTICES</a:t>
            </a:r>
            <a:endParaRPr lang="en-US" sz="3600" b="1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6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57688" y="144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158" y="1285860"/>
            <a:ext cx="4286280" cy="3500462"/>
          </a:xfrm>
        </p:spPr>
        <p:txBody>
          <a:bodyPr>
            <a:normAutofit fontScale="92500"/>
          </a:bodyPr>
          <a:lstStyle/>
          <a:p>
            <a:pPr marL="82296" indent="0">
              <a:lnSpc>
                <a:spcPct val="160000"/>
              </a:lnSpc>
              <a:buNone/>
            </a:pPr>
            <a:r>
              <a:rPr lang="en-US" sz="1600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5. CARBON MITIGATION PLANS</a:t>
            </a:r>
          </a:p>
          <a:p>
            <a:pPr marL="82296" indent="0">
              <a:lnSpc>
                <a:spcPct val="160000"/>
              </a:lnSpc>
              <a:buNone/>
            </a:pPr>
            <a:r>
              <a:rPr lang="en-US" sz="1600" b="0" dirty="0" smtClean="0">
                <a:latin typeface="Malgun Gothic" pitchFamily="34" charset="-127"/>
                <a:ea typeface="Malgun Gothic" pitchFamily="34" charset="-127"/>
              </a:rPr>
              <a:t>‘</a:t>
            </a: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Carbon Mitigation Plans’ were suggested for individual </a:t>
            </a: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schools</a:t>
            </a:r>
            <a:endParaRPr lang="en-US" sz="1600" b="1" dirty="0">
              <a:latin typeface="Malgun Gothic" pitchFamily="34" charset="-127"/>
              <a:ea typeface="Malgun Gothic" pitchFamily="34" charset="-127"/>
            </a:endParaRPr>
          </a:p>
          <a:p>
            <a:pPr marL="1485900" lvl="2" indent="-342900">
              <a:lnSpc>
                <a:spcPct val="160000"/>
              </a:lnSpc>
              <a:buFont typeface="Wingdings" pitchFamily="2" charset="2"/>
              <a:buChar char="§"/>
            </a:pPr>
            <a:r>
              <a:rPr lang="en-US" sz="1900" b="1" dirty="0">
                <a:latin typeface="Malgun Gothic" pitchFamily="34" charset="-127"/>
                <a:ea typeface="Malgun Gothic" pitchFamily="34" charset="-127"/>
              </a:rPr>
              <a:t>Resource optimization.</a:t>
            </a:r>
          </a:p>
          <a:p>
            <a:pPr marL="1485900" lvl="2" indent="-342900">
              <a:lnSpc>
                <a:spcPct val="160000"/>
              </a:lnSpc>
              <a:buFont typeface="Wingdings" pitchFamily="2" charset="2"/>
              <a:buChar char="§"/>
            </a:pPr>
            <a:r>
              <a:rPr lang="en-US" sz="1900" b="1" dirty="0">
                <a:latin typeface="Malgun Gothic" pitchFamily="34" charset="-127"/>
                <a:ea typeface="Malgun Gothic" pitchFamily="34" charset="-127"/>
              </a:rPr>
              <a:t>Energy Efficiency</a:t>
            </a:r>
          </a:p>
          <a:p>
            <a:pPr marL="1485900" lvl="2" indent="-342900">
              <a:lnSpc>
                <a:spcPct val="160000"/>
              </a:lnSpc>
              <a:buFont typeface="Wingdings" pitchFamily="2" charset="2"/>
              <a:buChar char="§"/>
            </a:pPr>
            <a:r>
              <a:rPr lang="en-US" sz="1900" b="1" dirty="0">
                <a:latin typeface="Malgun Gothic" pitchFamily="34" charset="-127"/>
                <a:ea typeface="Malgun Gothic" pitchFamily="34" charset="-127"/>
              </a:rPr>
              <a:t>Renewable Energy </a:t>
            </a:r>
            <a:r>
              <a:rPr lang="en-US" sz="1900" b="1" dirty="0" smtClean="0">
                <a:latin typeface="Malgun Gothic" pitchFamily="34" charset="-127"/>
                <a:ea typeface="Malgun Gothic" pitchFamily="34" charset="-127"/>
              </a:rPr>
              <a:t>resources</a:t>
            </a:r>
            <a:r>
              <a:rPr lang="en-US" sz="1900" b="1" dirty="0" smtClean="0">
                <a:latin typeface="Malgun Gothic" pitchFamily="34" charset="-127"/>
                <a:ea typeface="Malgun Gothic" pitchFamily="34" charset="-127"/>
              </a:rPr>
              <a:t>.</a:t>
            </a:r>
            <a:endParaRPr lang="en-US" sz="1900" b="1" dirty="0" smtClean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4" name="Picture 3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57200"/>
            <a:ext cx="8458200" cy="762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ACTIVITIES &amp;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PRACTICES</a:t>
            </a:r>
            <a:endParaRPr lang="en-US" sz="3600" b="1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050" name="Picture 2" descr="C:\Users\KP\Downloads\carbon s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6073"/>
            <a:ext cx="5143504" cy="1931928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143504" y="1428736"/>
            <a:ext cx="3286148" cy="4572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82296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6. GRADING OF SCHOOLS FOR ENCOURAGING ‘REDUCED CARBON FOOTPRINT’</a:t>
            </a:r>
          </a:p>
          <a:p>
            <a:pPr marL="82296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Schools were graded to Platinum, Gold, Silver, Bronze and Iron </a:t>
            </a:r>
          </a:p>
          <a:p>
            <a:pPr marL="82296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according to </a:t>
            </a:r>
          </a:p>
          <a:p>
            <a:pPr marL="82296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3300" dirty="0" smtClean="0">
                <a:solidFill>
                  <a:schemeClr val="tx2">
                    <a:lumMod val="75000"/>
                  </a:schemeClr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3300" b="1" dirty="0" smtClean="0">
                <a:solidFill>
                  <a:schemeClr val="tx2">
                    <a:lumMod val="75000"/>
                  </a:schemeClr>
                </a:solidFill>
                <a:latin typeface="Malgun Gothic" pitchFamily="34" charset="-127"/>
                <a:ea typeface="Malgun Gothic" pitchFamily="34" charset="-127"/>
              </a:rPr>
              <a:t>C</a:t>
            </a:r>
            <a:r>
              <a:rPr kumimoji="0" lang="en-US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arbon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 footprint per</a:t>
            </a:r>
          </a:p>
          <a:p>
            <a:pPr marL="82296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 student</a:t>
            </a:r>
          </a:p>
          <a:p>
            <a:pPr marL="82296" marR="0" lvl="0" indent="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n-cs"/>
              </a:rPr>
              <a:t> Percentage of implementation  of carbon reduction plans</a:t>
            </a:r>
          </a:p>
        </p:txBody>
      </p:sp>
    </p:spTree>
    <p:extLst>
      <p:ext uri="{BB962C8B-B14F-4D97-AF65-F5344CB8AC3E}">
        <p14:creationId xmlns:p14="http://schemas.microsoft.com/office/powerpoint/2010/main" xmlns="" val="33325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458200" cy="6861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 heading"/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OUTCOME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696200" cy="5562600"/>
          </a:xfrm>
          <a:solidFill>
            <a:schemeClr val="bg1">
              <a:alpha val="50980"/>
            </a:schemeClr>
          </a:solidFill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b="1" dirty="0" smtClean="0">
                <a:latin typeface="Malgun Gothic" pitchFamily="34" charset="-127"/>
                <a:ea typeface="Malgun Gothic" pitchFamily="34" charset="-127"/>
              </a:rPr>
              <a:t>Low carbon champions are </a:t>
            </a:r>
            <a:r>
              <a:rPr lang="en-US" sz="1900" b="1" dirty="0" smtClean="0">
                <a:latin typeface="Malgun Gothic" pitchFamily="34" charset="-127"/>
                <a:ea typeface="Malgun Gothic" pitchFamily="34" charset="-127"/>
              </a:rPr>
              <a:t>now can </a:t>
            </a:r>
            <a:endParaRPr lang="en-US" sz="19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Estimate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Carbon footprint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M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otivate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others for a low carbon life style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Recommend on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carbon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mitigation plans.</a:t>
            </a:r>
            <a:endParaRPr lang="en-US" sz="1900" dirty="0" smtClean="0">
              <a:latin typeface="Malgun Gothic" pitchFamily="34" charset="-127"/>
              <a:ea typeface="Malgun Gothic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b="1" dirty="0" smtClean="0">
                <a:latin typeface="Malgun Gothic" pitchFamily="34" charset="-127"/>
                <a:ea typeface="Malgun Gothic" pitchFamily="34" charset="-127"/>
              </a:rPr>
              <a:t>Created awareness among students </a:t>
            </a:r>
            <a:r>
              <a:rPr lang="en-US" sz="1900" b="1" dirty="0" smtClean="0">
                <a:latin typeface="Malgun Gothic" pitchFamily="34" charset="-127"/>
                <a:ea typeface="Malgun Gothic" pitchFamily="34" charset="-127"/>
              </a:rPr>
              <a:t>regarding,</a:t>
            </a:r>
            <a:endParaRPr lang="en-US" sz="19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Ill effects of Green House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Gases</a:t>
            </a:r>
            <a:endParaRPr lang="en-US" sz="1900" dirty="0" smtClean="0">
              <a:latin typeface="Malgun Gothic" pitchFamily="34" charset="-127"/>
              <a:ea typeface="Malgun Gothic" pitchFamily="34" charset="-127"/>
            </a:endParaRP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Importance of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Conserving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E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nergy</a:t>
            </a:r>
            <a:endParaRPr lang="en-US" sz="1900" dirty="0" smtClean="0">
              <a:latin typeface="Malgun Gothic" pitchFamily="34" charset="-127"/>
              <a:ea typeface="Malgun Gothic" pitchFamily="34" charset="-127"/>
            </a:endParaRP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Minimizing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Waste</a:t>
            </a:r>
            <a:endParaRPr lang="en-US" sz="1900" dirty="0" smtClean="0">
              <a:latin typeface="Malgun Gothic" pitchFamily="34" charset="-127"/>
              <a:ea typeface="Malgun Gothic" pitchFamily="34" charset="-127"/>
            </a:endParaRP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Sustainable way of leading a low carbon lifestyle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Mitigation of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climate </a:t>
            </a:r>
            <a:r>
              <a:rPr lang="en-US" sz="1900" dirty="0" smtClean="0">
                <a:latin typeface="Malgun Gothic" pitchFamily="34" charset="-127"/>
                <a:ea typeface="Malgun Gothic" pitchFamily="34" charset="-127"/>
              </a:rPr>
              <a:t>change</a:t>
            </a:r>
            <a:endParaRPr lang="en-US" sz="1900" dirty="0" smtClean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4" name="Picture 3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89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8458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a typeface="Malgun Gothic" pitchFamily="34" charset="-127"/>
              </a:rPr>
              <a:t>Sensitizing of Carbon </a:t>
            </a:r>
            <a:r>
              <a:rPr lang="en-US" sz="3200" b="1" dirty="0" smtClean="0">
                <a:solidFill>
                  <a:schemeClr val="bg1"/>
                </a:solidFill>
                <a:ea typeface="Malgun Gothic" pitchFamily="34" charset="-127"/>
              </a:rPr>
              <a:t>Footprint</a:t>
            </a:r>
            <a:endParaRPr lang="en-IN" sz="3200" b="1" dirty="0">
              <a:solidFill>
                <a:schemeClr val="bg1"/>
              </a:solidFill>
              <a:ea typeface="Malgun Gothic" pitchFamily="34" charset="-127"/>
            </a:endParaRPr>
          </a:p>
        </p:txBody>
      </p:sp>
      <p:pic>
        <p:nvPicPr>
          <p:cNvPr id="3074" name="Picture 2" descr="F:\DSC00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36" r="2173"/>
          <a:stretch>
            <a:fillRect/>
          </a:stretch>
        </p:blipFill>
        <p:spPr bwMode="auto">
          <a:xfrm>
            <a:off x="4643438" y="1285860"/>
            <a:ext cx="3429024" cy="235745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ISS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  <p:pic>
        <p:nvPicPr>
          <p:cNvPr id="2" name="Picture 2" descr="D:\Projects\2018 KSCSTE science populn Ewaste\E waste project\project schools\e_waste\cottonhill\DSC_1327.JPG"/>
          <p:cNvPicPr>
            <a:picLocks noChangeAspect="1" noChangeArrowheads="1"/>
          </p:cNvPicPr>
          <p:nvPr/>
        </p:nvPicPr>
        <p:blipFill>
          <a:blip r:embed="rId4" cstate="print"/>
          <a:srcRect t="20588" r="734"/>
          <a:stretch>
            <a:fillRect/>
          </a:stretch>
        </p:blipFill>
        <p:spPr bwMode="auto">
          <a:xfrm>
            <a:off x="357159" y="1228716"/>
            <a:ext cx="4143404" cy="2486011"/>
          </a:xfrm>
          <a:prstGeom prst="rect">
            <a:avLst/>
          </a:prstGeom>
          <a:noFill/>
        </p:spPr>
      </p:pic>
      <p:pic>
        <p:nvPicPr>
          <p:cNvPr id="3" name="Picture 3" descr="D:\Projects\2018 KSCSTE science populn Ewaste\E waste project\project schools\e_waste\KV pangode\DSC_1249.JPG"/>
          <p:cNvPicPr>
            <a:picLocks noChangeAspect="1" noChangeArrowheads="1"/>
          </p:cNvPicPr>
          <p:nvPr/>
        </p:nvPicPr>
        <p:blipFill>
          <a:blip r:embed="rId5" cstate="print"/>
          <a:srcRect t="29269" r="21341"/>
          <a:stretch>
            <a:fillRect/>
          </a:stretch>
        </p:blipFill>
        <p:spPr bwMode="auto">
          <a:xfrm>
            <a:off x="4714876" y="4000504"/>
            <a:ext cx="3500462" cy="2360749"/>
          </a:xfrm>
          <a:prstGeom prst="rect">
            <a:avLst/>
          </a:prstGeom>
          <a:noFill/>
        </p:spPr>
      </p:pic>
      <p:pic>
        <p:nvPicPr>
          <p:cNvPr id="3076" name="Picture 4" descr="D:\Projects\2018 KSCSTE science populn Ewaste\E waste project\project schools\e_waste\St_goretti\DSC_1204.JPG"/>
          <p:cNvPicPr>
            <a:picLocks noChangeAspect="1" noChangeArrowheads="1"/>
          </p:cNvPicPr>
          <p:nvPr/>
        </p:nvPicPr>
        <p:blipFill>
          <a:blip r:embed="rId6" cstate="print"/>
          <a:srcRect t="26087" r="2173"/>
          <a:stretch>
            <a:fillRect/>
          </a:stretch>
        </p:blipFill>
        <p:spPr bwMode="auto">
          <a:xfrm>
            <a:off x="357158" y="3929066"/>
            <a:ext cx="4286280" cy="2428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357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93078"/>
            <a:ext cx="8458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a typeface="Malgun Gothic" pitchFamily="34" charset="-127"/>
              </a:rPr>
              <a:t>	</a:t>
            </a:r>
            <a:r>
              <a:rPr lang="en-US" sz="3200" b="1" dirty="0" smtClean="0">
                <a:solidFill>
                  <a:schemeClr val="bg1"/>
                </a:solidFill>
                <a:ea typeface="Malgun Gothic" pitchFamily="34" charset="-127"/>
              </a:rPr>
              <a:t>LOW CARBON SCHOOL REPORTS</a:t>
            </a:r>
            <a:endParaRPr lang="en-IN" sz="3200" b="1" dirty="0">
              <a:solidFill>
                <a:schemeClr val="bg1"/>
              </a:solidFill>
              <a:ea typeface="Malgun Gothic" pitchFamily="34" charset="-127"/>
            </a:endParaRPr>
          </a:p>
        </p:txBody>
      </p:sp>
      <p:pic>
        <p:nvPicPr>
          <p:cNvPr id="13" name="Picture 12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  <p:pic>
        <p:nvPicPr>
          <p:cNvPr id="17" name="Picture 16" descr="low carbon school COVER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9779" y="928670"/>
            <a:ext cx="2343527" cy="2911048"/>
          </a:xfrm>
          <a:prstGeom prst="rect">
            <a:avLst/>
          </a:prstGeom>
        </p:spPr>
      </p:pic>
      <p:pic>
        <p:nvPicPr>
          <p:cNvPr id="18" name="Picture 17" descr="low carbon school COVER-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918569"/>
            <a:ext cx="2286016" cy="2867621"/>
          </a:xfrm>
          <a:prstGeom prst="rect">
            <a:avLst/>
          </a:prstGeom>
        </p:spPr>
      </p:pic>
      <p:pic>
        <p:nvPicPr>
          <p:cNvPr id="19" name="Picture 18" descr="low carbon school COVER-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784164"/>
            <a:ext cx="2428892" cy="3002421"/>
          </a:xfrm>
          <a:prstGeom prst="rect">
            <a:avLst/>
          </a:prstGeom>
        </p:spPr>
      </p:pic>
      <p:pic>
        <p:nvPicPr>
          <p:cNvPr id="20" name="Picture 19" descr="low carbon school COVER-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90" y="3840958"/>
            <a:ext cx="2428860" cy="301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956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1" y="990600"/>
            <a:ext cx="8305799" cy="5722257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082"/>
            <a:ext cx="8458200" cy="6861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RESULTS</a:t>
            </a:r>
            <a:endParaRPr lang="en-IN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0421712"/>
              </p:ext>
            </p:extLst>
          </p:nvPr>
        </p:nvGraphicFramePr>
        <p:xfrm>
          <a:off x="152400" y="1088225"/>
          <a:ext cx="8305800" cy="554117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81000"/>
                <a:gridCol w="2133600"/>
                <a:gridCol w="1219200"/>
                <a:gridCol w="1143000"/>
                <a:gridCol w="1143000"/>
                <a:gridCol w="1219200"/>
                <a:gridCol w="1066800"/>
              </a:tblGrid>
              <a:tr h="1219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Sl.</a:t>
                      </a:r>
                      <a:b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</a:br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No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Name of the </a:t>
                      </a:r>
                      <a:r>
                        <a:rPr lang="en-IN" sz="1200" b="1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school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No of students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Carbon footprint (tCO</a:t>
                      </a:r>
                      <a:r>
                        <a:rPr lang="en-IN" sz="1200" b="1" u="none" strike="noStrike" baseline="-25000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</a:t>
                      </a:r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e)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Footprint per student </a:t>
                      </a:r>
                      <a:br>
                        <a:rPr lang="nl-NL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</a:br>
                      <a:r>
                        <a:rPr lang="nl-NL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(kgCO</a:t>
                      </a:r>
                      <a:r>
                        <a:rPr lang="nl-NL" sz="1200" b="1" u="none" strike="noStrike" baseline="-25000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</a:t>
                      </a:r>
                      <a:r>
                        <a:rPr lang="nl-NL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e/ Yr)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Carbon footprint after mitigation</a:t>
                      </a:r>
                      <a:b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</a:br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(tCO</a:t>
                      </a:r>
                      <a:r>
                        <a:rPr lang="en-IN" sz="1200" b="1" u="none" strike="noStrike" baseline="-25000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</a:t>
                      </a:r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e)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Per student Footprint after mitigation (kgCO</a:t>
                      </a:r>
                      <a:r>
                        <a:rPr lang="en-US" sz="1200" b="1" u="none" strike="noStrike" baseline="-25000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</a:t>
                      </a:r>
                      <a:r>
                        <a:rPr lang="en-US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e/ </a:t>
                      </a:r>
                      <a:r>
                        <a:rPr lang="en-US" sz="1200" b="1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Year)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</a:tr>
              <a:tr h="61742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Little Flower Girls High School </a:t>
                      </a:r>
                      <a:r>
                        <a:rPr lang="en-US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Nullathanni, Munnar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1309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22.98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17.55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-0.77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-0.59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</a:tr>
              <a:tr h="61742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Government UP </a:t>
                      </a:r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School,</a:t>
                      </a:r>
                    </a:p>
                    <a:p>
                      <a:pPr algn="ctr" fontAlgn="ctr"/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 </a:t>
                      </a:r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Kannimalay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0.33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19.43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-0.74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-43.82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</a:tr>
              <a:tr h="61742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GLPS Devikulam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69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-2.96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-42.85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-4.15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-60.09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</a:tr>
              <a:tr h="61742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Government High School</a:t>
                      </a:r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,</a:t>
                      </a:r>
                    </a:p>
                    <a:p>
                      <a:pPr algn="ctr" fontAlgn="ctr"/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Guderale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70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5.43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77.52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-0.11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-1.61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</a:tr>
              <a:tr h="61742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Vimalalayam UP School</a:t>
                      </a:r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,</a:t>
                      </a:r>
                    </a:p>
                    <a:p>
                      <a:pPr algn="ctr" fontAlgn="ctr"/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 </a:t>
                      </a:r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Korandakad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156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10.17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65.21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-0.81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-5.21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</a:tr>
              <a:tr h="61742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Carmelagiri Public School, </a:t>
                      </a:r>
                      <a:endParaRPr lang="en-IN" sz="1200" u="none" strike="noStrike" dirty="0" smtClean="0"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  <a:p>
                      <a:pPr algn="ctr" fontAlgn="ctr"/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Korandakad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1118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61.17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54.71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-0.11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-0.09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</a:tr>
              <a:tr h="61742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Govt.  ATP School, </a:t>
                      </a:r>
                      <a:endParaRPr lang="en-IN" sz="1200" u="none" strike="noStrike" dirty="0" smtClean="0"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  <a:p>
                      <a:pPr algn="ctr" fontAlgn="ctr"/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Munnar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122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0.84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6.86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-0.40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-3.25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" name="Picture 4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2824" y="6357958"/>
            <a:ext cx="781176" cy="50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43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1" y="983343"/>
            <a:ext cx="8053414" cy="5646057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347404"/>
              </p:ext>
            </p:extLst>
          </p:nvPr>
        </p:nvGraphicFramePr>
        <p:xfrm>
          <a:off x="381001" y="1236576"/>
          <a:ext cx="7977210" cy="534710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64057"/>
                <a:gridCol w="1960822"/>
                <a:gridCol w="1019821"/>
                <a:gridCol w="1019821"/>
                <a:gridCol w="1019821"/>
                <a:gridCol w="1019821"/>
                <a:gridCol w="1473047"/>
              </a:tblGrid>
              <a:tr h="61173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Sl.</a:t>
                      </a:r>
                      <a:b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</a:br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No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Name of the </a:t>
                      </a:r>
                      <a:r>
                        <a:rPr lang="en-IN" sz="1200" b="1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school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No of students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Carbon footprint (tCO</a:t>
                      </a:r>
                      <a:r>
                        <a:rPr lang="en-IN" sz="1200" b="1" u="none" strike="noStrike" baseline="-25000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</a:t>
                      </a:r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e)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Footprint per student </a:t>
                      </a:r>
                      <a:br>
                        <a:rPr lang="nl-NL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</a:br>
                      <a:r>
                        <a:rPr lang="nl-NL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(kgCO</a:t>
                      </a:r>
                      <a:r>
                        <a:rPr lang="nl-NL" sz="1200" b="1" u="none" strike="noStrike" baseline="-25000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</a:t>
                      </a:r>
                      <a:r>
                        <a:rPr lang="nl-NL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e/ Yr)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Carbon footprint after mitigation</a:t>
                      </a:r>
                      <a:b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</a:br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(tCO</a:t>
                      </a:r>
                      <a:r>
                        <a:rPr lang="en-IN" sz="1200" b="1" u="none" strike="noStrike" baseline="-25000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</a:t>
                      </a:r>
                      <a:r>
                        <a:rPr lang="en-IN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e)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Per student Footprint after mitigation (kgCO</a:t>
                      </a:r>
                      <a:r>
                        <a:rPr lang="en-US" sz="1200" b="1" u="none" strike="noStrike" baseline="-25000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</a:t>
                      </a:r>
                      <a:r>
                        <a:rPr lang="en-US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e/ </a:t>
                      </a:r>
                      <a:r>
                        <a:rPr lang="en-US" sz="1200" b="1" u="none" strike="noStrike" dirty="0" err="1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Yr</a:t>
                      </a:r>
                      <a:r>
                        <a:rPr lang="en-US" sz="1200" b="1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</a:tr>
              <a:tr h="69999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Govt. Higher secondary school, Devikulam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93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1.40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15.11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-1.19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-12.84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</a:tr>
              <a:tr h="69999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Government L.P </a:t>
                      </a:r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School,</a:t>
                      </a:r>
                    </a:p>
                    <a:p>
                      <a:pPr algn="l" fontAlgn="ctr"/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Munnar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68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0.54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0.48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-0.51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-0.39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</a:tr>
              <a:tr h="69999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Govt. VHSS &amp; </a:t>
                      </a:r>
                      <a:r>
                        <a:rPr lang="en-US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TTI,</a:t>
                      </a: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Munnar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675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5.82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8.62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-0.09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-0.13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</a:tr>
              <a:tr h="69999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HSS for Girls</a:t>
                      </a:r>
                      <a:r>
                        <a:rPr lang="en-US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, </a:t>
                      </a:r>
                      <a:r>
                        <a:rPr lang="en-US" sz="1200" u="none" strike="noStrike" dirty="0" err="1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Venganoor</a:t>
                      </a:r>
                      <a:r>
                        <a:rPr lang="en-US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, </a:t>
                      </a:r>
                      <a:r>
                        <a:rPr lang="en-US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Thiruvananthapuram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1033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25.31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24.50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-0.58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-0.56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</a:tr>
              <a:tr h="69999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Bharatheeya Vidyapeedom,</a:t>
                      </a:r>
                    </a:p>
                    <a:p>
                      <a:pPr algn="l" fontAlgn="ctr"/>
                      <a:r>
                        <a:rPr lang="en-IN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 </a:t>
                      </a:r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Parassala, Thiruvananthapuram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1119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163.41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146.03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-0.45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-0.40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</a:tr>
              <a:tr h="69999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13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Karthika</a:t>
                      </a:r>
                      <a:r>
                        <a:rPr lang="en-US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Thirunnal</a:t>
                      </a:r>
                      <a:r>
                        <a:rPr lang="en-US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 Govt. </a:t>
                      </a:r>
                      <a:r>
                        <a:rPr lang="en-US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VHSS for </a:t>
                      </a:r>
                      <a:r>
                        <a:rPr lang="en-US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Girls, </a:t>
                      </a:r>
                      <a:r>
                        <a:rPr lang="en-US" sz="1200" u="none" strike="noStrike" dirty="0" smtClean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Thiruvananthapuram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2038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62.59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30.71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-0.68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-0.33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TOTAL</a:t>
                      </a:r>
                      <a:endParaRPr lang="en-IN" sz="1400" b="1" i="0" u="none" strike="noStrike" dirty="0">
                        <a:solidFill>
                          <a:srgbClr val="00206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solidFill>
                            <a:srgbClr val="002060"/>
                          </a:solidFill>
                          <a:effectLst/>
                          <a:latin typeface="Malgun Gothic" pitchFamily="34" charset="-127"/>
                          <a:ea typeface="Malgun Gothic" pitchFamily="34" charset="-127"/>
                        </a:rPr>
                        <a:t>2861</a:t>
                      </a:r>
                      <a:endParaRPr lang="en-IN" sz="1400" b="1" i="0" u="none" strike="noStrike" dirty="0">
                        <a:solidFill>
                          <a:srgbClr val="00206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1" i="0" u="none" strike="noStrike" dirty="0">
                        <a:solidFill>
                          <a:srgbClr val="00206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400" b="1" i="0" u="none" strike="noStrike" dirty="0">
                        <a:solidFill>
                          <a:srgbClr val="00206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400" b="1" i="0" u="none" strike="noStrike" dirty="0">
                        <a:solidFill>
                          <a:srgbClr val="00206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400" b="1" i="0" u="none" strike="noStrike" dirty="0">
                        <a:solidFill>
                          <a:srgbClr val="002060"/>
                        </a:solidFill>
                        <a:effectLst/>
                        <a:latin typeface="Malgun Gothic" pitchFamily="34" charset="-127"/>
                        <a:ea typeface="Malgun Gothic" pitchFamily="34" charset="-127"/>
                      </a:endParaRPr>
                    </a:p>
                  </a:txBody>
                  <a:tcPr marL="4134" marR="4134" marT="4134" marB="0" anchor="b"/>
                </a:tc>
              </a:tr>
            </a:tbl>
          </a:graphicData>
        </a:graphic>
      </p:graphicFrame>
      <p:pic>
        <p:nvPicPr>
          <p:cNvPr id="6" name="Picture 5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2824" y="6357958"/>
            <a:ext cx="781176" cy="50004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2082"/>
            <a:ext cx="8458200" cy="6861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RESULTS</a:t>
            </a:r>
            <a:endParaRPr lang="en-I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5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SC00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05" t="14598" r="8460" b="8764"/>
          <a:stretch>
            <a:fillRect/>
          </a:stretch>
        </p:blipFill>
        <p:spPr bwMode="auto">
          <a:xfrm>
            <a:off x="214282" y="1571612"/>
            <a:ext cx="3500462" cy="2571768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84582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</a:t>
            </a:r>
            <a:r>
              <a:rPr lang="en-US" sz="3200" b="1" dirty="0" smtClean="0">
                <a:solidFill>
                  <a:schemeClr val="bg1"/>
                </a:solidFill>
              </a:rPr>
              <a:t>arbon </a:t>
            </a:r>
            <a:r>
              <a:rPr lang="en-US" sz="3200" b="1" dirty="0" smtClean="0">
                <a:solidFill>
                  <a:schemeClr val="bg1"/>
                </a:solidFill>
              </a:rPr>
              <a:t>mitigation </a:t>
            </a:r>
            <a:r>
              <a:rPr lang="en-US" sz="3200" b="1" dirty="0" smtClean="0">
                <a:solidFill>
                  <a:schemeClr val="bg1"/>
                </a:solidFill>
              </a:rPr>
              <a:t>activities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Tree Planting  </a:t>
            </a:r>
            <a:r>
              <a:rPr lang="en-US" sz="2800" b="1" dirty="0" smtClean="0">
                <a:solidFill>
                  <a:srgbClr val="0070C0"/>
                </a:solidFill>
              </a:rPr>
              <a:t>s</a:t>
            </a:r>
            <a:endParaRPr lang="en-IN" sz="28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CISS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  <p:pic>
        <p:nvPicPr>
          <p:cNvPr id="4098" name="Picture 2" descr="C:\Users\KP\Downloads\IMG-20190320-WA0015.jpg"/>
          <p:cNvPicPr>
            <a:picLocks noChangeAspect="1" noChangeArrowheads="1"/>
          </p:cNvPicPr>
          <p:nvPr/>
        </p:nvPicPr>
        <p:blipFill>
          <a:blip r:embed="rId4"/>
          <a:srcRect l="13961" t="3101"/>
          <a:stretch>
            <a:fillRect/>
          </a:stretch>
        </p:blipFill>
        <p:spPr bwMode="auto">
          <a:xfrm>
            <a:off x="3929058" y="1625508"/>
            <a:ext cx="4000528" cy="2535304"/>
          </a:xfrm>
          <a:prstGeom prst="rect">
            <a:avLst/>
          </a:prstGeom>
          <a:noFill/>
        </p:spPr>
      </p:pic>
      <p:pic>
        <p:nvPicPr>
          <p:cNvPr id="4099" name="Picture 3" descr="G:\NGC Ecoclob report 2018-19\vhss olathanni\IMG-20190320-WA0116.jpg"/>
          <p:cNvPicPr>
            <a:picLocks noChangeAspect="1" noChangeArrowheads="1"/>
          </p:cNvPicPr>
          <p:nvPr/>
        </p:nvPicPr>
        <p:blipFill>
          <a:blip r:embed="rId5"/>
          <a:srcRect b="16279"/>
          <a:stretch>
            <a:fillRect/>
          </a:stretch>
        </p:blipFill>
        <p:spPr bwMode="auto">
          <a:xfrm>
            <a:off x="214282" y="4286256"/>
            <a:ext cx="3526921" cy="2214578"/>
          </a:xfrm>
          <a:prstGeom prst="rect">
            <a:avLst/>
          </a:prstGeom>
          <a:noFill/>
        </p:spPr>
      </p:pic>
      <p:pic>
        <p:nvPicPr>
          <p:cNvPr id="4100" name="Picture 4" descr="F:\20180605_1029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357694"/>
            <a:ext cx="3571900" cy="2303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8407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8429652" cy="8824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l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4400" b="1" dirty="0" smtClean="0">
                <a:effectLst/>
              </a:rPr>
              <a:t>Steps towards </a:t>
            </a:r>
            <a:r>
              <a:rPr lang="en-US" sz="4400" b="1" dirty="0" smtClean="0">
                <a:solidFill>
                  <a:schemeClr val="bg1"/>
                </a:solidFill>
                <a:effectLst/>
              </a:rPr>
              <a:t>realization</a:t>
            </a:r>
            <a:endParaRPr lang="en-IN" sz="44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1" name="Picture 10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  <p:pic>
        <p:nvPicPr>
          <p:cNvPr id="12" name="Picture 11" descr="invitation low carbon fr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566" y="857256"/>
            <a:ext cx="2721020" cy="3857628"/>
          </a:xfrm>
          <a:prstGeom prst="rect">
            <a:avLst/>
          </a:prstGeom>
        </p:spPr>
      </p:pic>
      <p:pic>
        <p:nvPicPr>
          <p:cNvPr id="1026" name="Picture 2" descr="C:\Users\KP\Desktop\china\The Times of India P_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928670"/>
            <a:ext cx="2994025" cy="4032250"/>
          </a:xfrm>
          <a:prstGeom prst="rect">
            <a:avLst/>
          </a:prstGeom>
          <a:noFill/>
        </p:spPr>
      </p:pic>
      <p:pic>
        <p:nvPicPr>
          <p:cNvPr id="1027" name="Picture 3" descr="C:\Users\KP\Desktop\china\The New Indian Express(city) P_1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928670"/>
            <a:ext cx="1673225" cy="5454651"/>
          </a:xfrm>
          <a:prstGeom prst="rect">
            <a:avLst/>
          </a:prstGeom>
          <a:noFill/>
        </p:spPr>
      </p:pic>
      <p:pic>
        <p:nvPicPr>
          <p:cNvPr id="1028" name="Picture 4" descr="C:\Users\KP\Desktop\china\THe Hindu P_3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5143512"/>
            <a:ext cx="2837364" cy="1285884"/>
          </a:xfrm>
          <a:prstGeom prst="rect">
            <a:avLst/>
          </a:prstGeom>
          <a:noFill/>
        </p:spPr>
      </p:pic>
      <p:pic>
        <p:nvPicPr>
          <p:cNvPr id="1029" name="Picture 5" descr="C:\Users\KP\Desktop\china\Kerala Kaumudi P_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4840992"/>
            <a:ext cx="3571900" cy="1088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22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4801" y="1462902"/>
            <a:ext cx="8153400" cy="4633098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6400"/>
            <a:ext cx="8458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	Reach OF THE CONCEPT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57592" y="2249646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800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7887 </a:t>
            </a:r>
            <a:r>
              <a:rPr lang="en-IN" sz="28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STUDENTS</a:t>
            </a:r>
            <a:endParaRPr lang="en-IN" sz="2800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7592" y="3540136"/>
            <a:ext cx="3512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800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7887 </a:t>
            </a:r>
            <a:r>
              <a:rPr lang="en-IN" sz="28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HOUSEHOLDS</a:t>
            </a:r>
            <a:endParaRPr lang="en-IN" sz="2800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6371" y="4846767"/>
            <a:ext cx="3552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800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31548 </a:t>
            </a:r>
            <a:r>
              <a:rPr lang="en-IN" sz="28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INDIVIDUALS</a:t>
            </a:r>
            <a:r>
              <a:rPr lang="en-IN" sz="2800" baseline="300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*</a:t>
            </a:r>
            <a:endParaRPr lang="en-IN" sz="2800" baseline="30000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0" y="1713469"/>
            <a:ext cx="3028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Malgun Gothic" pitchFamily="34" charset="-127"/>
                <a:ea typeface="Malgun Gothic" pitchFamily="34" charset="-127"/>
              </a:rPr>
              <a:t>It is assumed that, through</a:t>
            </a:r>
            <a:endParaRPr lang="en-IN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0" y="2983468"/>
            <a:ext cx="563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Malgun Gothic" pitchFamily="34" charset="-127"/>
                <a:ea typeface="Malgun Gothic" pitchFamily="34" charset="-127"/>
              </a:rPr>
              <a:t>t</a:t>
            </a:r>
            <a:r>
              <a:rPr lang="en-US" dirty="0" smtClean="0">
                <a:latin typeface="Malgun Gothic" pitchFamily="34" charset="-127"/>
                <a:ea typeface="Malgun Gothic" pitchFamily="34" charset="-127"/>
              </a:rPr>
              <a:t>he concept of Carbon footprint has reached about</a:t>
            </a:r>
            <a:endParaRPr lang="en-IN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4289622"/>
            <a:ext cx="3928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latin typeface="Malgun Gothic" pitchFamily="34" charset="-127"/>
                <a:ea typeface="Malgun Gothic" pitchFamily="34" charset="-127"/>
              </a:rPr>
              <a:t>This message will spread to </a:t>
            </a:r>
            <a:r>
              <a:rPr lang="en-IN" dirty="0" smtClean="0">
                <a:latin typeface="Malgun Gothic" pitchFamily="34" charset="-127"/>
                <a:ea typeface="Malgun Gothic" pitchFamily="34" charset="-127"/>
              </a:rPr>
              <a:t>at least</a:t>
            </a:r>
            <a:endParaRPr lang="en-IN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19691" y="5791199"/>
            <a:ext cx="3511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*</a:t>
            </a:r>
            <a:r>
              <a:rPr lang="en-IN" sz="1200" b="1" dirty="0" smtClean="0">
                <a:latin typeface="Malgun Gothic" pitchFamily="34" charset="-127"/>
                <a:ea typeface="Malgun Gothic" pitchFamily="34" charset="-127"/>
              </a:rPr>
              <a:t>Average household population in Kerala is 4</a:t>
            </a:r>
            <a:endParaRPr lang="en-IN" sz="1200" b="1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6" name="Picture 15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0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048125"/>
            <a:ext cx="34290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Implemented by</a:t>
            </a:r>
            <a:endParaRPr lang="en-IN" sz="2000" b="1" dirty="0">
              <a:solidFill>
                <a:srgbClr val="C00000"/>
              </a:solidFill>
            </a:endParaRPr>
          </a:p>
        </p:txBody>
      </p:sp>
      <p:pic>
        <p:nvPicPr>
          <p:cNvPr id="17" name="Content Placeholder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047" y="3786561"/>
            <a:ext cx="2682440" cy="17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user\Desktop\RCE log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80" y="1820541"/>
            <a:ext cx="2664207" cy="15826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9" name="Picture 18" descr="C:\Users\user\Desktop\kscste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4140" y="2133600"/>
            <a:ext cx="1566687" cy="136786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" name="Picture 19" descr="C:\Users\user\Desktop\DOEC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1599054" cy="139079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TextBox 11"/>
          <p:cNvSpPr txBox="1"/>
          <p:nvPr/>
        </p:nvSpPr>
        <p:spPr>
          <a:xfrm>
            <a:off x="3731966" y="3642088"/>
            <a:ext cx="4573834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8000"/>
                </a:solidFill>
                <a:latin typeface="Malgun Gothic" pitchFamily="34" charset="-127"/>
                <a:ea typeface="Malgun Gothic" pitchFamily="34" charset="-127"/>
              </a:rPr>
              <a:t>13 Schools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8000"/>
                </a:solidFill>
                <a:latin typeface="Malgun Gothic" pitchFamily="34" charset="-127"/>
                <a:ea typeface="Malgun Gothic" pitchFamily="34" charset="-127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Malgun Gothic" pitchFamily="34" charset="-127"/>
                <a:ea typeface="Malgun Gothic" pitchFamily="34" charset="-127"/>
              </a:rPr>
              <a:t>11 Government </a:t>
            </a:r>
            <a:r>
              <a:rPr lang="en-US" b="1" dirty="0" smtClean="0">
                <a:solidFill>
                  <a:srgbClr val="008000"/>
                </a:solidFill>
                <a:latin typeface="Malgun Gothic" pitchFamily="34" charset="-127"/>
                <a:ea typeface="Malgun Gothic" pitchFamily="34" charset="-127"/>
              </a:rPr>
              <a:t>schools &amp; 2 Private schools from Rural and Urban area)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2299" y="1076700"/>
            <a:ext cx="4038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Supported</a:t>
            </a:r>
            <a:r>
              <a:rPr lang="en-US" sz="2000" b="1" dirty="0" smtClean="0">
                <a:solidFill>
                  <a:srgbClr val="C00000"/>
                </a:solidFill>
              </a:rPr>
              <a:t> by</a:t>
            </a:r>
            <a:endParaRPr lang="en-IN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6172" y="250581"/>
            <a:ext cx="660262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Multiple Stakeholder Participation </a:t>
            </a:r>
            <a:endParaRPr lang="en-IN" sz="2800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5604" y="2285992"/>
            <a:ext cx="1212052" cy="115050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733800" y="1048125"/>
            <a:ext cx="0" cy="5124075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14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008000"/>
                </a:solidFill>
              </a:rPr>
              <a:t>Expansion of Low Carbon Initiative is in progress</a:t>
            </a:r>
          </a:p>
          <a:p>
            <a:r>
              <a:rPr lang="en-US" dirty="0" smtClean="0"/>
              <a:t>140 </a:t>
            </a:r>
            <a:r>
              <a:rPr lang="en-US" dirty="0" smtClean="0"/>
              <a:t>Schools </a:t>
            </a:r>
          </a:p>
          <a:p>
            <a:r>
              <a:rPr lang="en-US" dirty="0" smtClean="0"/>
              <a:t> </a:t>
            </a:r>
            <a:r>
              <a:rPr lang="en-US" dirty="0" smtClean="0"/>
              <a:t>3 </a:t>
            </a:r>
            <a:r>
              <a:rPr lang="en-US" dirty="0" smtClean="0"/>
              <a:t>Colleges </a:t>
            </a:r>
          </a:p>
          <a:p>
            <a:r>
              <a:rPr lang="en-US" dirty="0" smtClean="0"/>
              <a:t>2 Government Institutions 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8000"/>
                </a:solidFill>
              </a:rPr>
              <a:t>Popular Lectures</a:t>
            </a: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Awareness </a:t>
            </a:r>
            <a:r>
              <a:rPr lang="en-US" b="1" dirty="0" err="1" smtClean="0">
                <a:solidFill>
                  <a:srgbClr val="008000"/>
                </a:solidFill>
              </a:rPr>
              <a:t>Programmes</a:t>
            </a:r>
            <a:endParaRPr lang="en-US" b="1" dirty="0" smtClean="0">
              <a:solidFill>
                <a:srgbClr val="008000"/>
              </a:solidFill>
            </a:endParaRP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Low Carbon House </a:t>
            </a:r>
            <a:r>
              <a:rPr lang="en-US" b="1" dirty="0" err="1" smtClean="0">
                <a:solidFill>
                  <a:srgbClr val="008000"/>
                </a:solidFill>
              </a:rPr>
              <a:t>C</a:t>
            </a:r>
            <a:r>
              <a:rPr lang="en-US" b="1" dirty="0" err="1" smtClean="0">
                <a:solidFill>
                  <a:srgbClr val="008000"/>
                </a:solidFill>
              </a:rPr>
              <a:t>amapign</a:t>
            </a:r>
            <a:endParaRPr lang="en-US" b="1" dirty="0" smtClean="0">
              <a:solidFill>
                <a:srgbClr val="008000"/>
              </a:solidFill>
            </a:endParaRPr>
          </a:p>
          <a:p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57166"/>
            <a:ext cx="8458200" cy="928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Scaling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up,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Main streaming and deepening ideas and actions of the projects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01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357166"/>
            <a:ext cx="8458200" cy="1500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Scaling 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up of ESD and sustainable development activities in the region with reference to UNESCO’s Global action programme and the SDGs.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  <p:pic>
        <p:nvPicPr>
          <p:cNvPr id="5123" name="Picture 3" descr="C:\Users\KP\Desktop\china\E_SDG-goals_icons-individual-rgb-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214554"/>
            <a:ext cx="2643206" cy="2643206"/>
          </a:xfrm>
          <a:prstGeom prst="rect">
            <a:avLst/>
          </a:prstGeom>
          <a:noFill/>
        </p:spPr>
      </p:pic>
      <p:pic>
        <p:nvPicPr>
          <p:cNvPr id="9" name="Picture 8" descr="sdg-en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4916315"/>
            <a:ext cx="1928826" cy="1941685"/>
          </a:xfrm>
          <a:prstGeom prst="rect">
            <a:avLst/>
          </a:prstGeom>
        </p:spPr>
      </p:pic>
      <p:pic>
        <p:nvPicPr>
          <p:cNvPr id="10" name="Picture 9" descr="sdg-en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70" y="4916315"/>
            <a:ext cx="1928826" cy="1941685"/>
          </a:xfrm>
          <a:prstGeom prst="rect">
            <a:avLst/>
          </a:prstGeom>
        </p:spPr>
      </p:pic>
      <p:pic>
        <p:nvPicPr>
          <p:cNvPr id="11" name="Picture 10" descr="sdg-en-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96" y="4929174"/>
            <a:ext cx="1928826" cy="1928826"/>
          </a:xfrm>
          <a:prstGeom prst="rect">
            <a:avLst/>
          </a:prstGeom>
        </p:spPr>
      </p:pic>
      <p:pic>
        <p:nvPicPr>
          <p:cNvPr id="12" name="Picture 11" descr="sdg-en-0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322" y="4929174"/>
            <a:ext cx="1928826" cy="19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14290"/>
            <a:ext cx="3000364" cy="71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Publicity materials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  <p:pic>
        <p:nvPicPr>
          <p:cNvPr id="6147" name="Picture 3" descr="C:\Users\KP\Downloads\certificate carbon rating munnar no na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416420"/>
            <a:ext cx="3143272" cy="4441580"/>
          </a:xfrm>
          <a:prstGeom prst="rect">
            <a:avLst/>
          </a:prstGeom>
          <a:noFill/>
        </p:spPr>
      </p:pic>
      <p:pic>
        <p:nvPicPr>
          <p:cNvPr id="6148" name="Picture 4" descr="G:\CISSA ENERGY\fle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142852"/>
            <a:ext cx="5036316" cy="2014526"/>
          </a:xfrm>
          <a:prstGeom prst="rect">
            <a:avLst/>
          </a:prstGeom>
          <a:noFill/>
        </p:spPr>
      </p:pic>
      <p:pic>
        <p:nvPicPr>
          <p:cNvPr id="6146" name="Picture 2" descr="C:\Users\KP\Downloads\low carbon muunar poster3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914" y="1571612"/>
            <a:ext cx="3338478" cy="5072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4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38400" y="2590800"/>
            <a:ext cx="4610100" cy="1325563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Arno Pro Caption" pitchFamily="18" charset="0"/>
                <a:ea typeface="Malgun Gothic" pitchFamily="34" charset="-127"/>
              </a:rPr>
              <a:t>THANK YOU...</a:t>
            </a:r>
            <a:endParaRPr lang="en-IN" sz="4800" b="1" dirty="0">
              <a:solidFill>
                <a:srgbClr val="0070C0"/>
              </a:solidFill>
              <a:latin typeface="Arno Pro Caption" pitchFamily="18" charset="0"/>
              <a:ea typeface="Malgun Gothic" pitchFamily="34" charset="-127"/>
            </a:endParaRPr>
          </a:p>
        </p:txBody>
      </p:sp>
      <p:pic>
        <p:nvPicPr>
          <p:cNvPr id="3" name="Picture 2" descr="CISSA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25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www.in4india.com/states-of-india/kerala/statemap/keralama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3246882"/>
            <a:ext cx="2667000" cy="351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577013"/>
            <a:ext cx="2637454" cy="273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ndia Ma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2" t="2903" r="4252" b="4186"/>
          <a:stretch/>
        </p:blipFill>
        <p:spPr bwMode="auto">
          <a:xfrm>
            <a:off x="76200" y="76200"/>
            <a:ext cx="2705100" cy="3170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30" t="15096" r="12985" b="6989"/>
          <a:stretch/>
        </p:blipFill>
        <p:spPr>
          <a:xfrm>
            <a:off x="4114800" y="3915663"/>
            <a:ext cx="2699154" cy="25161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Arrow Connector 25"/>
          <p:cNvCxnSpPr/>
          <p:nvPr/>
        </p:nvCxnSpPr>
        <p:spPr>
          <a:xfrm flipH="1">
            <a:off x="2133600" y="2419346"/>
            <a:ext cx="1885950" cy="29066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066925" y="5326038"/>
            <a:ext cx="3114675" cy="11058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9550" y="3326190"/>
            <a:ext cx="3437554" cy="369332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Thiruvananthapuram, Kerala</a:t>
            </a:r>
            <a:endParaRPr lang="en-IN" b="1" dirty="0">
              <a:solidFill>
                <a:srgbClr val="00206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9550" y="76200"/>
            <a:ext cx="3124200" cy="369332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Munnar, Idukki, Kerala</a:t>
            </a:r>
            <a:endParaRPr lang="en-IN" b="1" dirty="0">
              <a:solidFill>
                <a:srgbClr val="00206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2" name="Picture 11" descr="CISSA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1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283"/>
            <a:ext cx="8458200" cy="90251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atin typeface="Malgun Gothic" pitchFamily="34" charset="-127"/>
                <a:ea typeface="Malgun Gothic" pitchFamily="34" charset="-127"/>
              </a:rPr>
              <a:t>	</a:t>
            </a:r>
            <a:r>
              <a:rPr lang="en-IN" sz="4400" b="1" dirty="0" smtClean="0">
                <a:ea typeface="Malgun Gothic" pitchFamily="34" charset="-127"/>
              </a:rPr>
              <a:t>KERALA : A MODEL STATE</a:t>
            </a:r>
            <a:endParaRPr lang="en-IN" sz="4400" b="1" dirty="0">
              <a:ea typeface="Malgun Gothic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2" y="1447800"/>
            <a:ext cx="4738688" cy="3962399"/>
          </a:xfrm>
          <a:solidFill>
            <a:srgbClr val="F8F8F8">
              <a:alpha val="65882"/>
            </a:srgbClr>
          </a:solidFill>
        </p:spPr>
        <p:txBody>
          <a:bodyPr>
            <a:normAutofit lnSpcReduction="10000"/>
          </a:bodyPr>
          <a:lstStyle/>
          <a:p>
            <a:r>
              <a:rPr lang="en-IN" sz="2400" dirty="0" smtClean="0">
                <a:latin typeface="Malgun Gothic" pitchFamily="34" charset="-127"/>
                <a:ea typeface="Malgun Gothic" pitchFamily="34" charset="-127"/>
              </a:rPr>
              <a:t>First state to achieve 100% primary education</a:t>
            </a:r>
          </a:p>
          <a:p>
            <a:r>
              <a:rPr lang="en-IN" sz="2400" dirty="0" smtClean="0">
                <a:latin typeface="Malgun Gothic" pitchFamily="34" charset="-127"/>
                <a:ea typeface="Malgun Gothic" pitchFamily="34" charset="-127"/>
              </a:rPr>
              <a:t>93.91% Literacy rate (2011 census)</a:t>
            </a:r>
          </a:p>
          <a:p>
            <a:r>
              <a:rPr lang="en-IN" sz="2400" dirty="0" smtClean="0">
                <a:latin typeface="Malgun Gothic" pitchFamily="34" charset="-127"/>
                <a:ea typeface="Malgun Gothic" pitchFamily="34" charset="-127"/>
              </a:rPr>
              <a:t>Girls outnumber boys in educational institutions</a:t>
            </a:r>
          </a:p>
          <a:p>
            <a:r>
              <a:rPr lang="en-IN" sz="2400" dirty="0" smtClean="0">
                <a:latin typeface="Malgun Gothic" pitchFamily="34" charset="-127"/>
                <a:ea typeface="Malgun Gothic" pitchFamily="34" charset="-127"/>
              </a:rPr>
              <a:t>Wealth </a:t>
            </a:r>
            <a:r>
              <a:rPr lang="en-IN" sz="2400" dirty="0">
                <a:latin typeface="Malgun Gothic" pitchFamily="34" charset="-127"/>
                <a:ea typeface="Malgun Gothic" pitchFamily="34" charset="-127"/>
              </a:rPr>
              <a:t>and resource redistribution </a:t>
            </a:r>
            <a:r>
              <a:rPr lang="en-IN" sz="2400" dirty="0" smtClean="0">
                <a:latin typeface="Malgun Gothic" pitchFamily="34" charset="-127"/>
                <a:ea typeface="Malgun Gothic" pitchFamily="34" charset="-127"/>
              </a:rPr>
              <a:t>programmes</a:t>
            </a:r>
          </a:p>
          <a:p>
            <a:r>
              <a:rPr lang="en-IN" sz="2400" dirty="0" smtClean="0">
                <a:latin typeface="Malgun Gothic" pitchFamily="34" charset="-127"/>
                <a:ea typeface="Malgun Gothic" pitchFamily="34" charset="-127"/>
              </a:rPr>
              <a:t>52.3 % of total land area is forest area.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17650" y="30236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algun Gothic" pitchFamily="34" charset="-127"/>
              <a:ea typeface="Malgun Gothic" pitchFamily="34" charset="-127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20" y="5214950"/>
            <a:ext cx="8001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IN" dirty="0" smtClean="0">
                <a:latin typeface="Malgun Gothic" pitchFamily="34" charset="-127"/>
                <a:ea typeface="Malgun Gothic" pitchFamily="34" charset="-127"/>
              </a:rPr>
              <a:t>CRITICAL ISSUES: Rapid Urbanisation, Pollution, High density of population</a:t>
            </a:r>
            <a:endParaRPr lang="en-IN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7" name="Picture 6" descr="https://www.thebetterindia.com/wp-content/uploads/2017/08/Back_Water_Of_kerala-Soul_of_keral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8712" y="1861537"/>
            <a:ext cx="3519488" cy="260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ISS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04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exp-2019-03-21_11_43_3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74" t="24099" r="17308" b="14409"/>
          <a:stretch/>
        </p:blipFill>
        <p:spPr bwMode="auto">
          <a:xfrm>
            <a:off x="457200" y="2017939"/>
            <a:ext cx="3809999" cy="45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914734" y="3368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2" y="152400"/>
            <a:ext cx="8381998" cy="84028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	</a:t>
            </a:r>
            <a:r>
              <a:rPr lang="en-US" sz="4400" b="1" dirty="0" smtClean="0">
                <a:solidFill>
                  <a:srgbClr val="FFFFFF"/>
                </a:solidFill>
                <a:ea typeface="Malgun Gothic" pitchFamily="34" charset="-127"/>
              </a:rPr>
              <a:t>RELEVANCE</a:t>
            </a:r>
            <a:endParaRPr lang="en-IN" sz="4400" b="1" dirty="0">
              <a:solidFill>
                <a:srgbClr val="FFFFFF"/>
              </a:solidFill>
              <a:ea typeface="Malgun Gothic" pitchFamily="34" charset="-127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809999" cy="8382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en-US" sz="1600" b="1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NATIONAL SCENARIO</a:t>
            </a:r>
          </a:p>
          <a:p>
            <a:pPr marL="0" indent="0" algn="ctr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India- the fourth largest GHG emitter (5.8% of total emission)*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357685" y="1097705"/>
            <a:ext cx="4024313" cy="484589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Font typeface="Wingdings 2"/>
              <a:buNone/>
            </a:pPr>
            <a:r>
              <a:rPr lang="en-US" sz="1600" b="1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LOCAL SCENARIO</a:t>
            </a:r>
          </a:p>
          <a:p>
            <a:pPr marL="0" indent="0" algn="ctr">
              <a:buFont typeface="Wingdings 2"/>
              <a:buNone/>
            </a:pPr>
            <a:endParaRPr lang="en-US" sz="1600" b="1" dirty="0">
              <a:latin typeface="Malgun Gothic" pitchFamily="34" charset="-127"/>
              <a:ea typeface="Malgun Gothic" pitchFamily="34" charset="-127"/>
            </a:endParaRPr>
          </a:p>
          <a:p>
            <a:pPr marL="285750" indent="-285750"/>
            <a:r>
              <a:rPr lang="en-US" sz="1800" b="1" dirty="0" smtClean="0">
                <a:ea typeface="Malgun Gothic" pitchFamily="34" charset="-127"/>
              </a:rPr>
              <a:t>E</a:t>
            </a:r>
            <a:r>
              <a:rPr lang="en-US" sz="1800" b="1" dirty="0" smtClean="0">
                <a:ea typeface="Malgun Gothic" pitchFamily="34" charset="-127"/>
              </a:rPr>
              <a:t>cologically </a:t>
            </a:r>
            <a:r>
              <a:rPr lang="en-US" sz="1800" b="1" dirty="0" smtClean="0">
                <a:ea typeface="Malgun Gothic" pitchFamily="34" charset="-127"/>
              </a:rPr>
              <a:t>fragile area and sensitive to micro level climate change.</a:t>
            </a:r>
          </a:p>
          <a:p>
            <a:pPr marL="285750" indent="-285750"/>
            <a:r>
              <a:rPr lang="en-US" sz="1800" b="1" dirty="0" smtClean="0">
                <a:ea typeface="Malgun Gothic" pitchFamily="34" charset="-127"/>
              </a:rPr>
              <a:t>Highest Population Density</a:t>
            </a:r>
          </a:p>
          <a:p>
            <a:pPr marL="285750" indent="-285750"/>
            <a:r>
              <a:rPr lang="en-US" sz="1800" b="1" dirty="0" smtClean="0">
                <a:ea typeface="Malgun Gothic" pitchFamily="34" charset="-127"/>
              </a:rPr>
              <a:t>Has faced </a:t>
            </a:r>
            <a:r>
              <a:rPr lang="en-IN" sz="1800" b="1" dirty="0" smtClean="0"/>
              <a:t>worst flood </a:t>
            </a:r>
            <a:r>
              <a:rPr lang="en-US" sz="1800" b="1" dirty="0" smtClean="0">
                <a:ea typeface="Malgun Gothic" pitchFamily="34" charset="-127"/>
              </a:rPr>
              <a:t>havoc </a:t>
            </a:r>
            <a:r>
              <a:rPr lang="en-IN" sz="1800" b="1" dirty="0" smtClean="0"/>
              <a:t>during August 2018, </a:t>
            </a:r>
            <a:r>
              <a:rPr lang="en-US" sz="1800" b="1" dirty="0" smtClean="0">
                <a:ea typeface="Malgun Gothic" pitchFamily="34" charset="-127"/>
              </a:rPr>
              <a:t>resulting in death and displacement of several thousands of citizens</a:t>
            </a:r>
          </a:p>
          <a:p>
            <a:pPr marL="285750" indent="-285750"/>
            <a:r>
              <a:rPr lang="en-US" sz="1800" b="1" dirty="0" smtClean="0">
                <a:ea typeface="Malgun Gothic" pitchFamily="34" charset="-127"/>
              </a:rPr>
              <a:t>Kerala has </a:t>
            </a:r>
            <a:r>
              <a:rPr lang="en-US" sz="1800" b="1" dirty="0" smtClean="0">
                <a:ea typeface="Malgun Gothic" pitchFamily="34" charset="-127"/>
              </a:rPr>
              <a:t> </a:t>
            </a:r>
            <a:r>
              <a:rPr lang="en-US" sz="1800" b="1" dirty="0" smtClean="0">
                <a:ea typeface="Malgun Gothic" pitchFamily="34" charset="-127"/>
              </a:rPr>
              <a:t>favorable environment to achieve Carbon </a:t>
            </a:r>
            <a:r>
              <a:rPr lang="en-US" sz="1800" b="1" dirty="0" smtClean="0">
                <a:ea typeface="Malgun Gothic" pitchFamily="34" charset="-127"/>
              </a:rPr>
              <a:t>Neutral</a:t>
            </a:r>
            <a:endParaRPr lang="en-US" sz="1800" b="1" dirty="0" smtClean="0">
              <a:ea typeface="Malgun Gothic" pitchFamily="34" charset="-127"/>
            </a:endParaRPr>
          </a:p>
          <a:p>
            <a:pPr marL="285750" indent="-285750"/>
            <a:r>
              <a:rPr lang="en-US" sz="1800" b="1" dirty="0" smtClean="0">
                <a:ea typeface="Malgun Gothic" pitchFamily="34" charset="-127"/>
              </a:rPr>
              <a:t>High pace of infrastructure </a:t>
            </a:r>
            <a:r>
              <a:rPr lang="en-US" sz="1800" b="1" dirty="0" smtClean="0">
                <a:ea typeface="Malgun Gothic" pitchFamily="34" charset="-127"/>
              </a:rPr>
              <a:t>development</a:t>
            </a:r>
            <a:endParaRPr lang="en-US" sz="1800" b="1" dirty="0" smtClean="0">
              <a:ea typeface="Malgun Gothic" pitchFamily="34" charset="-127"/>
            </a:endParaRPr>
          </a:p>
          <a:p>
            <a:pPr marL="285750" indent="-285750"/>
            <a:r>
              <a:rPr lang="en-US" sz="1800" b="1" dirty="0" smtClean="0">
                <a:ea typeface="Malgun Gothic" pitchFamily="34" charset="-127"/>
              </a:rPr>
              <a:t>High demand of energy consequent to high </a:t>
            </a:r>
            <a:r>
              <a:rPr lang="en-US" sz="1800" b="1" dirty="0" err="1" smtClean="0">
                <a:ea typeface="Malgun Gothic" pitchFamily="34" charset="-127"/>
              </a:rPr>
              <a:t>urbanisation</a:t>
            </a:r>
            <a:endParaRPr lang="en-US" sz="1800" b="1" dirty="0" smtClean="0">
              <a:ea typeface="Malgun Gothic" pitchFamily="34" charset="-127"/>
            </a:endParaRPr>
          </a:p>
          <a:p>
            <a:pPr marL="285750" indent="-285750"/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85750" indent="-285750"/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6096001"/>
            <a:ext cx="3810000" cy="4571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baseline="30000" dirty="0">
                <a:solidFill>
                  <a:srgbClr val="FF0000"/>
                </a:solidFill>
                <a:latin typeface="maldy)"/>
              </a:rPr>
              <a:t>*</a:t>
            </a:r>
            <a:r>
              <a:rPr lang="en-US" sz="1200" b="0" dirty="0">
                <a:solidFill>
                  <a:srgbClr val="FF0000"/>
                </a:solidFill>
                <a:latin typeface="maldy)"/>
              </a:rPr>
              <a:t>http://energyatlas.iea.org/#!/tellmap/1378539487</a:t>
            </a:r>
            <a:endParaRPr lang="en-US" sz="1400" b="0" dirty="0" smtClean="0">
              <a:solidFill>
                <a:srgbClr val="FF0000"/>
              </a:solidFill>
              <a:latin typeface="maldy)"/>
            </a:endParaRPr>
          </a:p>
        </p:txBody>
      </p:sp>
      <p:pic>
        <p:nvPicPr>
          <p:cNvPr id="9" name="Picture 8" descr="CISS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31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143000"/>
            <a:ext cx="5791200" cy="5334000"/>
          </a:xfrm>
          <a:prstGeom prst="rect">
            <a:avLst/>
          </a:prstGeom>
          <a:solidFill>
            <a:schemeClr val="bg1">
              <a:alpha val="6745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/>
          <p:cNvSpPr txBox="1"/>
          <p:nvPr/>
        </p:nvSpPr>
        <p:spPr>
          <a:xfrm>
            <a:off x="152400" y="990600"/>
            <a:ext cx="57912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To educate students and teachers on carbon footprint.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To train students to collect data on carbon emissions and carbon sequestration in the </a:t>
            </a:r>
            <a:r>
              <a:rPr lang="en-US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campus in a participatory mode.</a:t>
            </a:r>
            <a:endParaRPr lang="en-US" dirty="0">
              <a:solidFill>
                <a:srgbClr val="002060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To calculate the specific carbon footprint of the </a:t>
            </a:r>
            <a:r>
              <a:rPr lang="en-US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campus and classify them as Carbon </a:t>
            </a:r>
            <a:r>
              <a:rPr lang="en-US" dirty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N</a:t>
            </a:r>
            <a:r>
              <a:rPr lang="en-US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egative, Neutral or Positive</a:t>
            </a:r>
            <a:endParaRPr lang="en-US" dirty="0">
              <a:solidFill>
                <a:srgbClr val="002060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To </a:t>
            </a:r>
            <a:r>
              <a:rPr lang="en-US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create </a:t>
            </a:r>
            <a:r>
              <a:rPr lang="en-US" dirty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individual plans for schools to reduce their carbon footprint based on the data generated.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Popularize </a:t>
            </a:r>
            <a:r>
              <a:rPr lang="en-US" dirty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the concept among the </a:t>
            </a:r>
            <a:r>
              <a:rPr lang="en-US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society through the involvement of students</a:t>
            </a:r>
            <a:endParaRPr lang="en-US" dirty="0">
              <a:solidFill>
                <a:srgbClr val="00206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62388"/>
            <a:ext cx="5791200" cy="8402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lt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200" b="1" dirty="0" smtClean="0">
                <a:solidFill>
                  <a:srgbClr val="0070C0"/>
                </a:solidFill>
              </a:rPr>
              <a:t>	</a:t>
            </a:r>
            <a:r>
              <a:rPr lang="en-US" sz="4100" b="1" dirty="0" smtClean="0">
                <a:solidFill>
                  <a:schemeClr val="bg1"/>
                </a:solidFill>
              </a:rPr>
              <a:t>OBJECTIVES</a:t>
            </a:r>
            <a:endParaRPr lang="en-IN" sz="41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1" name="Picture 3" descr="C:\Users\user\Desktop\Munnar report\munnar\carmrlagiri\DSC_23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7" r="18850" b="43978"/>
          <a:stretch/>
        </p:blipFill>
        <p:spPr bwMode="auto">
          <a:xfrm>
            <a:off x="5943600" y="49951"/>
            <a:ext cx="3069771" cy="19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Munnar report\munnar\Cover\ghss devikulam\DSC_2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4389" y="2000240"/>
            <a:ext cx="3037211" cy="227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Munnar report\munnar\Cover\ATP , munaar\3995164792_796b870482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2532" y="4286256"/>
            <a:ext cx="3019067" cy="201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ISSA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984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8458200" cy="762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ACTIVITIES &amp;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PRACTICES</a:t>
            </a:r>
            <a:endParaRPr lang="en-US" sz="3600" b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6228" y="1357086"/>
            <a:ext cx="7286172" cy="2605314"/>
          </a:xfrm>
          <a:solidFill>
            <a:srgbClr val="FFFFFF">
              <a:alpha val="74902"/>
            </a:srgbClr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1. SENSITISING </a:t>
            </a:r>
            <a:r>
              <a:rPr lang="en-US" sz="2000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THE TARGET GROUP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Introductory classes on different carbon literacy knowledge, low carbon attitudes and practices in a participatory mode involving  students and teachers.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Data collection methodologies were explained  to the project team for field studies.</a:t>
            </a:r>
          </a:p>
        </p:txBody>
      </p:sp>
      <p:pic>
        <p:nvPicPr>
          <p:cNvPr id="3074" name="Picture 2" descr="C:\Users\user\Desktop\RCE PICS\Venganoor\DSC_06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97"/>
          <a:stretch/>
        </p:blipFill>
        <p:spPr bwMode="auto">
          <a:xfrm>
            <a:off x="4643438" y="3929066"/>
            <a:ext cx="3352796" cy="21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lenovo photos\DSC_13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56"/>
          <a:stretch/>
        </p:blipFill>
        <p:spPr bwMode="auto">
          <a:xfrm flipH="1">
            <a:off x="685800" y="3929066"/>
            <a:ext cx="3726258" cy="214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ISSA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4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8458200" cy="762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ACTIVITIES &amp;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PRACTICES</a:t>
            </a:r>
            <a:endParaRPr lang="en-US" sz="3600" b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5720" y="1357086"/>
            <a:ext cx="8072494" cy="2605314"/>
          </a:xfrm>
          <a:solidFill>
            <a:srgbClr val="FFFFFF">
              <a:alpha val="74902"/>
            </a:srgbClr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SENSITISING THE TARGET GROUP</a:t>
            </a:r>
          </a:p>
          <a:p>
            <a:pPr marL="457200" lvl="1" indent="0" algn="just">
              <a:lnSpc>
                <a:spcPct val="150000"/>
              </a:lnSpc>
              <a:buNone/>
            </a:pPr>
            <a:r>
              <a:rPr lang="en-US" b="1" dirty="0" smtClean="0">
                <a:latin typeface="Malgun Gothic" pitchFamily="34" charset="-127"/>
                <a:ea typeface="Malgun Gothic" pitchFamily="34" charset="-127"/>
              </a:rPr>
              <a:t>The members of legislative assembly, local self governments and experts were invited to the sensitization programs to assure multiple stakeholder participation.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34" t="29269" r="2439"/>
          <a:stretch/>
        </p:blipFill>
        <p:spPr>
          <a:xfrm>
            <a:off x="0" y="3600450"/>
            <a:ext cx="5092262" cy="3257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01"/>
          <a:stretch/>
        </p:blipFill>
        <p:spPr>
          <a:xfrm>
            <a:off x="4067347" y="3581400"/>
            <a:ext cx="5062365" cy="3276600"/>
          </a:xfrm>
          <a:prstGeom prst="rect">
            <a:avLst/>
          </a:prstGeom>
        </p:spPr>
      </p:pic>
      <p:pic>
        <p:nvPicPr>
          <p:cNvPr id="6" name="Picture 5" descr="CISSA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7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5072066" cy="5429264"/>
          </a:xfrm>
        </p:spPr>
        <p:txBody>
          <a:bodyPr>
            <a:noAutofit/>
          </a:bodyPr>
          <a:lstStyle/>
          <a:p>
            <a:pPr marL="82296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2. </a:t>
            </a:r>
            <a:r>
              <a:rPr lang="en-US" sz="2400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DATA COLLECTION</a:t>
            </a:r>
          </a:p>
          <a:p>
            <a:pPr marL="368046" indent="-285750">
              <a:lnSpc>
                <a:spcPct val="150000"/>
              </a:lnSpc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Activity groups </a:t>
            </a:r>
            <a:r>
              <a:rPr lang="en-US" sz="1800" b="1" dirty="0">
                <a:latin typeface="Malgun Gothic" pitchFamily="34" charset="-127"/>
                <a:ea typeface="Malgun Gothic" pitchFamily="34" charset="-127"/>
              </a:rPr>
              <a:t>were formed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for field studies. </a:t>
            </a:r>
          </a:p>
          <a:p>
            <a:pPr marL="368046" indent="-285750">
              <a:lnSpc>
                <a:spcPct val="150000"/>
              </a:lnSpc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The team comprising of students, teachers and experts from CISSA</a:t>
            </a:r>
          </a:p>
          <a:p>
            <a:pPr marL="368046" indent="-285750">
              <a:lnSpc>
                <a:spcPct val="150000"/>
              </a:lnSpc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The studies were conducted on 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following</a:t>
            </a:r>
            <a:endParaRPr lang="en-US" b="1" dirty="0" smtClean="0">
              <a:latin typeface="Malgun Gothic" pitchFamily="34" charset="-127"/>
              <a:ea typeface="Malgun Gothic" pitchFamily="34" charset="-127"/>
            </a:endParaRPr>
          </a:p>
          <a:p>
            <a:pPr marL="1307592" lvl="1" indent="-342900">
              <a:lnSpc>
                <a:spcPct val="100000"/>
              </a:lnSpc>
            </a:pPr>
            <a:r>
              <a:rPr lang="en-US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Electricity usage</a:t>
            </a:r>
            <a:endParaRPr lang="en-US" b="1" dirty="0" smtClean="0">
              <a:solidFill>
                <a:srgbClr val="C00000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1307592" lvl="1" indent="-342900">
              <a:lnSpc>
                <a:spcPct val="100000"/>
              </a:lnSpc>
            </a:pPr>
            <a:r>
              <a:rPr lang="en-US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Fuels for cooking</a:t>
            </a:r>
            <a:endParaRPr lang="en-US" b="1" dirty="0">
              <a:solidFill>
                <a:srgbClr val="C00000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1307592" lvl="1" indent="-342900">
              <a:lnSpc>
                <a:spcPct val="100000"/>
              </a:lnSpc>
            </a:pPr>
            <a:r>
              <a:rPr lang="en-US" b="1" dirty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Transportation</a:t>
            </a:r>
          </a:p>
          <a:p>
            <a:pPr marL="1307592" lvl="1" indent="-342900">
              <a:lnSpc>
                <a:spcPct val="100000"/>
              </a:lnSpc>
            </a:pPr>
            <a:r>
              <a:rPr lang="en-US" b="1" dirty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Waste management</a:t>
            </a:r>
          </a:p>
          <a:p>
            <a:pPr marL="1307592" lvl="1" indent="-342900">
              <a:lnSpc>
                <a:spcPct val="100000"/>
              </a:lnSpc>
            </a:pPr>
            <a:r>
              <a:rPr lang="en-US" b="1" dirty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Carbon </a:t>
            </a:r>
            <a:r>
              <a:rPr lang="en-US" b="1" dirty="0" smtClean="0">
                <a:solidFill>
                  <a:srgbClr val="C00000"/>
                </a:solidFill>
                <a:latin typeface="Malgun Gothic" pitchFamily="34" charset="-127"/>
                <a:ea typeface="Malgun Gothic" pitchFamily="34" charset="-127"/>
              </a:rPr>
              <a:t>sequestration</a:t>
            </a:r>
            <a:endParaRPr lang="en-US" sz="1800" b="1" dirty="0">
              <a:solidFill>
                <a:srgbClr val="C0000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150000"/>
              </a:lnSpc>
            </a:pPr>
            <a:endParaRPr lang="en-US" sz="1800" b="1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3" name="Picture 2" descr="C:\Users\user\Desktop\RCE PICS\Manacaud\DSC_28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91" r="14754"/>
          <a:stretch>
            <a:fillRect/>
          </a:stretch>
        </p:blipFill>
        <p:spPr bwMode="auto">
          <a:xfrm>
            <a:off x="4643438" y="2357430"/>
            <a:ext cx="4500562" cy="324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ISS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6034908"/>
            <a:ext cx="1285852" cy="82309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8458200" cy="762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ACTIVITIES &amp;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+mn-lt"/>
              </a:rPr>
              <a:t>PRACTICES</a:t>
            </a:r>
            <a:endParaRPr lang="en-US" sz="3600" b="1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27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2615</TotalTime>
  <Words>917</Words>
  <Application>Microsoft Office PowerPoint</Application>
  <PresentationFormat>On-screen Show (4:3)</PresentationFormat>
  <Paragraphs>232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Adjacency</vt:lpstr>
      <vt:lpstr>Slide 1</vt:lpstr>
      <vt:lpstr>Slide 2</vt:lpstr>
      <vt:lpstr>Slide 3</vt:lpstr>
      <vt:lpstr> KERALA : A MODEL STATE</vt:lpstr>
      <vt:lpstr> RELEVANCE</vt:lpstr>
      <vt:lpstr>Slide 6</vt:lpstr>
      <vt:lpstr>Slide 7</vt:lpstr>
      <vt:lpstr>Slide 8</vt:lpstr>
      <vt:lpstr>Slide 9</vt:lpstr>
      <vt:lpstr>Slide 10</vt:lpstr>
      <vt:lpstr>Slide 11</vt:lpstr>
      <vt:lpstr> OUTCOME</vt:lpstr>
      <vt:lpstr>Slide 13</vt:lpstr>
      <vt:lpstr>Slide 14</vt:lpstr>
      <vt:lpstr>RESULTS</vt:lpstr>
      <vt:lpstr>RESULTS</vt:lpstr>
      <vt:lpstr>Slide 17</vt:lpstr>
      <vt:lpstr>Slide 18</vt:lpstr>
      <vt:lpstr>Slide 19</vt:lpstr>
      <vt:lpstr>Slide 20</vt:lpstr>
      <vt:lpstr>Slide 21</vt:lpstr>
      <vt:lpstr>Slide 22</vt:lpstr>
      <vt:lpstr>THANK YOU...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Okayama</dc:title>
  <dc:creator>user</dc:creator>
  <cp:lastModifiedBy>KP</cp:lastModifiedBy>
  <cp:revision>204</cp:revision>
  <dcterms:created xsi:type="dcterms:W3CDTF">2017-09-30T08:18:55Z</dcterms:created>
  <dcterms:modified xsi:type="dcterms:W3CDTF">2019-03-22T11:48:57Z</dcterms:modified>
</cp:coreProperties>
</file>