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36" r:id="rId2"/>
    <p:sldId id="837" r:id="rId3"/>
    <p:sldId id="847" r:id="rId4"/>
    <p:sldId id="848" r:id="rId5"/>
    <p:sldId id="849" r:id="rId6"/>
    <p:sldId id="851" r:id="rId7"/>
    <p:sldId id="852" r:id="rId8"/>
    <p:sldId id="854" r:id="rId9"/>
    <p:sldId id="850" r:id="rId10"/>
    <p:sldId id="853" r:id="rId11"/>
    <p:sldId id="855" r:id="rId12"/>
    <p:sldId id="856" r:id="rId13"/>
    <p:sldId id="857" r:id="rId14"/>
    <p:sldId id="859" r:id="rId15"/>
    <p:sldId id="860" r:id="rId16"/>
    <p:sldId id="789" r:id="rId17"/>
  </p:sldIdLst>
  <p:sldSz cx="9144000" cy="6858000" type="screen4x3"/>
  <p:notesSz cx="6797675" cy="9926638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bg1"/>
        </a:solidFill>
        <a:latin typeface="Century Gothic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ks_c_5601-1987"/>
  <p:clrMru>
    <a:srgbClr val="993366"/>
    <a:srgbClr val="FF9966"/>
    <a:srgbClr val="6600FF"/>
    <a:srgbClr val="FF6600"/>
    <a:srgbClr val="6787E3"/>
    <a:srgbClr val="8FA7EB"/>
    <a:srgbClr val="C6A000"/>
    <a:srgbClr val="CEFF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18" autoAdjust="0"/>
    <p:restoredTop sz="94663" autoAdjust="0"/>
  </p:normalViewPr>
  <p:slideViewPr>
    <p:cSldViewPr>
      <p:cViewPr varScale="1">
        <p:scale>
          <a:sx n="89" d="100"/>
          <a:sy n="89" d="100"/>
        </p:scale>
        <p:origin x="-372" y="-108"/>
      </p:cViewPr>
      <p:guideLst>
        <p:guide orient="horz"/>
        <p:guide pos="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366"/>
    </p:cViewPr>
  </p:sorterViewPr>
  <p:notesViewPr>
    <p:cSldViewPr>
      <p:cViewPr varScale="1">
        <p:scale>
          <a:sx n="78" d="100"/>
          <a:sy n="78" d="100"/>
        </p:scale>
        <p:origin x="-306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t" anchorCtr="0" compatLnSpc="1">
            <a:prstTxWarp prst="textNoShape">
              <a:avLst/>
            </a:prstTxWarp>
          </a:bodyPr>
          <a:lstStyle>
            <a:lvl1pPr algn="l" defTabSz="937580"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t" anchorCtr="0" compatLnSpc="1">
            <a:prstTxWarp prst="textNoShape">
              <a:avLst/>
            </a:prstTxWarp>
          </a:bodyPr>
          <a:lstStyle>
            <a:lvl1pPr algn="r" defTabSz="937580"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b" anchorCtr="0" compatLnSpc="1">
            <a:prstTxWarp prst="textNoShape">
              <a:avLst/>
            </a:prstTxWarp>
          </a:bodyPr>
          <a:lstStyle>
            <a:lvl1pPr algn="l" defTabSz="937580"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b" anchorCtr="0" compatLnSpc="1">
            <a:prstTxWarp prst="textNoShape">
              <a:avLst/>
            </a:prstTxWarp>
          </a:bodyPr>
          <a:lstStyle>
            <a:lvl1pPr algn="r" defTabSz="937580">
              <a:defRPr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CE04BEE4-37D6-484B-ACE8-384E681770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4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t" anchorCtr="0" compatLnSpc="1">
            <a:prstTxWarp prst="textNoShape">
              <a:avLst/>
            </a:prstTxWarp>
          </a:bodyPr>
          <a:lstStyle>
            <a:lvl1pPr algn="l" defTabSz="937580">
              <a:defRPr sz="12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7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t" anchorCtr="0" compatLnSpc="1">
            <a:prstTxWarp prst="textNoShape">
              <a:avLst/>
            </a:prstTxWarp>
          </a:bodyPr>
          <a:lstStyle>
            <a:lvl1pPr algn="r" defTabSz="937580">
              <a:defRPr sz="12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55675" y="769938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699000"/>
            <a:ext cx="4976812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5433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b" anchorCtr="0" compatLnSpc="1">
            <a:prstTxWarp prst="textNoShape">
              <a:avLst/>
            </a:prstTxWarp>
          </a:bodyPr>
          <a:lstStyle>
            <a:lvl1pPr algn="l" defTabSz="937580">
              <a:defRPr sz="12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396413"/>
            <a:ext cx="28797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31" tIns="46816" rIns="93631" bIns="46816" numCol="1" anchor="b" anchorCtr="0" compatLnSpc="1">
            <a:prstTxWarp prst="textNoShape">
              <a:avLst/>
            </a:prstTxWarp>
          </a:bodyPr>
          <a:lstStyle>
            <a:lvl1pPr algn="r" defTabSz="937580">
              <a:defRPr sz="1200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FEA85B4-8E61-45C8-9439-700204509E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955F800B-B3D0-4ACF-ACBE-33024674346B}" type="slidenum">
              <a:rPr lang="en-US" altLang="ko-KR" smtClean="0">
                <a:latin typeface="Arial" charset="0"/>
              </a:rPr>
              <a:pPr defTabSz="936625"/>
              <a:t>0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2B6F2581-CE2C-4337-BA44-AD4A4CD3950B}" type="slidenum">
              <a:rPr lang="ko-KR" altLang="en-US" smtClean="0">
                <a:latin typeface="Arial" charset="0"/>
              </a:rPr>
              <a:pPr defTabSz="936625"/>
              <a:t>9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35424A2E-016D-415C-909A-94F4764A2780}" type="slidenum">
              <a:rPr lang="ko-KR" altLang="en-US" smtClean="0">
                <a:latin typeface="Arial" charset="0"/>
              </a:rPr>
              <a:pPr defTabSz="936625"/>
              <a:t>10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74837A42-BF02-4CA3-B063-835B011F2649}" type="slidenum">
              <a:rPr lang="ko-KR" altLang="en-US" smtClean="0">
                <a:latin typeface="Arial" charset="0"/>
              </a:rPr>
              <a:pPr defTabSz="936625"/>
              <a:t>11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BCC55E0F-B67E-425C-AF1C-375E6A4E4434}" type="slidenum">
              <a:rPr lang="ko-KR" altLang="en-US" smtClean="0">
                <a:latin typeface="Arial" charset="0"/>
              </a:rPr>
              <a:pPr defTabSz="936625"/>
              <a:t>12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207584F7-9A9A-49EF-AF15-3C6F26B19581}" type="slidenum">
              <a:rPr lang="ko-KR" altLang="en-US" smtClean="0">
                <a:latin typeface="Arial" charset="0"/>
              </a:rPr>
              <a:pPr defTabSz="936625"/>
              <a:t>13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1F213C14-BE5C-4658-8638-AE4A0B1C8C92}" type="slidenum">
              <a:rPr lang="ko-KR" altLang="en-US" smtClean="0">
                <a:latin typeface="Arial" charset="0"/>
              </a:rPr>
              <a:pPr defTabSz="936625"/>
              <a:t>14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6E51231A-5090-4427-8721-087B3495E754}" type="slidenum">
              <a:rPr lang="ko-KR" altLang="en-US" smtClean="0">
                <a:latin typeface="Arial" charset="0"/>
              </a:rPr>
              <a:pPr defTabSz="936625"/>
              <a:t>1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ECC42EC6-E045-441B-89CB-B8B6BC69B484}" type="slidenum">
              <a:rPr lang="ko-KR" altLang="en-US" smtClean="0">
                <a:latin typeface="Arial" charset="0"/>
              </a:rPr>
              <a:pPr defTabSz="936625"/>
              <a:t>2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0A0DC100-D363-4833-9F56-559F3FE0C115}" type="slidenum">
              <a:rPr lang="ko-KR" altLang="en-US" smtClean="0">
                <a:latin typeface="Arial" charset="0"/>
              </a:rPr>
              <a:pPr defTabSz="936625"/>
              <a:t>3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73157B26-268E-41A5-AC46-9C007B108243}" type="slidenum">
              <a:rPr lang="ko-KR" altLang="en-US" smtClean="0">
                <a:latin typeface="Arial" charset="0"/>
              </a:rPr>
              <a:pPr defTabSz="936625"/>
              <a:t>4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72DB26DE-FFED-4A62-8014-FE28DE2864CA}" type="slidenum">
              <a:rPr lang="ko-KR" altLang="en-US" smtClean="0">
                <a:latin typeface="Arial" charset="0"/>
              </a:rPr>
              <a:pPr defTabSz="936625"/>
              <a:t>5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FAD4866F-DEFE-458E-8F07-FFC68C73FB01}" type="slidenum">
              <a:rPr lang="ko-KR" altLang="en-US" smtClean="0">
                <a:latin typeface="Arial" charset="0"/>
              </a:rPr>
              <a:pPr defTabSz="936625"/>
              <a:t>6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A6EBF4BD-27FA-44A8-AAFE-B5200D9AA2DE}" type="slidenum">
              <a:rPr lang="ko-KR" altLang="en-US" smtClean="0">
                <a:latin typeface="Arial" charset="0"/>
              </a:rPr>
              <a:pPr defTabSz="936625"/>
              <a:t>7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6625"/>
            <a:fld id="{556DFBD2-221A-4381-9366-00A18F222560}" type="slidenum">
              <a:rPr lang="ko-KR" altLang="en-US" smtClean="0">
                <a:latin typeface="Arial" charset="0"/>
              </a:rPr>
              <a:pPr defTabSz="936625"/>
              <a:t>8</a:t>
            </a:fld>
            <a:endParaRPr lang="en-US" altLang="ko-KR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57263" y="769938"/>
            <a:ext cx="4927600" cy="36972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55"/>
          <p:cNvSpPr>
            <a:spLocks noChangeArrowheads="1"/>
          </p:cNvSpPr>
          <p:nvPr userDrawn="1"/>
        </p:nvSpPr>
        <p:spPr bwMode="auto">
          <a:xfrm>
            <a:off x="825500" y="3154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ko-KR" altLang="en-US" smtClean="0"/>
          </a:p>
        </p:txBody>
      </p:sp>
      <p:grpSp>
        <p:nvGrpSpPr>
          <p:cNvPr id="5" name="Group 2057"/>
          <p:cNvGrpSpPr>
            <a:grpSpLocks/>
          </p:cNvGrpSpPr>
          <p:nvPr userDrawn="1"/>
        </p:nvGrpSpPr>
        <p:grpSpPr bwMode="auto">
          <a:xfrm>
            <a:off x="-20638" y="0"/>
            <a:ext cx="9164638" cy="1901825"/>
            <a:chOff x="-13" y="0"/>
            <a:chExt cx="5773" cy="1198"/>
          </a:xfrm>
        </p:grpSpPr>
        <p:pic>
          <p:nvPicPr>
            <p:cNvPr id="6" name="Picture 2058" descr="111"/>
            <p:cNvPicPr>
              <a:picLocks noChangeAspect="1" noChangeArrowheads="1"/>
            </p:cNvPicPr>
            <p:nvPr userDrawn="1"/>
          </p:nvPicPr>
          <p:blipFill>
            <a:blip r:embed="rId2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5760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2059"/>
            <p:cNvSpPr>
              <a:spLocks/>
            </p:cNvSpPr>
            <p:nvPr userDrawn="1"/>
          </p:nvSpPr>
          <p:spPr bwMode="gray">
            <a:xfrm>
              <a:off x="-7" y="177"/>
              <a:ext cx="5767" cy="1021"/>
            </a:xfrm>
            <a:custGeom>
              <a:avLst/>
              <a:gdLst>
                <a:gd name="T0" fmla="*/ 6 w 5767"/>
                <a:gd name="T1" fmla="*/ 109 h 1021"/>
                <a:gd name="T2" fmla="*/ 1427 w 5767"/>
                <a:gd name="T3" fmla="*/ 46 h 1021"/>
                <a:gd name="T4" fmla="*/ 4032 w 5767"/>
                <a:gd name="T5" fmla="*/ 255 h 1021"/>
                <a:gd name="T6" fmla="*/ 5767 w 5767"/>
                <a:gd name="T7" fmla="*/ 0 h 1021"/>
                <a:gd name="T8" fmla="*/ 5767 w 5767"/>
                <a:gd name="T9" fmla="*/ 776 h 1021"/>
                <a:gd name="T10" fmla="*/ 4065 w 5767"/>
                <a:gd name="T11" fmla="*/ 831 h 1021"/>
                <a:gd name="T12" fmla="*/ 1984 w 5767"/>
                <a:gd name="T13" fmla="*/ 674 h 1021"/>
                <a:gd name="T14" fmla="*/ 14 w 5767"/>
                <a:gd name="T15" fmla="*/ 995 h 1021"/>
                <a:gd name="T16" fmla="*/ 6 w 5767"/>
                <a:gd name="T17" fmla="*/ 109 h 10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7" h="1021">
                  <a:moveTo>
                    <a:pt x="6" y="109"/>
                  </a:moveTo>
                  <a:cubicBezTo>
                    <a:pt x="144" y="93"/>
                    <a:pt x="626" y="42"/>
                    <a:pt x="1427" y="46"/>
                  </a:cubicBezTo>
                  <a:cubicBezTo>
                    <a:pt x="2228" y="50"/>
                    <a:pt x="3321" y="224"/>
                    <a:pt x="4032" y="255"/>
                  </a:cubicBezTo>
                  <a:cubicBezTo>
                    <a:pt x="4742" y="286"/>
                    <a:pt x="5649" y="91"/>
                    <a:pt x="5767" y="0"/>
                  </a:cubicBezTo>
                  <a:lnTo>
                    <a:pt x="5767" y="776"/>
                  </a:lnTo>
                  <a:cubicBezTo>
                    <a:pt x="4948" y="879"/>
                    <a:pt x="4543" y="844"/>
                    <a:pt x="4065" y="831"/>
                  </a:cubicBezTo>
                  <a:cubicBezTo>
                    <a:pt x="3587" y="818"/>
                    <a:pt x="2973" y="694"/>
                    <a:pt x="1984" y="674"/>
                  </a:cubicBezTo>
                  <a:cubicBezTo>
                    <a:pt x="995" y="654"/>
                    <a:pt x="28" y="969"/>
                    <a:pt x="14" y="995"/>
                  </a:cubicBezTo>
                  <a:cubicBezTo>
                    <a:pt x="0" y="1021"/>
                    <a:pt x="6" y="255"/>
                    <a:pt x="6" y="109"/>
                  </a:cubicBezTo>
                  <a:close/>
                </a:path>
              </a:pathLst>
            </a:custGeom>
            <a:solidFill>
              <a:schemeClr val="accent1">
                <a:alpha val="4117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2060"/>
            <p:cNvSpPr>
              <a:spLocks/>
            </p:cNvSpPr>
            <p:nvPr userDrawn="1"/>
          </p:nvSpPr>
          <p:spPr bwMode="gray">
            <a:xfrm>
              <a:off x="-13" y="336"/>
              <a:ext cx="5771" cy="634"/>
            </a:xfrm>
            <a:custGeom>
              <a:avLst/>
              <a:gdLst>
                <a:gd name="T0" fmla="*/ 20 w 5771"/>
                <a:gd name="T1" fmla="*/ 109 h 634"/>
                <a:gd name="T2" fmla="*/ 1442 w 5771"/>
                <a:gd name="T3" fmla="*/ 3 h 634"/>
                <a:gd name="T4" fmla="*/ 4150 w 5771"/>
                <a:gd name="T5" fmla="*/ 148 h 634"/>
                <a:gd name="T6" fmla="*/ 5771 w 5771"/>
                <a:gd name="T7" fmla="*/ 37 h 634"/>
                <a:gd name="T8" fmla="*/ 5771 w 5771"/>
                <a:gd name="T9" fmla="*/ 557 h 634"/>
                <a:gd name="T10" fmla="*/ 3942 w 5771"/>
                <a:gd name="T11" fmla="*/ 592 h 634"/>
                <a:gd name="T12" fmla="*/ 1839 w 5771"/>
                <a:gd name="T13" fmla="*/ 456 h 634"/>
                <a:gd name="T14" fmla="*/ 6 w 5771"/>
                <a:gd name="T15" fmla="*/ 620 h 634"/>
                <a:gd name="T16" fmla="*/ 20 w 5771"/>
                <a:gd name="T17" fmla="*/ 109 h 6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71" h="634">
                  <a:moveTo>
                    <a:pt x="20" y="109"/>
                  </a:moveTo>
                  <a:cubicBezTo>
                    <a:pt x="26" y="109"/>
                    <a:pt x="645" y="0"/>
                    <a:pt x="1442" y="3"/>
                  </a:cubicBezTo>
                  <a:cubicBezTo>
                    <a:pt x="2239" y="6"/>
                    <a:pt x="3443" y="123"/>
                    <a:pt x="4150" y="148"/>
                  </a:cubicBezTo>
                  <a:cubicBezTo>
                    <a:pt x="4858" y="173"/>
                    <a:pt x="5633" y="63"/>
                    <a:pt x="5771" y="37"/>
                  </a:cubicBezTo>
                  <a:lnTo>
                    <a:pt x="5771" y="557"/>
                  </a:lnTo>
                  <a:cubicBezTo>
                    <a:pt x="4926" y="634"/>
                    <a:pt x="4422" y="612"/>
                    <a:pt x="3942" y="592"/>
                  </a:cubicBezTo>
                  <a:cubicBezTo>
                    <a:pt x="3463" y="572"/>
                    <a:pt x="2588" y="450"/>
                    <a:pt x="1839" y="456"/>
                  </a:cubicBezTo>
                  <a:cubicBezTo>
                    <a:pt x="1182" y="455"/>
                    <a:pt x="0" y="618"/>
                    <a:pt x="6" y="620"/>
                  </a:cubicBezTo>
                  <a:cubicBezTo>
                    <a:pt x="12" y="621"/>
                    <a:pt x="14" y="109"/>
                    <a:pt x="20" y="1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9" name="Group 2061"/>
            <p:cNvGrpSpPr>
              <a:grpSpLocks/>
            </p:cNvGrpSpPr>
            <p:nvPr userDrawn="1"/>
          </p:nvGrpSpPr>
          <p:grpSpPr bwMode="auto">
            <a:xfrm>
              <a:off x="5136" y="34"/>
              <a:ext cx="384" cy="373"/>
              <a:chOff x="4992" y="816"/>
              <a:chExt cx="576" cy="576"/>
            </a:xfrm>
          </p:grpSpPr>
          <p:sp>
            <p:nvSpPr>
              <p:cNvPr id="10" name="Oval 2062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576" cy="576"/>
              </a:xfrm>
              <a:prstGeom prst="ellipse">
                <a:avLst/>
              </a:prstGeom>
              <a:solidFill>
                <a:schemeClr val="accent1">
                  <a:alpha val="5294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mtClean="0"/>
              </a:p>
            </p:txBody>
          </p:sp>
          <p:sp>
            <p:nvSpPr>
              <p:cNvPr id="11" name="Oval 2063"/>
              <p:cNvSpPr>
                <a:spLocks noChangeArrowheads="1"/>
              </p:cNvSpPr>
              <p:nvPr userDrawn="1"/>
            </p:nvSpPr>
            <p:spPr bwMode="gray">
              <a:xfrm>
                <a:off x="4992" y="912"/>
                <a:ext cx="480" cy="3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34902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</p:grpSp>
      <p:sp>
        <p:nvSpPr>
          <p:cNvPr id="807940" name="Rectangle 205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07941" name="Rectangle 205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762000"/>
            <a:ext cx="22098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762000"/>
            <a:ext cx="64770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2"/>
          <p:cNvSpPr>
            <a:spLocks noChangeArrowheads="1"/>
          </p:cNvSpPr>
          <p:nvPr userDrawn="1"/>
        </p:nvSpPr>
        <p:spPr bwMode="auto">
          <a:xfrm>
            <a:off x="8134350" y="6491288"/>
            <a:ext cx="955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r" latinLnBrk="0">
              <a:spcBef>
                <a:spcPct val="50000"/>
              </a:spcBef>
              <a:defRPr/>
            </a:pPr>
            <a:fld id="{C0684C32-EF45-4BF5-9A93-4164A0803970}" type="slidenum">
              <a:rPr lang="en-US" altLang="ko-KR" sz="1400" smtClean="0">
                <a:solidFill>
                  <a:schemeClr val="tx1"/>
                </a:solidFill>
                <a:latin typeface="HY목각파임B" pitchFamily="18" charset="-127"/>
                <a:ea typeface="HY목각파임B" pitchFamily="18" charset="-127"/>
              </a:rPr>
              <a:pPr algn="r" latinLnBrk="0">
                <a:spcBef>
                  <a:spcPct val="50000"/>
                </a:spcBef>
                <a:defRPr/>
              </a:pPr>
              <a:t>‹#›</a:t>
            </a:fld>
            <a:endParaRPr lang="en-US" altLang="ko-KR" sz="1400" smtClean="0">
              <a:solidFill>
                <a:schemeClr val="tx1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유형을 편집하려면 누르십시오</a:t>
            </a:r>
            <a:r>
              <a:rPr lang="en-US" altLang="ko-KR" smtClean="0"/>
              <a:t>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오	</a:t>
            </a:r>
          </a:p>
        </p:txBody>
      </p:sp>
      <p:sp>
        <p:nvSpPr>
          <p:cNvPr id="1029" name="Rectangle 23"/>
          <p:cNvSpPr>
            <a:spLocks noChangeArrowheads="1"/>
          </p:cNvSpPr>
          <p:nvPr userDrawn="1"/>
        </p:nvSpPr>
        <p:spPr bwMode="auto">
          <a:xfrm>
            <a:off x="825500" y="3154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eaLnBrk="1" hangingPunct="1">
              <a:defRPr/>
            </a:pPr>
            <a:endParaRPr lang="ko-KR" altLang="en-US" smtClean="0"/>
          </a:p>
        </p:txBody>
      </p:sp>
      <p:sp>
        <p:nvSpPr>
          <p:cNvPr id="1030" name="Text Box 44"/>
          <p:cNvSpPr txBox="1">
            <a:spLocks noChangeArrowheads="1"/>
          </p:cNvSpPr>
          <p:nvPr userDrawn="1"/>
        </p:nvSpPr>
        <p:spPr bwMode="auto">
          <a:xfrm>
            <a:off x="6877050" y="2206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800" smtClean="0">
                <a:latin typeface="HY목각파임B" pitchFamily="18" charset="-127"/>
                <a:ea typeface="HY목각파임B" pitchFamily="18" charset="-127"/>
              </a:rPr>
              <a:t>마을개발계획의 수립</a:t>
            </a:r>
            <a:endParaRPr lang="ko-KR" altLang="en-US" sz="1000" smtClean="0">
              <a:solidFill>
                <a:srgbClr val="FF9900"/>
              </a:solidFill>
              <a:latin typeface="HY목각파임B" pitchFamily="18" charset="-127"/>
              <a:ea typeface="HY목각파임B" pitchFamily="18" charset="-127"/>
            </a:endParaRPr>
          </a:p>
        </p:txBody>
      </p:sp>
      <p:pic>
        <p:nvPicPr>
          <p:cNvPr id="1031" name="Picture 45" descr="로고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31763" y="6453188"/>
            <a:ext cx="141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47"/>
          <p:cNvGrpSpPr>
            <a:grpSpLocks/>
          </p:cNvGrpSpPr>
          <p:nvPr userDrawn="1"/>
        </p:nvGrpSpPr>
        <p:grpSpPr bwMode="auto">
          <a:xfrm>
            <a:off x="-20638" y="0"/>
            <a:ext cx="9164638" cy="1901825"/>
            <a:chOff x="-13" y="0"/>
            <a:chExt cx="5773" cy="1198"/>
          </a:xfrm>
        </p:grpSpPr>
        <p:pic>
          <p:nvPicPr>
            <p:cNvPr id="1033" name="Picture 48" descr="111"/>
            <p:cNvPicPr>
              <a:picLocks noChangeAspect="1" noChangeArrowheads="1"/>
            </p:cNvPicPr>
            <p:nvPr userDrawn="1"/>
          </p:nvPicPr>
          <p:blipFill>
            <a:blip r:embed="rId14">
              <a:lum bright="40000"/>
            </a:blip>
            <a:srcRect/>
            <a:stretch>
              <a:fillRect/>
            </a:stretch>
          </p:blipFill>
          <p:spPr bwMode="auto">
            <a:xfrm>
              <a:off x="0" y="0"/>
              <a:ext cx="5760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Freeform 49"/>
            <p:cNvSpPr>
              <a:spLocks/>
            </p:cNvSpPr>
            <p:nvPr userDrawn="1"/>
          </p:nvSpPr>
          <p:spPr bwMode="gray">
            <a:xfrm>
              <a:off x="-7" y="177"/>
              <a:ext cx="5767" cy="1021"/>
            </a:xfrm>
            <a:custGeom>
              <a:avLst/>
              <a:gdLst>
                <a:gd name="T0" fmla="*/ 6 w 5767"/>
                <a:gd name="T1" fmla="*/ 109 h 1021"/>
                <a:gd name="T2" fmla="*/ 1427 w 5767"/>
                <a:gd name="T3" fmla="*/ 46 h 1021"/>
                <a:gd name="T4" fmla="*/ 4032 w 5767"/>
                <a:gd name="T5" fmla="*/ 255 h 1021"/>
                <a:gd name="T6" fmla="*/ 5767 w 5767"/>
                <a:gd name="T7" fmla="*/ 0 h 1021"/>
                <a:gd name="T8" fmla="*/ 5767 w 5767"/>
                <a:gd name="T9" fmla="*/ 776 h 1021"/>
                <a:gd name="T10" fmla="*/ 4065 w 5767"/>
                <a:gd name="T11" fmla="*/ 831 h 1021"/>
                <a:gd name="T12" fmla="*/ 1984 w 5767"/>
                <a:gd name="T13" fmla="*/ 674 h 1021"/>
                <a:gd name="T14" fmla="*/ 14 w 5767"/>
                <a:gd name="T15" fmla="*/ 995 h 1021"/>
                <a:gd name="T16" fmla="*/ 6 w 5767"/>
                <a:gd name="T17" fmla="*/ 109 h 10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7" h="1021">
                  <a:moveTo>
                    <a:pt x="6" y="109"/>
                  </a:moveTo>
                  <a:cubicBezTo>
                    <a:pt x="144" y="93"/>
                    <a:pt x="626" y="42"/>
                    <a:pt x="1427" y="46"/>
                  </a:cubicBezTo>
                  <a:cubicBezTo>
                    <a:pt x="2228" y="50"/>
                    <a:pt x="3321" y="224"/>
                    <a:pt x="4032" y="255"/>
                  </a:cubicBezTo>
                  <a:cubicBezTo>
                    <a:pt x="4742" y="286"/>
                    <a:pt x="5649" y="91"/>
                    <a:pt x="5767" y="0"/>
                  </a:cubicBezTo>
                  <a:lnTo>
                    <a:pt x="5767" y="776"/>
                  </a:lnTo>
                  <a:cubicBezTo>
                    <a:pt x="4948" y="879"/>
                    <a:pt x="4543" y="844"/>
                    <a:pt x="4065" y="831"/>
                  </a:cubicBezTo>
                  <a:cubicBezTo>
                    <a:pt x="3587" y="818"/>
                    <a:pt x="2973" y="694"/>
                    <a:pt x="1984" y="674"/>
                  </a:cubicBezTo>
                  <a:cubicBezTo>
                    <a:pt x="995" y="654"/>
                    <a:pt x="28" y="969"/>
                    <a:pt x="14" y="995"/>
                  </a:cubicBezTo>
                  <a:cubicBezTo>
                    <a:pt x="0" y="1021"/>
                    <a:pt x="6" y="255"/>
                    <a:pt x="6" y="109"/>
                  </a:cubicBezTo>
                  <a:close/>
                </a:path>
              </a:pathLst>
            </a:custGeom>
            <a:solidFill>
              <a:schemeClr val="accent1">
                <a:alpha val="4117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35" name="Freeform 50"/>
            <p:cNvSpPr>
              <a:spLocks/>
            </p:cNvSpPr>
            <p:nvPr userDrawn="1"/>
          </p:nvSpPr>
          <p:spPr bwMode="gray">
            <a:xfrm>
              <a:off x="-13" y="336"/>
              <a:ext cx="5771" cy="634"/>
            </a:xfrm>
            <a:custGeom>
              <a:avLst/>
              <a:gdLst>
                <a:gd name="T0" fmla="*/ 20 w 5771"/>
                <a:gd name="T1" fmla="*/ 109 h 634"/>
                <a:gd name="T2" fmla="*/ 1442 w 5771"/>
                <a:gd name="T3" fmla="*/ 3 h 634"/>
                <a:gd name="T4" fmla="*/ 4150 w 5771"/>
                <a:gd name="T5" fmla="*/ 148 h 634"/>
                <a:gd name="T6" fmla="*/ 5771 w 5771"/>
                <a:gd name="T7" fmla="*/ 37 h 634"/>
                <a:gd name="T8" fmla="*/ 5771 w 5771"/>
                <a:gd name="T9" fmla="*/ 557 h 634"/>
                <a:gd name="T10" fmla="*/ 3942 w 5771"/>
                <a:gd name="T11" fmla="*/ 592 h 634"/>
                <a:gd name="T12" fmla="*/ 1839 w 5771"/>
                <a:gd name="T13" fmla="*/ 456 h 634"/>
                <a:gd name="T14" fmla="*/ 6 w 5771"/>
                <a:gd name="T15" fmla="*/ 620 h 634"/>
                <a:gd name="T16" fmla="*/ 20 w 5771"/>
                <a:gd name="T17" fmla="*/ 109 h 6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71" h="634">
                  <a:moveTo>
                    <a:pt x="20" y="109"/>
                  </a:moveTo>
                  <a:cubicBezTo>
                    <a:pt x="26" y="109"/>
                    <a:pt x="645" y="0"/>
                    <a:pt x="1442" y="3"/>
                  </a:cubicBezTo>
                  <a:cubicBezTo>
                    <a:pt x="2239" y="6"/>
                    <a:pt x="3443" y="123"/>
                    <a:pt x="4150" y="148"/>
                  </a:cubicBezTo>
                  <a:cubicBezTo>
                    <a:pt x="4858" y="173"/>
                    <a:pt x="5633" y="63"/>
                    <a:pt x="5771" y="37"/>
                  </a:cubicBezTo>
                  <a:lnTo>
                    <a:pt x="5771" y="557"/>
                  </a:lnTo>
                  <a:cubicBezTo>
                    <a:pt x="4926" y="634"/>
                    <a:pt x="4422" y="612"/>
                    <a:pt x="3942" y="592"/>
                  </a:cubicBezTo>
                  <a:cubicBezTo>
                    <a:pt x="3463" y="572"/>
                    <a:pt x="2588" y="450"/>
                    <a:pt x="1839" y="456"/>
                  </a:cubicBezTo>
                  <a:cubicBezTo>
                    <a:pt x="1182" y="455"/>
                    <a:pt x="0" y="618"/>
                    <a:pt x="6" y="620"/>
                  </a:cubicBezTo>
                  <a:cubicBezTo>
                    <a:pt x="12" y="621"/>
                    <a:pt x="14" y="109"/>
                    <a:pt x="20" y="10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036" name="Group 51"/>
            <p:cNvGrpSpPr>
              <a:grpSpLocks/>
            </p:cNvGrpSpPr>
            <p:nvPr userDrawn="1"/>
          </p:nvGrpSpPr>
          <p:grpSpPr bwMode="auto">
            <a:xfrm>
              <a:off x="5136" y="34"/>
              <a:ext cx="384" cy="373"/>
              <a:chOff x="4992" y="816"/>
              <a:chExt cx="576" cy="576"/>
            </a:xfrm>
          </p:grpSpPr>
          <p:sp>
            <p:nvSpPr>
              <p:cNvPr id="1037" name="Oval 52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576" cy="576"/>
              </a:xfrm>
              <a:prstGeom prst="ellipse">
                <a:avLst/>
              </a:prstGeom>
              <a:solidFill>
                <a:schemeClr val="accent1">
                  <a:alpha val="5294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1pPr>
                <a:lvl2pPr marL="742950" indent="-28575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2pPr>
                <a:lvl3pPr marL="1143000" indent="-22860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3pPr>
                <a:lvl4pPr marL="1600200" indent="-22860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4pPr>
                <a:lvl5pPr marL="2057400" indent="-228600" eaLnBrk="0" hangingPunct="0"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bg1"/>
                    </a:solidFill>
                    <a:latin typeface="Century Gothic" pitchFamily="34" charset="0"/>
                    <a:ea typeface="HY견고딕" pitchFamily="18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mtClean="0"/>
              </a:p>
            </p:txBody>
          </p:sp>
          <p:sp>
            <p:nvSpPr>
              <p:cNvPr id="1077" name="Oval 53"/>
              <p:cNvSpPr>
                <a:spLocks noChangeArrowheads="1"/>
              </p:cNvSpPr>
              <p:nvPr userDrawn="1"/>
            </p:nvSpPr>
            <p:spPr bwMode="gray">
              <a:xfrm>
                <a:off x="4992" y="912"/>
                <a:ext cx="480" cy="38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34902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>
    <p:strips dir="rd"/>
  </p:transition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Arial" pitchFamily="34" charset="0"/>
          <a:ea typeface="굴림" pitchFamily="50" charset="-127"/>
        </a:defRPr>
      </a:lvl9pPr>
    </p:titleStyle>
    <p:bodyStyle>
      <a:lvl1pPr marL="190500" indent="-190500" algn="l" rtl="0" eaLnBrk="0" fontAlgn="base" latinLnBrk="1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118745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3pPr>
      <a:lvl4pPr marL="160655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Times New Roman" pitchFamily="18" charset="0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Times New Roman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55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15888"/>
            <a:ext cx="8893175" cy="57610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6804025" y="5805488"/>
            <a:ext cx="200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400">
                <a:solidFill>
                  <a:srgbClr val="FF6600"/>
                </a:solidFill>
                <a:latin typeface="HY견고딕" pitchFamily="18" charset="-127"/>
              </a:rPr>
              <a:t>공동위원장</a:t>
            </a:r>
            <a:r>
              <a:rPr lang="ko-KR" altLang="en-US" sz="1800">
                <a:solidFill>
                  <a:schemeClr val="tx1"/>
                </a:solidFill>
                <a:latin typeface="HY견고딕" pitchFamily="18" charset="-127"/>
              </a:rPr>
              <a:t> 김 호 진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23850" y="257175"/>
            <a:ext cx="6035675" cy="5699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bIns="10800" anchor="b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3200" i="1">
                <a:solidFill>
                  <a:srgbClr val="6600FF"/>
                </a:solidFill>
                <a:latin typeface="HY견고딕" pitchFamily="18" charset="-127"/>
              </a:rPr>
              <a:t>인제군 대중교통 혁신 연찬회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49625" y="2078038"/>
            <a:ext cx="6035675" cy="9223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bIns="10800" anchor="b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ko-KR" altLang="en-US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추진경과 보고</a:t>
            </a:r>
          </a:p>
        </p:txBody>
      </p:sp>
      <p:pic>
        <p:nvPicPr>
          <p:cNvPr id="3079" name="Picture 13" descr="C:\Users\Administrator\Desktop\버스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3357563"/>
            <a:ext cx="30099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2291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2293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3952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김상만 인제군 의장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4"/>
          <a:srcRect l="15306" t="14357" r="37463" b="1234"/>
          <a:stretch>
            <a:fillRect/>
          </a:stretch>
        </p:blipFill>
        <p:spPr bwMode="auto">
          <a:xfrm>
            <a:off x="958850" y="2276475"/>
            <a:ext cx="310832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35525" y="1916113"/>
            <a:ext cx="41576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조춘식 인제군 부의장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pic>
        <p:nvPicPr>
          <p:cNvPr id="12298" name="Picture 3"/>
          <p:cNvPicPr>
            <a:picLocks noChangeAspect="1" noChangeArrowheads="1"/>
          </p:cNvPicPr>
          <p:nvPr/>
        </p:nvPicPr>
        <p:blipFill>
          <a:blip r:embed="rId5"/>
          <a:srcRect l="15015" t="14357" r="37901" b="1666"/>
          <a:stretch>
            <a:fillRect/>
          </a:stretch>
        </p:blipFill>
        <p:spPr bwMode="auto">
          <a:xfrm>
            <a:off x="5292725" y="2270125"/>
            <a:ext cx="302418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3315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3317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3952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김도형 인제군 의원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35525" y="1916113"/>
            <a:ext cx="3952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최종열 인제군 의원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4"/>
          <a:srcRect l="15453" t="12962" r="37463" b="2223"/>
          <a:stretch>
            <a:fillRect/>
          </a:stretch>
        </p:blipFill>
        <p:spPr bwMode="auto">
          <a:xfrm>
            <a:off x="5338763" y="2259013"/>
            <a:ext cx="304958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3"/>
          <p:cNvPicPr>
            <a:picLocks noChangeAspect="1" noChangeArrowheads="1"/>
          </p:cNvPicPr>
          <p:nvPr/>
        </p:nvPicPr>
        <p:blipFill>
          <a:blip r:embed="rId5"/>
          <a:srcRect l="15015" t="17601" r="37608" b="1482"/>
          <a:stretch>
            <a:fillRect/>
          </a:stretch>
        </p:blipFill>
        <p:spPr bwMode="auto">
          <a:xfrm>
            <a:off x="809625" y="2427288"/>
            <a:ext cx="3186113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4339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4341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3952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한수현 인제군 의원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835525" y="1916113"/>
            <a:ext cx="3952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이춘만 인제군 의원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4"/>
          <a:srcRect l="15327" t="14357" r="37804" b="1234"/>
          <a:stretch>
            <a:fillRect/>
          </a:stretch>
        </p:blipFill>
        <p:spPr bwMode="auto">
          <a:xfrm>
            <a:off x="5281613" y="2241550"/>
            <a:ext cx="3062287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5"/>
          <a:srcRect l="15015" t="13280" r="37338" b="2205"/>
          <a:stretch>
            <a:fillRect/>
          </a:stretch>
        </p:blipFill>
        <p:spPr bwMode="auto">
          <a:xfrm>
            <a:off x="1041400" y="2349500"/>
            <a:ext cx="30321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5363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5365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39528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김용자 인제군 의원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4"/>
          <a:srcRect l="14844" t="13045" r="37621" b="1312"/>
          <a:stretch>
            <a:fillRect/>
          </a:stretch>
        </p:blipFill>
        <p:spPr bwMode="auto">
          <a:xfrm>
            <a:off x="890588" y="2263775"/>
            <a:ext cx="310515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 descr="C:\Users\Administrator\Desktop\추진경과보고(공문첨부용).hwp\후보캠프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18"/>
          <a:stretch/>
        </p:blipFill>
        <p:spPr bwMode="auto">
          <a:xfrm>
            <a:off x="5054157" y="4369964"/>
            <a:ext cx="3261527" cy="1939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1076" name="Picture 4" descr="C:\Users\Administrator\Desktop\201805211614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9514" y="2263727"/>
            <a:ext cx="3213846" cy="184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6387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6389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298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~9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188" y="2430463"/>
            <a:ext cx="8281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6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개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읍면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이장단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회의 시 교통체계효율화 설명 및 서명지 배포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288" y="3213100"/>
            <a:ext cx="247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25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188" y="3725863"/>
            <a:ext cx="4875212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인제군청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공무원 교통체계 효율화 설명 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및 서명지 배포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pic>
        <p:nvPicPr>
          <p:cNvPr id="133122" name="Picture 2" descr="C:\Users\Administrator\Desktop\h_c80Ud018svcnquit5eutzn6_lxju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71436"/>
            <a:ext cx="3221731" cy="1812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C:\Users\Administrator\Desktop\6_0h2Ud018svcm4reqshly8cn_lxju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3048000"/>
            <a:ext cx="2806700" cy="3535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7411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7413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2282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11188" y="2430463"/>
            <a:ext cx="67833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대중교통체계의 혁신을 위한 체계적인 조직구성 필요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 (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공동위원장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추진위원회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운영위원회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대의원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사무국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)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- 7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월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23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일 대중교통혁신체계를 위한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연찬회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개최 결정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288" y="4140200"/>
            <a:ext cx="2474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11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78136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대중교통혁신체계를 위한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연찬회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세부 일정 논의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7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월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23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일 오후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시부터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인제생태여행센터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2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층 세미나실 개최 확정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  (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추진경과보고 및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서명부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인제군 전달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향후 추진 계획 논의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39750" y="1524000"/>
            <a:ext cx="860425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ctr"/>
          <a:lstStyle/>
          <a:p>
            <a:pPr algn="r"/>
            <a:r>
              <a:rPr lang="en-US" altLang="ko-KR" sz="5400">
                <a:solidFill>
                  <a:schemeClr val="tx1"/>
                </a:solidFill>
                <a:latin typeface="(한)문화방송" pitchFamily="18" charset="-127"/>
                <a:ea typeface="(한)문화방송" pitchFamily="18" charset="-127"/>
              </a:rPr>
              <a:t> 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619250" y="3357563"/>
            <a:ext cx="5651500" cy="73025"/>
          </a:xfrm>
          <a:prstGeom prst="rect">
            <a:avLst/>
          </a:prstGeom>
          <a:gradFill rotWithShape="1">
            <a:gsLst>
              <a:gs pos="0">
                <a:schemeClr val="bg2">
                  <a:alpha val="28000"/>
                </a:schemeClr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400">
              <a:solidFill>
                <a:srgbClr val="660066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28688" y="2214563"/>
            <a:ext cx="7993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i="1">
                <a:solidFill>
                  <a:schemeClr val="tx1"/>
                </a:solidFill>
                <a:latin typeface="Arial" charset="0"/>
              </a:rPr>
              <a:t>오늘 </a:t>
            </a:r>
            <a:r>
              <a:rPr lang="ko-KR" altLang="en-US" sz="2800" i="1">
                <a:solidFill>
                  <a:srgbClr val="FF0000"/>
                </a:solidFill>
                <a:latin typeface="Arial" charset="0"/>
              </a:rPr>
              <a:t>실천해야</a:t>
            </a:r>
            <a:r>
              <a:rPr lang="ko-KR" altLang="en-US" sz="2800" i="1">
                <a:solidFill>
                  <a:schemeClr val="tx1"/>
                </a:solidFill>
                <a:latin typeface="Arial" charset="0"/>
              </a:rPr>
              <a:t>  </a:t>
            </a:r>
            <a:endParaRPr lang="en-US" altLang="ko-KR" sz="2800" i="1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800" i="1">
                <a:solidFill>
                  <a:schemeClr val="tx1"/>
                </a:solidFill>
                <a:latin typeface="Arial" charset="0"/>
              </a:rPr>
              <a:t>내일 </a:t>
            </a:r>
            <a:r>
              <a:rPr lang="ko-KR" altLang="en-US" sz="2800" i="1">
                <a:solidFill>
                  <a:srgbClr val="FF6600"/>
                </a:solidFill>
                <a:latin typeface="Arial" charset="0"/>
              </a:rPr>
              <a:t>성공이 </a:t>
            </a:r>
            <a:r>
              <a:rPr lang="ko-KR" altLang="en-US" sz="2800" i="1">
                <a:solidFill>
                  <a:schemeClr val="tx1"/>
                </a:solidFill>
                <a:latin typeface="Arial" charset="0"/>
              </a:rPr>
              <a:t>있습니다</a:t>
            </a:r>
            <a:r>
              <a:rPr lang="en-US" altLang="ko-KR" sz="2800" i="1">
                <a:solidFill>
                  <a:schemeClr val="tx1"/>
                </a:solidFill>
                <a:latin typeface="Arial" charset="0"/>
              </a:rPr>
              <a:t>.   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3692525" y="4000500"/>
            <a:ext cx="2465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감사합니다</a:t>
            </a:r>
            <a:r>
              <a:rPr lang="en-US" altLang="ko-KR" sz="32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. </a:t>
            </a:r>
          </a:p>
        </p:txBody>
      </p:sp>
      <p:pic>
        <p:nvPicPr>
          <p:cNvPr id="18438" name="Picture 6" descr="나침반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1613" y="0"/>
            <a:ext cx="2592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표지최종"/>
          <p:cNvPicPr>
            <a:picLocks noChangeAspect="1" noChangeArrowheads="1"/>
          </p:cNvPicPr>
          <p:nvPr/>
        </p:nvPicPr>
        <p:blipFill>
          <a:blip r:embed="rId3"/>
          <a:srcRect l="17039" t="61345" r="76160" b="27516"/>
          <a:stretch>
            <a:fillRect/>
          </a:stretch>
        </p:blipFill>
        <p:spPr bwMode="auto">
          <a:xfrm>
            <a:off x="0" y="2333625"/>
            <a:ext cx="12588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표지최종"/>
          <p:cNvPicPr>
            <a:picLocks noChangeAspect="1" noChangeArrowheads="1"/>
          </p:cNvPicPr>
          <p:nvPr/>
        </p:nvPicPr>
        <p:blipFill>
          <a:blip r:embed="rId3"/>
          <a:srcRect l="13173" t="47905" r="79829" b="40942"/>
          <a:stretch>
            <a:fillRect/>
          </a:stretch>
        </p:blipFill>
        <p:spPr bwMode="auto">
          <a:xfrm>
            <a:off x="2579688" y="5070475"/>
            <a:ext cx="1295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표지최종"/>
          <p:cNvPicPr>
            <a:picLocks noChangeAspect="1" noChangeArrowheads="1"/>
          </p:cNvPicPr>
          <p:nvPr/>
        </p:nvPicPr>
        <p:blipFill>
          <a:blip r:embed="rId3"/>
          <a:srcRect l="30469" t="47878" r="62816" b="40945"/>
          <a:stretch>
            <a:fillRect/>
          </a:stretch>
        </p:blipFill>
        <p:spPr bwMode="auto">
          <a:xfrm>
            <a:off x="1331913" y="3702050"/>
            <a:ext cx="12430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표지최종"/>
          <p:cNvPicPr>
            <a:picLocks noChangeAspect="1" noChangeArrowheads="1"/>
          </p:cNvPicPr>
          <p:nvPr/>
        </p:nvPicPr>
        <p:blipFill>
          <a:blip r:embed="rId3"/>
          <a:srcRect l="30589" t="20905" r="62645" b="67477"/>
          <a:stretch>
            <a:fillRect/>
          </a:stretch>
        </p:blipFill>
        <p:spPr bwMode="auto">
          <a:xfrm>
            <a:off x="1258888" y="908050"/>
            <a:ext cx="125253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4100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11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188" y="2430463"/>
            <a:ext cx="4052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 대중교통의 문제점 공유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288" y="3144838"/>
            <a:ext cx="2770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11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15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1188" y="3638550"/>
            <a:ext cx="50466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대중교통 혁신의 필요성 공감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대중교통체계 관련 자료수집 및 사례분석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여론확산에 대한 방범 논의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군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번영회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노인지회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청소년참여위원회 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함께 움직임 필요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/>
          <a:srcRect l="19928" t="15926" r="44019" b="12099"/>
          <a:stretch/>
        </p:blipFill>
        <p:spPr bwMode="auto">
          <a:xfrm>
            <a:off x="5940425" y="1916113"/>
            <a:ext cx="2747963" cy="397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</a:extLst>
        </p:spPr>
      </p:pic>
      <p:sp>
        <p:nvSpPr>
          <p:cNvPr id="4106" name="직사각형 14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5124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11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188" y="2430463"/>
            <a:ext cx="78660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 농어촌버스 수입분석 및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손실보전액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결정용역 보고서 분석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 대중교통체계 혁신 토론회 관련 세부내용 논의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288" y="3535363"/>
            <a:ext cx="2474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12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1188" y="4030663"/>
            <a:ext cx="4138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2018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년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1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월 인제군대중교통체계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혁신 토론회 관련 세부내용 논의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51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21857" name="_x205777600" descr="EMB00002b6c1e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91167"/>
            <a:ext cx="2795513" cy="209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131" name="직사각형 14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5288" y="5118100"/>
            <a:ext cx="277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12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11188" y="5630863"/>
            <a:ext cx="4714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홍보방법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지정 토론자 외 발표자 선정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6148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288" y="2060575"/>
            <a:ext cx="257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1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23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1188" y="2555875"/>
            <a:ext cx="478948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 대중교통체계 혁신 토론회 개최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발표자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관계자 등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45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명 참석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61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 rotWithShape="1">
          <a:blip r:embed="rId4"/>
          <a:srcRect l="18231" t="15926" r="42627" b="12840"/>
          <a:stretch/>
        </p:blipFill>
        <p:spPr bwMode="auto">
          <a:xfrm>
            <a:off x="6184900" y="1773238"/>
            <a:ext cx="2012950" cy="2649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</a:extLst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7" t="20428" r="31635" b="16791"/>
          <a:stretch/>
        </p:blipFill>
        <p:spPr bwMode="auto">
          <a:xfrm>
            <a:off x="5937092" y="4544287"/>
            <a:ext cx="2508684" cy="1873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154" name="직사각형 1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900113" y="3495675"/>
            <a:ext cx="739775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모창환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(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한국교통연구원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) </a:t>
            </a:r>
          </a:p>
          <a:p>
            <a:pPr algn="l">
              <a:defRPr/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 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버스 운영체계의 비교분석 발제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김용수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(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신안군청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) </a:t>
            </a:r>
          </a:p>
          <a:p>
            <a:pPr algn="l">
              <a:defRPr/>
            </a:pP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 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신안군 버스공영제 사례 발제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최민서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(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기린중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3)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지정토론 발표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조남명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(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원대리 이장</a:t>
            </a:r>
            <a:r>
              <a:rPr lang="en-US" altLang="ko-KR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)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기조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발제문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발표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11188" y="5516563"/>
            <a:ext cx="532606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김호진 준비위원장 추대 및 추진위 구성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7172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7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188" y="2430463"/>
            <a:ext cx="4992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인제군대중교통체계혁신 토론회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평가회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추진위원회 구성 논의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(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관계 단체 대표 및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  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실무인원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)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95288" y="4097338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3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9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1188" y="4592638"/>
            <a:ext cx="53879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대중교통체계 혁신 토론회 설명회 준비 논의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추진위원회 구성 논의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사회단체 공문 발송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 rotWithShape="1">
          <a:blip r:embed="rId4"/>
          <a:srcRect l="32171" t="25307" r="33601" b="7902"/>
          <a:stretch/>
        </p:blipFill>
        <p:spPr bwMode="auto">
          <a:xfrm>
            <a:off x="6083300" y="2165350"/>
            <a:ext cx="2736850" cy="386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3366"/>
                </a:solidFill>
              </a14:hiddenFill>
            </a:ext>
          </a:extLst>
        </p:spPr>
      </p:pic>
      <p:sp>
        <p:nvSpPr>
          <p:cNvPr id="7179" name="직사각형 1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8196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2386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188" y="2430463"/>
            <a:ext cx="63293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인제군대중교통체계혁신 설명회 및 추진위원회 출범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추진위원회 구성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: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김호진 공동위원장 등 선임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900113" y="3284538"/>
            <a:ext cx="739775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단일요금제 추진 및 </a:t>
            </a:r>
            <a:r>
              <a:rPr lang="ko-KR" altLang="en-US" dirty="0" err="1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환승할인제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신규 순화복지노선의 인제군 직영 시범운영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민간주도 인제군대중교통혁신추진위원회 활성화</a:t>
            </a:r>
            <a:endParaRPr lang="en-US" altLang="ko-KR" dirty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8201" name="직사각형 11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3" name="Picture 2" descr="C:\Users\Administrator\Desktop\IMG_9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387" y="4509120"/>
            <a:ext cx="302433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" name="Picture 3" descr="C:\Users\Administrator\Desktop\IMG_9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509120"/>
            <a:ext cx="302433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9219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9221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1987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~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1188" y="2430463"/>
            <a:ext cx="68722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지방선거 후보자 및 주민 서명운동 전개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23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명 후보자 공동공약 서명 및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인제군민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3,000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여명 서명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  <p:sp>
        <p:nvSpPr>
          <p:cNvPr id="92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95288" y="3789363"/>
            <a:ext cx="2578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2018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년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4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월 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30</a:t>
            </a:r>
            <a:r>
              <a:rPr lang="ko-KR" alt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일 </a:t>
            </a:r>
            <a:endParaRPr lang="en-US" altLang="ko-KR" sz="1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11188" y="4302125"/>
            <a:ext cx="84740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전단지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 배포와 서명에 관한 방식과 일정 계획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조직구성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(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자문단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/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공동위원장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/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운영위원 선정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)</a:t>
            </a:r>
          </a:p>
          <a:p>
            <a:pPr marL="342900" indent="-342900" algn="l" eaLnBrk="1" hangingPunct="1">
              <a:lnSpc>
                <a:spcPct val="150000"/>
              </a:lnSpc>
              <a:buFontTx/>
              <a:buChar char="-"/>
              <a:defRPr/>
            </a:pP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후보자 서명 계획 등 논의추진위원회 구성 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: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</a:rPr>
              <a:t>김호진 공동위원장 등 선임</a:t>
            </a:r>
            <a:endParaRPr lang="en-US" altLang="ko-KR" dirty="0" smtClean="0">
              <a:solidFill>
                <a:schemeClr val="accent6">
                  <a:lumMod val="50000"/>
                </a:schemeClr>
              </a:solidFill>
              <a:latin typeface="HY견고딕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0243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0245" name="직사각형 11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5" name="Picture 2" descr="C:\Users\Administrator\Desktop\7_g27Ud018svc1lcazzyt3y9qp_lxju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206625"/>
            <a:ext cx="2801937" cy="367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istrator\Desktop\7_e27Ud018svc1tn0r188upa9y_lxju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4700" y="2206625"/>
            <a:ext cx="2789238" cy="367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istrator\Desktop\7_e27Ud018svc1kixhn95033uu_lxjut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3000" y="2206625"/>
            <a:ext cx="2535238" cy="367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직사각형 3"/>
          <p:cNvSpPr>
            <a:spLocks noChangeArrowheads="1"/>
          </p:cNvSpPr>
          <p:nvPr/>
        </p:nvSpPr>
        <p:spPr bwMode="auto">
          <a:xfrm>
            <a:off x="0" y="6308725"/>
            <a:ext cx="1619250" cy="5492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1267" name="바닥글 개체 틀 2"/>
          <p:cNvSpPr>
            <a:spLocks noGrp="1"/>
          </p:cNvSpPr>
          <p:nvPr>
            <p:ph type="ftr" sz="quarter" idx="4294967295"/>
          </p:nvPr>
        </p:nvSpPr>
        <p:spPr bwMode="auto">
          <a:xfrm>
            <a:off x="5029200" y="6248400"/>
            <a:ext cx="2895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76225" y="765175"/>
            <a:ext cx="6888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ko-KR" altLang="en-US" sz="2600" i="1">
                <a:solidFill>
                  <a:srgbClr val="002060"/>
                </a:solidFill>
                <a:latin typeface="HY견고딕" pitchFamily="18" charset="-127"/>
              </a:rPr>
              <a:t>인제군 대중교통 체계 혁신모임 추진 경과보고</a:t>
            </a:r>
            <a:endParaRPr lang="en-US" altLang="ko-KR" sz="2600" i="1">
              <a:solidFill>
                <a:srgbClr val="002060"/>
              </a:solidFill>
              <a:latin typeface="HY견고딕" pitchFamily="18" charset="-127"/>
            </a:endParaRPr>
          </a:p>
        </p:txBody>
      </p:sp>
      <p:pic>
        <p:nvPicPr>
          <p:cNvPr id="11269" name="Picture 13" descr="C:\Users\Administrator\Desktop\버스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963" y="677863"/>
            <a:ext cx="118903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38700" y="1916113"/>
            <a:ext cx="36782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1pPr>
            <a:lvl2pPr marL="742950" indent="-28575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2pPr>
            <a:lvl3pPr marL="11430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3pPr>
            <a:lvl4pPr marL="16002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4pPr>
            <a:lvl5pPr marL="2057400" indent="-228600" eaLnBrk="0" hangingPunct="0"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1"/>
                </a:solidFill>
                <a:latin typeface="Century Gothic" pitchFamily="34" charset="0"/>
                <a:ea typeface="HY견고딕" pitchFamily="18" charset="-127"/>
              </a:defRPr>
            </a:lvl9pPr>
          </a:lstStyle>
          <a:p>
            <a:pPr algn="l" eaLnBrk="1" hangingPunct="1">
              <a:defRPr/>
            </a:pP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공동공약 동의 서명서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최상기 </a:t>
            </a:r>
            <a:r>
              <a:rPr lang="ko-KR" altLang="en-US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인제군수</a:t>
            </a:r>
            <a:r>
              <a:rPr lang="en-US" altLang="ko-KR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</a:rPr>
              <a:t>)</a:t>
            </a:r>
          </a:p>
        </p:txBody>
      </p:sp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4"/>
          <a:srcRect l="14882" t="12839" r="37360" b="1234"/>
          <a:stretch>
            <a:fillRect/>
          </a:stretch>
        </p:blipFill>
        <p:spPr bwMode="auto">
          <a:xfrm>
            <a:off x="5160963" y="2163763"/>
            <a:ext cx="3233737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7" name="Picture 5" descr="C:\Users\Administrator\Desktop\0_dbbUd018svcbx13x7m0b59j_lxjuta.jpg"/>
          <p:cNvPicPr>
            <a:picLocks noChangeAspect="1" noChangeArrowheads="1"/>
          </p:cNvPicPr>
          <p:nvPr/>
        </p:nvPicPr>
        <p:blipFill rotWithShape="1">
          <a:blip r:embed="rId5"/>
          <a:srcRect b="71928"/>
          <a:stretch/>
        </p:blipFill>
        <p:spPr bwMode="auto">
          <a:xfrm>
            <a:off x="812800" y="2565400"/>
            <a:ext cx="3471863" cy="1246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 descr="C:\Users\Administrator\Desktop\201805211613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283" y="4077072"/>
            <a:ext cx="3819570" cy="206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6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entury Gothic" pitchFamily="34" charset="0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Office\Templates\디자인\노트북.pot</Template>
  <TotalTime>17752</TotalTime>
  <Words>571</Words>
  <Application>Microsoft Office PowerPoint</Application>
  <PresentationFormat>화면 슬라이드 쇼(4:3)</PresentationFormat>
  <Paragraphs>117</Paragraphs>
  <Slides>16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Century Gothic</vt:lpstr>
      <vt:lpstr>HY견고딕</vt:lpstr>
      <vt:lpstr>Arial</vt:lpstr>
      <vt:lpstr>굴림</vt:lpstr>
      <vt:lpstr>Wingdings</vt:lpstr>
      <vt:lpstr>Times New Roman</vt:lpstr>
      <vt:lpstr>HY목각파임B</vt:lpstr>
      <vt:lpstr>(한)문화방송</vt:lpstr>
      <vt:lpstr>휴먼모음T</vt:lpstr>
      <vt:lpstr>기본 디자인</vt:lpstr>
      <vt:lpstr>슬라이드 0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Company>seri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user</dc:creator>
  <cp:lastModifiedBy>user</cp:lastModifiedBy>
  <cp:revision>873</cp:revision>
  <cp:lastPrinted>2018-07-20T08:57:09Z</cp:lastPrinted>
  <dcterms:created xsi:type="dcterms:W3CDTF">2000-05-17T00:56:02Z</dcterms:created>
  <dcterms:modified xsi:type="dcterms:W3CDTF">2018-07-25T05:21:46Z</dcterms:modified>
</cp:coreProperties>
</file>