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diagrams/layout1.xml" ContentType="application/vnd.openxmlformats-officedocument.drawingml.diagramLayout+xml"/>
  <Override PartName="/ppt/slides/slide23.xml" ContentType="application/vnd.openxmlformats-officedocument.presentationml.slide+xml"/>
  <Override PartName="/ppt/diagrams/quickStyle1.xml" ContentType="application/vnd.openxmlformats-officedocument.drawingml.diagramStyl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diagrams/drawing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9"/>
  </p:notesMasterIdLst>
  <p:sldIdLst>
    <p:sldId id="284"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4" d="100"/>
          <a:sy n="94" d="100"/>
        </p:scale>
        <p:origin x="-112" y="-6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DC51FE-C8DD-BF40-8C34-E7870715E5A7}" type="doc">
      <dgm:prSet loTypeId="urn:microsoft.com/office/officeart/2005/8/layout/cycle6" loCatId="cycle" qsTypeId="urn:microsoft.com/office/officeart/2005/8/quickstyle/simple4" qsCatId="simple" csTypeId="urn:microsoft.com/office/officeart/2005/8/colors/accent3_3" csCatId="accent3" phldr="1"/>
      <dgm:spPr/>
      <dgm:t>
        <a:bodyPr/>
        <a:lstStyle/>
        <a:p>
          <a:endParaRPr lang="de-DE"/>
        </a:p>
      </dgm:t>
    </dgm:pt>
    <dgm:pt modelId="{54CE023B-6B9E-0640-A133-5C6174D66373}">
      <dgm:prSet phldrT="[Text]" custT="1"/>
      <dgm:spPr/>
      <dgm:t>
        <a:bodyPr/>
        <a:lstStyle/>
        <a:p>
          <a:r>
            <a:rPr lang="de-DE" sz="1800" b="1" dirty="0" err="1" smtClean="0">
              <a:solidFill>
                <a:schemeClr val="tx1"/>
              </a:solidFill>
            </a:rPr>
            <a:t>Competencies</a:t>
          </a:r>
          <a:endParaRPr lang="de-DE" sz="1800" b="1" dirty="0" smtClean="0">
            <a:solidFill>
              <a:schemeClr val="tx1"/>
            </a:solidFill>
          </a:endParaRPr>
        </a:p>
        <a:p>
          <a:r>
            <a:rPr lang="de-DE" sz="1400" dirty="0" smtClean="0">
              <a:solidFill>
                <a:schemeClr val="tx1"/>
              </a:solidFill>
            </a:rPr>
            <a:t>New </a:t>
          </a:r>
          <a:r>
            <a:rPr lang="de-DE" sz="1400" dirty="0" err="1" smtClean="0">
              <a:solidFill>
                <a:schemeClr val="tx1"/>
              </a:solidFill>
            </a:rPr>
            <a:t>acquired</a:t>
          </a:r>
          <a:r>
            <a:rPr lang="de-DE" sz="1400" dirty="0" smtClean="0">
              <a:solidFill>
                <a:schemeClr val="tx1"/>
              </a:solidFill>
            </a:rPr>
            <a:t>, </a:t>
          </a:r>
          <a:r>
            <a:rPr lang="de-DE" sz="1400" dirty="0" err="1" smtClean="0">
              <a:solidFill>
                <a:schemeClr val="tx1"/>
              </a:solidFill>
            </a:rPr>
            <a:t>deepened</a:t>
          </a:r>
          <a:r>
            <a:rPr lang="de-DE" sz="1400" dirty="0" smtClean="0">
              <a:solidFill>
                <a:schemeClr val="tx1"/>
              </a:solidFill>
            </a:rPr>
            <a:t>, </a:t>
          </a:r>
          <a:r>
            <a:rPr lang="de-DE" sz="1400" dirty="0" err="1" smtClean="0">
              <a:solidFill>
                <a:schemeClr val="tx1"/>
              </a:solidFill>
            </a:rPr>
            <a:t>broadened</a:t>
          </a:r>
          <a:r>
            <a:rPr lang="de-DE" sz="1400" dirty="0" smtClean="0">
              <a:solidFill>
                <a:schemeClr val="tx1"/>
              </a:solidFill>
            </a:rPr>
            <a:t>, </a:t>
          </a:r>
          <a:r>
            <a:rPr lang="de-DE" sz="1400" dirty="0" err="1" smtClean="0">
              <a:solidFill>
                <a:schemeClr val="tx1"/>
              </a:solidFill>
            </a:rPr>
            <a:t>differenciated</a:t>
          </a:r>
          <a:endParaRPr lang="de-DE" sz="1400" dirty="0">
            <a:solidFill>
              <a:schemeClr val="tx1"/>
            </a:solidFill>
          </a:endParaRPr>
        </a:p>
      </dgm:t>
    </dgm:pt>
    <dgm:pt modelId="{F7963C4C-743E-2146-AC84-04FF4640702E}" type="parTrans" cxnId="{CC87E8B1-4987-3444-B2D6-30AA00AF8419}">
      <dgm:prSet/>
      <dgm:spPr/>
      <dgm:t>
        <a:bodyPr/>
        <a:lstStyle/>
        <a:p>
          <a:endParaRPr lang="de-DE"/>
        </a:p>
      </dgm:t>
    </dgm:pt>
    <dgm:pt modelId="{56301D45-74D3-AC44-B53A-E4C40931CC55}" type="sibTrans" cxnId="{CC87E8B1-4987-3444-B2D6-30AA00AF8419}">
      <dgm:prSet/>
      <dgm:spPr/>
      <dgm:t>
        <a:bodyPr/>
        <a:lstStyle/>
        <a:p>
          <a:endParaRPr lang="de-DE"/>
        </a:p>
      </dgm:t>
    </dgm:pt>
    <dgm:pt modelId="{C2DC5C04-82B9-1F41-AE50-5F6352607FCA}">
      <dgm:prSet phldrT="[Text]" custT="1"/>
      <dgm:spPr/>
      <dgm:t>
        <a:bodyPr/>
        <a:lstStyle/>
        <a:p>
          <a:r>
            <a:rPr lang="de-DE" sz="1800" b="1" dirty="0" err="1" smtClean="0">
              <a:solidFill>
                <a:srgbClr val="000000"/>
              </a:solidFill>
            </a:rPr>
            <a:t>Knowledge</a:t>
          </a:r>
          <a:endParaRPr lang="de-DE" sz="1800" b="1" dirty="0" smtClean="0">
            <a:solidFill>
              <a:srgbClr val="000000"/>
            </a:solidFill>
          </a:endParaRPr>
        </a:p>
        <a:p>
          <a:r>
            <a:rPr lang="de-DE" sz="1400" dirty="0" err="1" smtClean="0">
              <a:solidFill>
                <a:srgbClr val="000000"/>
              </a:solidFill>
            </a:rPr>
            <a:t>Linking</a:t>
          </a:r>
          <a:r>
            <a:rPr lang="de-DE" sz="1400" dirty="0" smtClean="0">
              <a:solidFill>
                <a:srgbClr val="000000"/>
              </a:solidFill>
            </a:rPr>
            <a:t> </a:t>
          </a:r>
          <a:r>
            <a:rPr lang="de-DE" sz="1400" dirty="0" err="1" smtClean="0">
              <a:solidFill>
                <a:srgbClr val="000000"/>
              </a:solidFill>
            </a:rPr>
            <a:t>information</a:t>
          </a:r>
          <a:endParaRPr lang="de-DE" sz="1400" dirty="0">
            <a:solidFill>
              <a:srgbClr val="000000"/>
            </a:solidFill>
          </a:endParaRPr>
        </a:p>
      </dgm:t>
    </dgm:pt>
    <dgm:pt modelId="{9EC7EC27-0364-3D47-B5B4-DB17B85754CA}" type="parTrans" cxnId="{28AC7483-1CDF-0345-A66D-A96E39536858}">
      <dgm:prSet/>
      <dgm:spPr/>
      <dgm:t>
        <a:bodyPr/>
        <a:lstStyle/>
        <a:p>
          <a:endParaRPr lang="de-DE"/>
        </a:p>
      </dgm:t>
    </dgm:pt>
    <dgm:pt modelId="{39FC6F34-9699-6C48-B65C-F27CD584750F}" type="sibTrans" cxnId="{28AC7483-1CDF-0345-A66D-A96E39536858}">
      <dgm:prSet/>
      <dgm:spPr/>
      <dgm:t>
        <a:bodyPr/>
        <a:lstStyle/>
        <a:p>
          <a:endParaRPr lang="de-DE"/>
        </a:p>
      </dgm:t>
    </dgm:pt>
    <dgm:pt modelId="{1C14A085-BD78-7F40-B5CF-42EB1B3A84AD}">
      <dgm:prSet phldrT="[Text]" custT="1"/>
      <dgm:spPr/>
      <dgm:t>
        <a:bodyPr/>
        <a:lstStyle/>
        <a:p>
          <a:r>
            <a:rPr lang="de-DE" sz="1800" b="1" dirty="0" err="1" smtClean="0">
              <a:solidFill>
                <a:srgbClr val="000000"/>
              </a:solidFill>
            </a:rPr>
            <a:t>Skills</a:t>
          </a:r>
          <a:endParaRPr lang="de-DE" sz="1800" b="1" dirty="0" smtClean="0">
            <a:solidFill>
              <a:srgbClr val="000000"/>
            </a:solidFill>
          </a:endParaRPr>
        </a:p>
        <a:p>
          <a:r>
            <a:rPr lang="de-DE" sz="1400" dirty="0" err="1" smtClean="0">
              <a:solidFill>
                <a:srgbClr val="000000"/>
              </a:solidFill>
            </a:rPr>
            <a:t>Make</a:t>
          </a:r>
          <a:r>
            <a:rPr lang="de-DE" sz="1400" dirty="0" smtClean="0">
              <a:solidFill>
                <a:srgbClr val="000000"/>
              </a:solidFill>
            </a:rPr>
            <a:t> </a:t>
          </a:r>
          <a:r>
            <a:rPr lang="de-DE" sz="1400" dirty="0" err="1" smtClean="0">
              <a:solidFill>
                <a:srgbClr val="000000"/>
              </a:solidFill>
            </a:rPr>
            <a:t>use</a:t>
          </a:r>
          <a:r>
            <a:rPr lang="de-DE" sz="1400" dirty="0" smtClean="0">
              <a:solidFill>
                <a:srgbClr val="000000"/>
              </a:solidFill>
            </a:rPr>
            <a:t> of </a:t>
          </a:r>
          <a:r>
            <a:rPr lang="de-DE" sz="1400" dirty="0" err="1" smtClean="0">
              <a:solidFill>
                <a:srgbClr val="000000"/>
              </a:solidFill>
            </a:rPr>
            <a:t>it</a:t>
          </a:r>
          <a:endParaRPr lang="de-DE" sz="1400" dirty="0">
            <a:solidFill>
              <a:srgbClr val="000000"/>
            </a:solidFill>
          </a:endParaRPr>
        </a:p>
      </dgm:t>
    </dgm:pt>
    <dgm:pt modelId="{140FE187-6DFE-E34F-9311-7F8A033E3536}" type="parTrans" cxnId="{216F97B9-BF3C-9143-9813-6EC69E755FFA}">
      <dgm:prSet/>
      <dgm:spPr/>
      <dgm:t>
        <a:bodyPr/>
        <a:lstStyle/>
        <a:p>
          <a:endParaRPr lang="de-DE"/>
        </a:p>
      </dgm:t>
    </dgm:pt>
    <dgm:pt modelId="{628874C6-7697-A24B-AD6A-E09F7A4C99C3}" type="sibTrans" cxnId="{216F97B9-BF3C-9143-9813-6EC69E755FFA}">
      <dgm:prSet/>
      <dgm:spPr/>
      <dgm:t>
        <a:bodyPr/>
        <a:lstStyle/>
        <a:p>
          <a:endParaRPr lang="de-DE"/>
        </a:p>
      </dgm:t>
    </dgm:pt>
    <dgm:pt modelId="{05F66FF9-379D-D640-B44F-F5C57EF2AB98}">
      <dgm:prSet phldrT="[Text]" custT="1"/>
      <dgm:spPr/>
      <dgm:t>
        <a:bodyPr/>
        <a:lstStyle/>
        <a:p>
          <a:r>
            <a:rPr lang="de-DE" sz="1800" b="1" dirty="0" err="1" smtClean="0">
              <a:solidFill>
                <a:srgbClr val="000000"/>
              </a:solidFill>
            </a:rPr>
            <a:t>Attitude</a:t>
          </a:r>
          <a:endParaRPr lang="de-DE" sz="1800" b="1" dirty="0" smtClean="0">
            <a:solidFill>
              <a:srgbClr val="000000"/>
            </a:solidFill>
          </a:endParaRPr>
        </a:p>
        <a:p>
          <a:r>
            <a:rPr lang="de-DE" sz="1400" dirty="0" err="1" smtClean="0">
              <a:solidFill>
                <a:srgbClr val="000000"/>
              </a:solidFill>
            </a:rPr>
            <a:t>Reflect</a:t>
          </a:r>
          <a:r>
            <a:rPr lang="de-DE" sz="1400" dirty="0" smtClean="0">
              <a:solidFill>
                <a:srgbClr val="000000"/>
              </a:solidFill>
            </a:rPr>
            <a:t> on </a:t>
          </a:r>
          <a:r>
            <a:rPr lang="de-DE" sz="1400" dirty="0" err="1" smtClean="0">
              <a:solidFill>
                <a:srgbClr val="000000"/>
              </a:solidFill>
            </a:rPr>
            <a:t>it</a:t>
          </a:r>
          <a:endParaRPr lang="de-DE" sz="1400" dirty="0" smtClean="0">
            <a:solidFill>
              <a:srgbClr val="000000"/>
            </a:solidFill>
          </a:endParaRPr>
        </a:p>
        <a:p>
          <a:endParaRPr lang="de-DE" sz="1100" dirty="0"/>
        </a:p>
      </dgm:t>
    </dgm:pt>
    <dgm:pt modelId="{00710C86-D6EF-7A4F-AC93-4EE411A440A6}" type="parTrans" cxnId="{8734B4F5-B563-CE4E-99A5-F31AEEA5E73C}">
      <dgm:prSet/>
      <dgm:spPr/>
      <dgm:t>
        <a:bodyPr/>
        <a:lstStyle/>
        <a:p>
          <a:endParaRPr lang="de-DE"/>
        </a:p>
      </dgm:t>
    </dgm:pt>
    <dgm:pt modelId="{0D1FE378-2F30-6D4C-ACC5-E57F4064FE11}" type="sibTrans" cxnId="{8734B4F5-B563-CE4E-99A5-F31AEEA5E73C}">
      <dgm:prSet/>
      <dgm:spPr/>
      <dgm:t>
        <a:bodyPr/>
        <a:lstStyle/>
        <a:p>
          <a:endParaRPr lang="de-DE"/>
        </a:p>
      </dgm:t>
    </dgm:pt>
    <dgm:pt modelId="{4B7C2A14-9E42-4F43-8583-C3E4548DE3F9}">
      <dgm:prSet custT="1"/>
      <dgm:spPr/>
      <dgm:t>
        <a:bodyPr/>
        <a:lstStyle/>
        <a:p>
          <a:r>
            <a:rPr lang="de-DE" sz="1800" b="1" dirty="0" smtClean="0">
              <a:solidFill>
                <a:srgbClr val="000000"/>
              </a:solidFill>
            </a:rPr>
            <a:t>Information</a:t>
          </a:r>
        </a:p>
        <a:p>
          <a:r>
            <a:rPr lang="de-DE" sz="1400" dirty="0" err="1" smtClean="0">
              <a:solidFill>
                <a:srgbClr val="000000"/>
              </a:solidFill>
            </a:rPr>
            <a:t>Getting</a:t>
          </a:r>
          <a:r>
            <a:rPr lang="de-DE" sz="1400" dirty="0" smtClean="0">
              <a:solidFill>
                <a:srgbClr val="000000"/>
              </a:solidFill>
            </a:rPr>
            <a:t> </a:t>
          </a:r>
          <a:r>
            <a:rPr lang="de-DE" sz="1400" dirty="0" err="1" smtClean="0">
              <a:solidFill>
                <a:srgbClr val="000000"/>
              </a:solidFill>
            </a:rPr>
            <a:t>into</a:t>
          </a:r>
          <a:r>
            <a:rPr lang="de-DE" sz="1400" dirty="0" smtClean="0">
              <a:solidFill>
                <a:srgbClr val="000000"/>
              </a:solidFill>
            </a:rPr>
            <a:t> a </a:t>
          </a:r>
          <a:r>
            <a:rPr lang="de-DE" sz="1400" dirty="0" err="1" smtClean="0">
              <a:solidFill>
                <a:srgbClr val="000000"/>
              </a:solidFill>
            </a:rPr>
            <a:t>situation</a:t>
          </a:r>
          <a:endParaRPr lang="de-DE" sz="1400" dirty="0">
            <a:solidFill>
              <a:srgbClr val="000000"/>
            </a:solidFill>
          </a:endParaRPr>
        </a:p>
      </dgm:t>
    </dgm:pt>
    <dgm:pt modelId="{FBFDE1DD-4484-C240-938B-52B7624F3499}" type="parTrans" cxnId="{C0513E28-15F5-DF40-A84F-89B72CD635BC}">
      <dgm:prSet/>
      <dgm:spPr/>
      <dgm:t>
        <a:bodyPr/>
        <a:lstStyle/>
        <a:p>
          <a:endParaRPr lang="de-DE"/>
        </a:p>
      </dgm:t>
    </dgm:pt>
    <dgm:pt modelId="{78EB4795-8D57-EC4C-A9A3-8E21AF38C3BE}" type="sibTrans" cxnId="{C0513E28-15F5-DF40-A84F-89B72CD635BC}">
      <dgm:prSet/>
      <dgm:spPr/>
      <dgm:t>
        <a:bodyPr/>
        <a:lstStyle/>
        <a:p>
          <a:endParaRPr lang="de-DE"/>
        </a:p>
      </dgm:t>
    </dgm:pt>
    <dgm:pt modelId="{C996B473-2AF0-2D4E-9FDC-4AFAB6749EE8}" type="pres">
      <dgm:prSet presAssocID="{5BDC51FE-C8DD-BF40-8C34-E7870715E5A7}" presName="cycle" presStyleCnt="0">
        <dgm:presLayoutVars>
          <dgm:dir/>
          <dgm:resizeHandles val="exact"/>
        </dgm:presLayoutVars>
      </dgm:prSet>
      <dgm:spPr/>
      <dgm:t>
        <a:bodyPr/>
        <a:lstStyle/>
        <a:p>
          <a:endParaRPr lang="de-DE"/>
        </a:p>
      </dgm:t>
    </dgm:pt>
    <dgm:pt modelId="{33FA6721-6AD9-F34B-B776-C847B40DBC2A}" type="pres">
      <dgm:prSet presAssocID="{54CE023B-6B9E-0640-A133-5C6174D66373}" presName="node" presStyleLbl="node1" presStyleIdx="0" presStyleCnt="5" custScaleX="112753">
        <dgm:presLayoutVars>
          <dgm:bulletEnabled val="1"/>
        </dgm:presLayoutVars>
      </dgm:prSet>
      <dgm:spPr/>
      <dgm:t>
        <a:bodyPr/>
        <a:lstStyle/>
        <a:p>
          <a:endParaRPr lang="de-DE"/>
        </a:p>
      </dgm:t>
    </dgm:pt>
    <dgm:pt modelId="{E8470DF9-3675-4549-B4F7-F936A07621FB}" type="pres">
      <dgm:prSet presAssocID="{54CE023B-6B9E-0640-A133-5C6174D66373}" presName="spNode" presStyleCnt="0"/>
      <dgm:spPr/>
    </dgm:pt>
    <dgm:pt modelId="{6212014A-5AAF-2344-A3B3-947FA6800A23}" type="pres">
      <dgm:prSet presAssocID="{56301D45-74D3-AC44-B53A-E4C40931CC55}" presName="sibTrans" presStyleLbl="sibTrans1D1" presStyleIdx="0" presStyleCnt="5"/>
      <dgm:spPr/>
      <dgm:t>
        <a:bodyPr/>
        <a:lstStyle/>
        <a:p>
          <a:endParaRPr lang="de-DE"/>
        </a:p>
      </dgm:t>
    </dgm:pt>
    <dgm:pt modelId="{1429D4DD-76D9-B74F-AE8C-3A0D73F19470}" type="pres">
      <dgm:prSet presAssocID="{4B7C2A14-9E42-4F43-8583-C3E4548DE3F9}" presName="node" presStyleLbl="node1" presStyleIdx="1" presStyleCnt="5">
        <dgm:presLayoutVars>
          <dgm:bulletEnabled val="1"/>
        </dgm:presLayoutVars>
      </dgm:prSet>
      <dgm:spPr/>
      <dgm:t>
        <a:bodyPr/>
        <a:lstStyle/>
        <a:p>
          <a:endParaRPr lang="de-DE"/>
        </a:p>
      </dgm:t>
    </dgm:pt>
    <dgm:pt modelId="{005F37AB-C819-A144-913C-23A76F287846}" type="pres">
      <dgm:prSet presAssocID="{4B7C2A14-9E42-4F43-8583-C3E4548DE3F9}" presName="spNode" presStyleCnt="0"/>
      <dgm:spPr/>
    </dgm:pt>
    <dgm:pt modelId="{31F4A9C1-7B74-FE4E-9F05-4DA571A7454E}" type="pres">
      <dgm:prSet presAssocID="{78EB4795-8D57-EC4C-A9A3-8E21AF38C3BE}" presName="sibTrans" presStyleLbl="sibTrans1D1" presStyleIdx="1" presStyleCnt="5"/>
      <dgm:spPr/>
      <dgm:t>
        <a:bodyPr/>
        <a:lstStyle/>
        <a:p>
          <a:endParaRPr lang="de-DE"/>
        </a:p>
      </dgm:t>
    </dgm:pt>
    <dgm:pt modelId="{3FD0EA4C-44F7-F745-B3D4-D708E1FF43A7}" type="pres">
      <dgm:prSet presAssocID="{C2DC5C04-82B9-1F41-AE50-5F6352607FCA}" presName="node" presStyleLbl="node1" presStyleIdx="2" presStyleCnt="5">
        <dgm:presLayoutVars>
          <dgm:bulletEnabled val="1"/>
        </dgm:presLayoutVars>
      </dgm:prSet>
      <dgm:spPr/>
      <dgm:t>
        <a:bodyPr/>
        <a:lstStyle/>
        <a:p>
          <a:endParaRPr lang="de-DE"/>
        </a:p>
      </dgm:t>
    </dgm:pt>
    <dgm:pt modelId="{2B4B97F8-A0DC-D34A-9AF9-524B92981475}" type="pres">
      <dgm:prSet presAssocID="{C2DC5C04-82B9-1F41-AE50-5F6352607FCA}" presName="spNode" presStyleCnt="0"/>
      <dgm:spPr/>
    </dgm:pt>
    <dgm:pt modelId="{4BCC6273-976F-0144-B39C-249FD0C1CABF}" type="pres">
      <dgm:prSet presAssocID="{39FC6F34-9699-6C48-B65C-F27CD584750F}" presName="sibTrans" presStyleLbl="sibTrans1D1" presStyleIdx="2" presStyleCnt="5"/>
      <dgm:spPr/>
      <dgm:t>
        <a:bodyPr/>
        <a:lstStyle/>
        <a:p>
          <a:endParaRPr lang="de-DE"/>
        </a:p>
      </dgm:t>
    </dgm:pt>
    <dgm:pt modelId="{45F76908-71C6-754C-BB29-5ACAD5EB3555}" type="pres">
      <dgm:prSet presAssocID="{1C14A085-BD78-7F40-B5CF-42EB1B3A84AD}" presName="node" presStyleLbl="node1" presStyleIdx="3" presStyleCnt="5">
        <dgm:presLayoutVars>
          <dgm:bulletEnabled val="1"/>
        </dgm:presLayoutVars>
      </dgm:prSet>
      <dgm:spPr/>
      <dgm:t>
        <a:bodyPr/>
        <a:lstStyle/>
        <a:p>
          <a:endParaRPr lang="de-DE"/>
        </a:p>
      </dgm:t>
    </dgm:pt>
    <dgm:pt modelId="{4BFA8457-CDC6-F740-AACF-3B246AB4BEB1}" type="pres">
      <dgm:prSet presAssocID="{1C14A085-BD78-7F40-B5CF-42EB1B3A84AD}" presName="spNode" presStyleCnt="0"/>
      <dgm:spPr/>
    </dgm:pt>
    <dgm:pt modelId="{19BDB799-5F52-214A-A765-E14CB16087BC}" type="pres">
      <dgm:prSet presAssocID="{628874C6-7697-A24B-AD6A-E09F7A4C99C3}" presName="sibTrans" presStyleLbl="sibTrans1D1" presStyleIdx="3" presStyleCnt="5"/>
      <dgm:spPr/>
      <dgm:t>
        <a:bodyPr/>
        <a:lstStyle/>
        <a:p>
          <a:endParaRPr lang="de-DE"/>
        </a:p>
      </dgm:t>
    </dgm:pt>
    <dgm:pt modelId="{728413F8-DA42-A04E-9152-E260DB93951E}" type="pres">
      <dgm:prSet presAssocID="{05F66FF9-379D-D640-B44F-F5C57EF2AB98}" presName="node" presStyleLbl="node1" presStyleIdx="4" presStyleCnt="5">
        <dgm:presLayoutVars>
          <dgm:bulletEnabled val="1"/>
        </dgm:presLayoutVars>
      </dgm:prSet>
      <dgm:spPr/>
      <dgm:t>
        <a:bodyPr/>
        <a:lstStyle/>
        <a:p>
          <a:endParaRPr lang="de-DE"/>
        </a:p>
      </dgm:t>
    </dgm:pt>
    <dgm:pt modelId="{FEC3DF2B-4D2E-454C-8F22-FB1DC0395297}" type="pres">
      <dgm:prSet presAssocID="{05F66FF9-379D-D640-B44F-F5C57EF2AB98}" presName="spNode" presStyleCnt="0"/>
      <dgm:spPr/>
    </dgm:pt>
    <dgm:pt modelId="{AF9C2C4F-890D-B044-B671-2C0EBE57E33D}" type="pres">
      <dgm:prSet presAssocID="{0D1FE378-2F30-6D4C-ACC5-E57F4064FE11}" presName="sibTrans" presStyleLbl="sibTrans1D1" presStyleIdx="4" presStyleCnt="5"/>
      <dgm:spPr/>
      <dgm:t>
        <a:bodyPr/>
        <a:lstStyle/>
        <a:p>
          <a:endParaRPr lang="de-DE"/>
        </a:p>
      </dgm:t>
    </dgm:pt>
  </dgm:ptLst>
  <dgm:cxnLst>
    <dgm:cxn modelId="{A828BEBF-8006-FD42-BCD8-50B85020D5D9}" type="presOf" srcId="{628874C6-7697-A24B-AD6A-E09F7A4C99C3}" destId="{19BDB799-5F52-214A-A765-E14CB16087BC}" srcOrd="0" destOrd="0" presId="urn:microsoft.com/office/officeart/2005/8/layout/cycle6"/>
    <dgm:cxn modelId="{1D1DB05D-07BF-E849-836D-9204D6A9501D}" type="presOf" srcId="{1C14A085-BD78-7F40-B5CF-42EB1B3A84AD}" destId="{45F76908-71C6-754C-BB29-5ACAD5EB3555}" srcOrd="0" destOrd="0" presId="urn:microsoft.com/office/officeart/2005/8/layout/cycle6"/>
    <dgm:cxn modelId="{2E6650CF-BD23-A440-B1C1-A16FBC19CAEF}" type="presOf" srcId="{56301D45-74D3-AC44-B53A-E4C40931CC55}" destId="{6212014A-5AAF-2344-A3B3-947FA6800A23}" srcOrd="0" destOrd="0" presId="urn:microsoft.com/office/officeart/2005/8/layout/cycle6"/>
    <dgm:cxn modelId="{8734B4F5-B563-CE4E-99A5-F31AEEA5E73C}" srcId="{5BDC51FE-C8DD-BF40-8C34-E7870715E5A7}" destId="{05F66FF9-379D-D640-B44F-F5C57EF2AB98}" srcOrd="4" destOrd="0" parTransId="{00710C86-D6EF-7A4F-AC93-4EE411A440A6}" sibTransId="{0D1FE378-2F30-6D4C-ACC5-E57F4064FE11}"/>
    <dgm:cxn modelId="{9CC7A836-BE76-C846-829E-86DACE30E0C3}" type="presOf" srcId="{54CE023B-6B9E-0640-A133-5C6174D66373}" destId="{33FA6721-6AD9-F34B-B776-C847B40DBC2A}" srcOrd="0" destOrd="0" presId="urn:microsoft.com/office/officeart/2005/8/layout/cycle6"/>
    <dgm:cxn modelId="{94C4DCD1-5CD0-9B42-A8A7-12C518DC3B29}" type="presOf" srcId="{0D1FE378-2F30-6D4C-ACC5-E57F4064FE11}" destId="{AF9C2C4F-890D-B044-B671-2C0EBE57E33D}" srcOrd="0" destOrd="0" presId="urn:microsoft.com/office/officeart/2005/8/layout/cycle6"/>
    <dgm:cxn modelId="{C0513E28-15F5-DF40-A84F-89B72CD635BC}" srcId="{5BDC51FE-C8DD-BF40-8C34-E7870715E5A7}" destId="{4B7C2A14-9E42-4F43-8583-C3E4548DE3F9}" srcOrd="1" destOrd="0" parTransId="{FBFDE1DD-4484-C240-938B-52B7624F3499}" sibTransId="{78EB4795-8D57-EC4C-A9A3-8E21AF38C3BE}"/>
    <dgm:cxn modelId="{28AC7483-1CDF-0345-A66D-A96E39536858}" srcId="{5BDC51FE-C8DD-BF40-8C34-E7870715E5A7}" destId="{C2DC5C04-82B9-1F41-AE50-5F6352607FCA}" srcOrd="2" destOrd="0" parTransId="{9EC7EC27-0364-3D47-B5B4-DB17B85754CA}" sibTransId="{39FC6F34-9699-6C48-B65C-F27CD584750F}"/>
    <dgm:cxn modelId="{C84D8D38-5E75-4F4B-A98E-F23FF2D0502C}" type="presOf" srcId="{39FC6F34-9699-6C48-B65C-F27CD584750F}" destId="{4BCC6273-976F-0144-B39C-249FD0C1CABF}" srcOrd="0" destOrd="0" presId="urn:microsoft.com/office/officeart/2005/8/layout/cycle6"/>
    <dgm:cxn modelId="{31D99765-AB0B-7D45-A242-856BB9DEBC65}" type="presOf" srcId="{5BDC51FE-C8DD-BF40-8C34-E7870715E5A7}" destId="{C996B473-2AF0-2D4E-9FDC-4AFAB6749EE8}" srcOrd="0" destOrd="0" presId="urn:microsoft.com/office/officeart/2005/8/layout/cycle6"/>
    <dgm:cxn modelId="{BD4F52B2-C35A-D443-9EFA-A1DC1131E099}" type="presOf" srcId="{C2DC5C04-82B9-1F41-AE50-5F6352607FCA}" destId="{3FD0EA4C-44F7-F745-B3D4-D708E1FF43A7}" srcOrd="0" destOrd="0" presId="urn:microsoft.com/office/officeart/2005/8/layout/cycle6"/>
    <dgm:cxn modelId="{76C41569-4C93-3548-8BB2-4E813DEF931C}" type="presOf" srcId="{78EB4795-8D57-EC4C-A9A3-8E21AF38C3BE}" destId="{31F4A9C1-7B74-FE4E-9F05-4DA571A7454E}" srcOrd="0" destOrd="0" presId="urn:microsoft.com/office/officeart/2005/8/layout/cycle6"/>
    <dgm:cxn modelId="{CC87E8B1-4987-3444-B2D6-30AA00AF8419}" srcId="{5BDC51FE-C8DD-BF40-8C34-E7870715E5A7}" destId="{54CE023B-6B9E-0640-A133-5C6174D66373}" srcOrd="0" destOrd="0" parTransId="{F7963C4C-743E-2146-AC84-04FF4640702E}" sibTransId="{56301D45-74D3-AC44-B53A-E4C40931CC55}"/>
    <dgm:cxn modelId="{216F97B9-BF3C-9143-9813-6EC69E755FFA}" srcId="{5BDC51FE-C8DD-BF40-8C34-E7870715E5A7}" destId="{1C14A085-BD78-7F40-B5CF-42EB1B3A84AD}" srcOrd="3" destOrd="0" parTransId="{140FE187-6DFE-E34F-9311-7F8A033E3536}" sibTransId="{628874C6-7697-A24B-AD6A-E09F7A4C99C3}"/>
    <dgm:cxn modelId="{9FE32934-8742-B149-8805-3E5FD59CF268}" type="presOf" srcId="{4B7C2A14-9E42-4F43-8583-C3E4548DE3F9}" destId="{1429D4DD-76D9-B74F-AE8C-3A0D73F19470}" srcOrd="0" destOrd="0" presId="urn:microsoft.com/office/officeart/2005/8/layout/cycle6"/>
    <dgm:cxn modelId="{CC742563-ADD7-1A4E-935F-4AF3D533718E}" type="presOf" srcId="{05F66FF9-379D-D640-B44F-F5C57EF2AB98}" destId="{728413F8-DA42-A04E-9152-E260DB93951E}" srcOrd="0" destOrd="0" presId="urn:microsoft.com/office/officeart/2005/8/layout/cycle6"/>
    <dgm:cxn modelId="{DC13FA40-BD04-2B41-9908-DD4CF5C12638}" type="presParOf" srcId="{C996B473-2AF0-2D4E-9FDC-4AFAB6749EE8}" destId="{33FA6721-6AD9-F34B-B776-C847B40DBC2A}" srcOrd="0" destOrd="0" presId="urn:microsoft.com/office/officeart/2005/8/layout/cycle6"/>
    <dgm:cxn modelId="{B682AE95-55AA-B647-B677-46423D943C41}" type="presParOf" srcId="{C996B473-2AF0-2D4E-9FDC-4AFAB6749EE8}" destId="{E8470DF9-3675-4549-B4F7-F936A07621FB}" srcOrd="1" destOrd="0" presId="urn:microsoft.com/office/officeart/2005/8/layout/cycle6"/>
    <dgm:cxn modelId="{E56D5F4B-342D-E742-91F6-AB6DB29DBC8A}" type="presParOf" srcId="{C996B473-2AF0-2D4E-9FDC-4AFAB6749EE8}" destId="{6212014A-5AAF-2344-A3B3-947FA6800A23}" srcOrd="2" destOrd="0" presId="urn:microsoft.com/office/officeart/2005/8/layout/cycle6"/>
    <dgm:cxn modelId="{FCBFC1B3-72F9-7747-BBF3-9E646C5BF740}" type="presParOf" srcId="{C996B473-2AF0-2D4E-9FDC-4AFAB6749EE8}" destId="{1429D4DD-76D9-B74F-AE8C-3A0D73F19470}" srcOrd="3" destOrd="0" presId="urn:microsoft.com/office/officeart/2005/8/layout/cycle6"/>
    <dgm:cxn modelId="{24667D02-CC86-5147-9F7C-C9A9C180F2C9}" type="presParOf" srcId="{C996B473-2AF0-2D4E-9FDC-4AFAB6749EE8}" destId="{005F37AB-C819-A144-913C-23A76F287846}" srcOrd="4" destOrd="0" presId="urn:microsoft.com/office/officeart/2005/8/layout/cycle6"/>
    <dgm:cxn modelId="{917091A0-FEDE-284A-A93B-C6316742F983}" type="presParOf" srcId="{C996B473-2AF0-2D4E-9FDC-4AFAB6749EE8}" destId="{31F4A9C1-7B74-FE4E-9F05-4DA571A7454E}" srcOrd="5" destOrd="0" presId="urn:microsoft.com/office/officeart/2005/8/layout/cycle6"/>
    <dgm:cxn modelId="{5A8870B0-17D3-FE42-8B13-4C9C153D8A60}" type="presParOf" srcId="{C996B473-2AF0-2D4E-9FDC-4AFAB6749EE8}" destId="{3FD0EA4C-44F7-F745-B3D4-D708E1FF43A7}" srcOrd="6" destOrd="0" presId="urn:microsoft.com/office/officeart/2005/8/layout/cycle6"/>
    <dgm:cxn modelId="{28E2C0A7-BFC7-6F46-83A4-80A5693DDAE0}" type="presParOf" srcId="{C996B473-2AF0-2D4E-9FDC-4AFAB6749EE8}" destId="{2B4B97F8-A0DC-D34A-9AF9-524B92981475}" srcOrd="7" destOrd="0" presId="urn:microsoft.com/office/officeart/2005/8/layout/cycle6"/>
    <dgm:cxn modelId="{0CA3665E-5D47-4C4F-933F-53A502C59244}" type="presParOf" srcId="{C996B473-2AF0-2D4E-9FDC-4AFAB6749EE8}" destId="{4BCC6273-976F-0144-B39C-249FD0C1CABF}" srcOrd="8" destOrd="0" presId="urn:microsoft.com/office/officeart/2005/8/layout/cycle6"/>
    <dgm:cxn modelId="{AA005618-ED8D-D149-9A53-990294E6553A}" type="presParOf" srcId="{C996B473-2AF0-2D4E-9FDC-4AFAB6749EE8}" destId="{45F76908-71C6-754C-BB29-5ACAD5EB3555}" srcOrd="9" destOrd="0" presId="urn:microsoft.com/office/officeart/2005/8/layout/cycle6"/>
    <dgm:cxn modelId="{269D5228-B838-BA42-B2DE-22D79D1489C9}" type="presParOf" srcId="{C996B473-2AF0-2D4E-9FDC-4AFAB6749EE8}" destId="{4BFA8457-CDC6-F740-AACF-3B246AB4BEB1}" srcOrd="10" destOrd="0" presId="urn:microsoft.com/office/officeart/2005/8/layout/cycle6"/>
    <dgm:cxn modelId="{929E09F2-02DC-DC42-BF80-54E5248B6FB9}" type="presParOf" srcId="{C996B473-2AF0-2D4E-9FDC-4AFAB6749EE8}" destId="{19BDB799-5F52-214A-A765-E14CB16087BC}" srcOrd="11" destOrd="0" presId="urn:microsoft.com/office/officeart/2005/8/layout/cycle6"/>
    <dgm:cxn modelId="{B78DCB10-7F7A-1E4C-A250-BCE748431F76}" type="presParOf" srcId="{C996B473-2AF0-2D4E-9FDC-4AFAB6749EE8}" destId="{728413F8-DA42-A04E-9152-E260DB93951E}" srcOrd="12" destOrd="0" presId="urn:microsoft.com/office/officeart/2005/8/layout/cycle6"/>
    <dgm:cxn modelId="{0A2B0D63-06CC-FD40-82B9-BFA4D1A6F0C3}" type="presParOf" srcId="{C996B473-2AF0-2D4E-9FDC-4AFAB6749EE8}" destId="{FEC3DF2B-4D2E-454C-8F22-FB1DC0395297}" srcOrd="13" destOrd="0" presId="urn:microsoft.com/office/officeart/2005/8/layout/cycle6"/>
    <dgm:cxn modelId="{42FBAABB-3F75-184E-B21B-BA3CDD7E8BBB}" type="presParOf" srcId="{C996B473-2AF0-2D4E-9FDC-4AFAB6749EE8}" destId="{AF9C2C4F-890D-B044-B671-2C0EBE57E33D}" srcOrd="14"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FA6721-6AD9-F34B-B776-C847B40DBC2A}">
      <dsp:nvSpPr>
        <dsp:cNvPr id="0" name=""/>
        <dsp:cNvSpPr/>
      </dsp:nvSpPr>
      <dsp:spPr>
        <a:xfrm>
          <a:off x="3276598" y="736"/>
          <a:ext cx="1676403" cy="966415"/>
        </a:xfrm>
        <a:prstGeom prst="roundRect">
          <a:avLst/>
        </a:prstGeom>
        <a:gradFill rotWithShape="0">
          <a:gsLst>
            <a:gs pos="0">
              <a:schemeClr val="accent3">
                <a:shade val="80000"/>
                <a:hueOff val="0"/>
                <a:satOff val="0"/>
                <a:lumOff val="0"/>
                <a:alphaOff val="0"/>
                <a:tint val="100000"/>
                <a:shade val="100000"/>
                <a:satMod val="130000"/>
              </a:schemeClr>
            </a:gs>
            <a:gs pos="100000">
              <a:schemeClr val="accent3">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b="1" kern="1200" dirty="0" err="1" smtClean="0">
              <a:solidFill>
                <a:schemeClr val="tx1"/>
              </a:solidFill>
            </a:rPr>
            <a:t>Competencies</a:t>
          </a:r>
          <a:endParaRPr lang="de-DE" sz="1800" b="1" kern="1200" dirty="0" smtClean="0">
            <a:solidFill>
              <a:schemeClr val="tx1"/>
            </a:solidFill>
          </a:endParaRPr>
        </a:p>
        <a:p>
          <a:pPr lvl="0" algn="ctr" defTabSz="800100">
            <a:lnSpc>
              <a:spcPct val="90000"/>
            </a:lnSpc>
            <a:spcBef>
              <a:spcPct val="0"/>
            </a:spcBef>
            <a:spcAft>
              <a:spcPct val="35000"/>
            </a:spcAft>
          </a:pPr>
          <a:r>
            <a:rPr lang="de-DE" sz="1400" kern="1200" dirty="0" smtClean="0">
              <a:solidFill>
                <a:schemeClr val="tx1"/>
              </a:solidFill>
            </a:rPr>
            <a:t>New </a:t>
          </a:r>
          <a:r>
            <a:rPr lang="de-DE" sz="1400" kern="1200" dirty="0" err="1" smtClean="0">
              <a:solidFill>
                <a:schemeClr val="tx1"/>
              </a:solidFill>
            </a:rPr>
            <a:t>acquired</a:t>
          </a:r>
          <a:r>
            <a:rPr lang="de-DE" sz="1400" kern="1200" dirty="0" smtClean="0">
              <a:solidFill>
                <a:schemeClr val="tx1"/>
              </a:solidFill>
            </a:rPr>
            <a:t>, </a:t>
          </a:r>
          <a:r>
            <a:rPr lang="de-DE" sz="1400" kern="1200" dirty="0" err="1" smtClean="0">
              <a:solidFill>
                <a:schemeClr val="tx1"/>
              </a:solidFill>
            </a:rPr>
            <a:t>deepened</a:t>
          </a:r>
          <a:r>
            <a:rPr lang="de-DE" sz="1400" kern="1200" dirty="0" smtClean="0">
              <a:solidFill>
                <a:schemeClr val="tx1"/>
              </a:solidFill>
            </a:rPr>
            <a:t>, </a:t>
          </a:r>
          <a:r>
            <a:rPr lang="de-DE" sz="1400" kern="1200" dirty="0" err="1" smtClean="0">
              <a:solidFill>
                <a:schemeClr val="tx1"/>
              </a:solidFill>
            </a:rPr>
            <a:t>broadened</a:t>
          </a:r>
          <a:r>
            <a:rPr lang="de-DE" sz="1400" kern="1200" dirty="0" smtClean="0">
              <a:solidFill>
                <a:schemeClr val="tx1"/>
              </a:solidFill>
            </a:rPr>
            <a:t>, </a:t>
          </a:r>
          <a:r>
            <a:rPr lang="de-DE" sz="1400" kern="1200" dirty="0" err="1" smtClean="0">
              <a:solidFill>
                <a:schemeClr val="tx1"/>
              </a:solidFill>
            </a:rPr>
            <a:t>differenciated</a:t>
          </a:r>
          <a:endParaRPr lang="de-DE" sz="1400" kern="1200" dirty="0">
            <a:solidFill>
              <a:schemeClr val="tx1"/>
            </a:solidFill>
          </a:endParaRPr>
        </a:p>
      </dsp:txBody>
      <dsp:txXfrm>
        <a:off x="3276598" y="736"/>
        <a:ext cx="1676403" cy="966415"/>
      </dsp:txXfrm>
    </dsp:sp>
    <dsp:sp modelId="{6212014A-5AAF-2344-A3B3-947FA6800A23}">
      <dsp:nvSpPr>
        <dsp:cNvPr id="0" name=""/>
        <dsp:cNvSpPr/>
      </dsp:nvSpPr>
      <dsp:spPr>
        <a:xfrm>
          <a:off x="2183365" y="483943"/>
          <a:ext cx="3862868" cy="3862868"/>
        </a:xfrm>
        <a:custGeom>
          <a:avLst/>
          <a:gdLst/>
          <a:ahLst/>
          <a:cxnLst/>
          <a:rect l="0" t="0" r="0" b="0"/>
          <a:pathLst>
            <a:path>
              <a:moveTo>
                <a:pt x="2778713" y="195762"/>
              </a:moveTo>
              <a:arcTo wR="1931434" hR="1931434" stAng="17761178" swAng="1780845"/>
            </a:path>
          </a:pathLst>
        </a:custGeom>
        <a:noFill/>
        <a:ln w="9525" cap="flat" cmpd="sng" algn="ctr">
          <a:solidFill>
            <a:schemeClr val="accent3">
              <a:shade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429D4DD-76D9-B74F-AE8C-3A0D73F19470}">
      <dsp:nvSpPr>
        <dsp:cNvPr id="0" name=""/>
        <dsp:cNvSpPr/>
      </dsp:nvSpPr>
      <dsp:spPr>
        <a:xfrm>
          <a:off x="5208306" y="1335324"/>
          <a:ext cx="1486792" cy="966415"/>
        </a:xfrm>
        <a:prstGeom prst="roundRect">
          <a:avLst/>
        </a:prstGeom>
        <a:gradFill rotWithShape="0">
          <a:gsLst>
            <a:gs pos="0">
              <a:schemeClr val="accent3">
                <a:shade val="80000"/>
                <a:hueOff val="54726"/>
                <a:satOff val="-358"/>
                <a:lumOff val="6139"/>
                <a:alphaOff val="0"/>
                <a:tint val="100000"/>
                <a:shade val="100000"/>
                <a:satMod val="130000"/>
              </a:schemeClr>
            </a:gs>
            <a:gs pos="100000">
              <a:schemeClr val="accent3">
                <a:shade val="80000"/>
                <a:hueOff val="54726"/>
                <a:satOff val="-358"/>
                <a:lumOff val="613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b="1" kern="1200" dirty="0" smtClean="0">
              <a:solidFill>
                <a:srgbClr val="000000"/>
              </a:solidFill>
            </a:rPr>
            <a:t>Information</a:t>
          </a:r>
        </a:p>
        <a:p>
          <a:pPr lvl="0" algn="ctr" defTabSz="800100">
            <a:lnSpc>
              <a:spcPct val="90000"/>
            </a:lnSpc>
            <a:spcBef>
              <a:spcPct val="0"/>
            </a:spcBef>
            <a:spcAft>
              <a:spcPct val="35000"/>
            </a:spcAft>
          </a:pPr>
          <a:r>
            <a:rPr lang="de-DE" sz="1400" kern="1200" dirty="0" err="1" smtClean="0">
              <a:solidFill>
                <a:srgbClr val="000000"/>
              </a:solidFill>
            </a:rPr>
            <a:t>Getting</a:t>
          </a:r>
          <a:r>
            <a:rPr lang="de-DE" sz="1400" kern="1200" dirty="0" smtClean="0">
              <a:solidFill>
                <a:srgbClr val="000000"/>
              </a:solidFill>
            </a:rPr>
            <a:t> </a:t>
          </a:r>
          <a:r>
            <a:rPr lang="de-DE" sz="1400" kern="1200" dirty="0" err="1" smtClean="0">
              <a:solidFill>
                <a:srgbClr val="000000"/>
              </a:solidFill>
            </a:rPr>
            <a:t>into</a:t>
          </a:r>
          <a:r>
            <a:rPr lang="de-DE" sz="1400" kern="1200" dirty="0" smtClean="0">
              <a:solidFill>
                <a:srgbClr val="000000"/>
              </a:solidFill>
            </a:rPr>
            <a:t> a </a:t>
          </a:r>
          <a:r>
            <a:rPr lang="de-DE" sz="1400" kern="1200" dirty="0" err="1" smtClean="0">
              <a:solidFill>
                <a:srgbClr val="000000"/>
              </a:solidFill>
            </a:rPr>
            <a:t>situation</a:t>
          </a:r>
          <a:endParaRPr lang="de-DE" sz="1400" kern="1200" dirty="0">
            <a:solidFill>
              <a:srgbClr val="000000"/>
            </a:solidFill>
          </a:endParaRPr>
        </a:p>
      </dsp:txBody>
      <dsp:txXfrm>
        <a:off x="5208306" y="1335324"/>
        <a:ext cx="1486792" cy="966415"/>
      </dsp:txXfrm>
    </dsp:sp>
    <dsp:sp modelId="{31F4A9C1-7B74-FE4E-9F05-4DA571A7454E}">
      <dsp:nvSpPr>
        <dsp:cNvPr id="0" name=""/>
        <dsp:cNvSpPr/>
      </dsp:nvSpPr>
      <dsp:spPr>
        <a:xfrm>
          <a:off x="2183365" y="483943"/>
          <a:ext cx="3862868" cy="3862868"/>
        </a:xfrm>
        <a:custGeom>
          <a:avLst/>
          <a:gdLst/>
          <a:ahLst/>
          <a:cxnLst/>
          <a:rect l="0" t="0" r="0" b="0"/>
          <a:pathLst>
            <a:path>
              <a:moveTo>
                <a:pt x="3860210" y="1830145"/>
              </a:moveTo>
              <a:arcTo wR="1931434" hR="1931434" stAng="21419634" swAng="2196873"/>
            </a:path>
          </a:pathLst>
        </a:custGeom>
        <a:noFill/>
        <a:ln w="9525" cap="flat" cmpd="sng" algn="ctr">
          <a:solidFill>
            <a:schemeClr val="accent3">
              <a:shade val="90000"/>
              <a:hueOff val="54723"/>
              <a:satOff val="-883"/>
              <a:lumOff val="5455"/>
              <a:alphaOff val="0"/>
            </a:schemeClr>
          </a:solidFill>
          <a:prstDash val="solid"/>
        </a:ln>
        <a:effectLst/>
      </dsp:spPr>
      <dsp:style>
        <a:lnRef idx="1">
          <a:scrgbClr r="0" g="0" b="0"/>
        </a:lnRef>
        <a:fillRef idx="0">
          <a:scrgbClr r="0" g="0" b="0"/>
        </a:fillRef>
        <a:effectRef idx="0">
          <a:scrgbClr r="0" g="0" b="0"/>
        </a:effectRef>
        <a:fontRef idx="minor"/>
      </dsp:style>
    </dsp:sp>
    <dsp:sp modelId="{3FD0EA4C-44F7-F745-B3D4-D708E1FF43A7}">
      <dsp:nvSpPr>
        <dsp:cNvPr id="0" name=""/>
        <dsp:cNvSpPr/>
      </dsp:nvSpPr>
      <dsp:spPr>
        <a:xfrm>
          <a:off x="4506671" y="3494733"/>
          <a:ext cx="1486792" cy="966415"/>
        </a:xfrm>
        <a:prstGeom prst="roundRect">
          <a:avLst/>
        </a:prstGeom>
        <a:gradFill rotWithShape="0">
          <a:gsLst>
            <a:gs pos="0">
              <a:schemeClr val="accent3">
                <a:shade val="80000"/>
                <a:hueOff val="109453"/>
                <a:satOff val="-716"/>
                <a:lumOff val="12277"/>
                <a:alphaOff val="0"/>
                <a:tint val="100000"/>
                <a:shade val="100000"/>
                <a:satMod val="130000"/>
              </a:schemeClr>
            </a:gs>
            <a:gs pos="100000">
              <a:schemeClr val="accent3">
                <a:shade val="80000"/>
                <a:hueOff val="109453"/>
                <a:satOff val="-716"/>
                <a:lumOff val="1227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b="1" kern="1200" dirty="0" err="1" smtClean="0">
              <a:solidFill>
                <a:srgbClr val="000000"/>
              </a:solidFill>
            </a:rPr>
            <a:t>Knowledge</a:t>
          </a:r>
          <a:endParaRPr lang="de-DE" sz="1800" b="1" kern="1200" dirty="0" smtClean="0">
            <a:solidFill>
              <a:srgbClr val="000000"/>
            </a:solidFill>
          </a:endParaRPr>
        </a:p>
        <a:p>
          <a:pPr lvl="0" algn="ctr" defTabSz="800100">
            <a:lnSpc>
              <a:spcPct val="90000"/>
            </a:lnSpc>
            <a:spcBef>
              <a:spcPct val="0"/>
            </a:spcBef>
            <a:spcAft>
              <a:spcPct val="35000"/>
            </a:spcAft>
          </a:pPr>
          <a:r>
            <a:rPr lang="de-DE" sz="1400" kern="1200" dirty="0" err="1" smtClean="0">
              <a:solidFill>
                <a:srgbClr val="000000"/>
              </a:solidFill>
            </a:rPr>
            <a:t>Linking</a:t>
          </a:r>
          <a:r>
            <a:rPr lang="de-DE" sz="1400" kern="1200" dirty="0" smtClean="0">
              <a:solidFill>
                <a:srgbClr val="000000"/>
              </a:solidFill>
            </a:rPr>
            <a:t> </a:t>
          </a:r>
          <a:r>
            <a:rPr lang="de-DE" sz="1400" kern="1200" dirty="0" err="1" smtClean="0">
              <a:solidFill>
                <a:srgbClr val="000000"/>
              </a:solidFill>
            </a:rPr>
            <a:t>information</a:t>
          </a:r>
          <a:endParaRPr lang="de-DE" sz="1400" kern="1200" dirty="0">
            <a:solidFill>
              <a:srgbClr val="000000"/>
            </a:solidFill>
          </a:endParaRPr>
        </a:p>
      </dsp:txBody>
      <dsp:txXfrm>
        <a:off x="4506671" y="3494733"/>
        <a:ext cx="1486792" cy="966415"/>
      </dsp:txXfrm>
    </dsp:sp>
    <dsp:sp modelId="{4BCC6273-976F-0144-B39C-249FD0C1CABF}">
      <dsp:nvSpPr>
        <dsp:cNvPr id="0" name=""/>
        <dsp:cNvSpPr/>
      </dsp:nvSpPr>
      <dsp:spPr>
        <a:xfrm>
          <a:off x="2183365" y="483943"/>
          <a:ext cx="3862868" cy="3862868"/>
        </a:xfrm>
        <a:custGeom>
          <a:avLst/>
          <a:gdLst/>
          <a:ahLst/>
          <a:cxnLst/>
          <a:rect l="0" t="0" r="0" b="0"/>
          <a:pathLst>
            <a:path>
              <a:moveTo>
                <a:pt x="2315628" y="3824271"/>
              </a:moveTo>
              <a:arcTo wR="1931434" hR="1931434" stAng="4711583" swAng="1376834"/>
            </a:path>
          </a:pathLst>
        </a:custGeom>
        <a:noFill/>
        <a:ln w="9525" cap="flat" cmpd="sng" algn="ctr">
          <a:solidFill>
            <a:schemeClr val="accent3">
              <a:shade val="90000"/>
              <a:hueOff val="109447"/>
              <a:satOff val="-1766"/>
              <a:lumOff val="10911"/>
              <a:alphaOff val="0"/>
            </a:schemeClr>
          </a:solidFill>
          <a:prstDash val="solid"/>
        </a:ln>
        <a:effectLst/>
      </dsp:spPr>
      <dsp:style>
        <a:lnRef idx="1">
          <a:scrgbClr r="0" g="0" b="0"/>
        </a:lnRef>
        <a:fillRef idx="0">
          <a:scrgbClr r="0" g="0" b="0"/>
        </a:fillRef>
        <a:effectRef idx="0">
          <a:scrgbClr r="0" g="0" b="0"/>
        </a:effectRef>
        <a:fontRef idx="minor"/>
      </dsp:style>
    </dsp:sp>
    <dsp:sp modelId="{45F76908-71C6-754C-BB29-5ACAD5EB3555}">
      <dsp:nvSpPr>
        <dsp:cNvPr id="0" name=""/>
        <dsp:cNvSpPr/>
      </dsp:nvSpPr>
      <dsp:spPr>
        <a:xfrm>
          <a:off x="2236135" y="3494733"/>
          <a:ext cx="1486792" cy="966415"/>
        </a:xfrm>
        <a:prstGeom prst="roundRect">
          <a:avLst/>
        </a:prstGeom>
        <a:gradFill rotWithShape="0">
          <a:gsLst>
            <a:gs pos="0">
              <a:schemeClr val="accent3">
                <a:shade val="80000"/>
                <a:hueOff val="164179"/>
                <a:satOff val="-1073"/>
                <a:lumOff val="18416"/>
                <a:alphaOff val="0"/>
                <a:tint val="100000"/>
                <a:shade val="100000"/>
                <a:satMod val="130000"/>
              </a:schemeClr>
            </a:gs>
            <a:gs pos="100000">
              <a:schemeClr val="accent3">
                <a:shade val="80000"/>
                <a:hueOff val="164179"/>
                <a:satOff val="-1073"/>
                <a:lumOff val="1841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b="1" kern="1200" dirty="0" err="1" smtClean="0">
              <a:solidFill>
                <a:srgbClr val="000000"/>
              </a:solidFill>
            </a:rPr>
            <a:t>Skills</a:t>
          </a:r>
          <a:endParaRPr lang="de-DE" sz="1800" b="1" kern="1200" dirty="0" smtClean="0">
            <a:solidFill>
              <a:srgbClr val="000000"/>
            </a:solidFill>
          </a:endParaRPr>
        </a:p>
        <a:p>
          <a:pPr lvl="0" algn="ctr" defTabSz="800100">
            <a:lnSpc>
              <a:spcPct val="90000"/>
            </a:lnSpc>
            <a:spcBef>
              <a:spcPct val="0"/>
            </a:spcBef>
            <a:spcAft>
              <a:spcPct val="35000"/>
            </a:spcAft>
          </a:pPr>
          <a:r>
            <a:rPr lang="de-DE" sz="1400" kern="1200" dirty="0" err="1" smtClean="0">
              <a:solidFill>
                <a:srgbClr val="000000"/>
              </a:solidFill>
            </a:rPr>
            <a:t>Make</a:t>
          </a:r>
          <a:r>
            <a:rPr lang="de-DE" sz="1400" kern="1200" dirty="0" smtClean="0">
              <a:solidFill>
                <a:srgbClr val="000000"/>
              </a:solidFill>
            </a:rPr>
            <a:t> </a:t>
          </a:r>
          <a:r>
            <a:rPr lang="de-DE" sz="1400" kern="1200" dirty="0" err="1" smtClean="0">
              <a:solidFill>
                <a:srgbClr val="000000"/>
              </a:solidFill>
            </a:rPr>
            <a:t>use</a:t>
          </a:r>
          <a:r>
            <a:rPr lang="de-DE" sz="1400" kern="1200" dirty="0" smtClean="0">
              <a:solidFill>
                <a:srgbClr val="000000"/>
              </a:solidFill>
            </a:rPr>
            <a:t> of </a:t>
          </a:r>
          <a:r>
            <a:rPr lang="de-DE" sz="1400" kern="1200" dirty="0" err="1" smtClean="0">
              <a:solidFill>
                <a:srgbClr val="000000"/>
              </a:solidFill>
            </a:rPr>
            <a:t>it</a:t>
          </a:r>
          <a:endParaRPr lang="de-DE" sz="1400" kern="1200" dirty="0">
            <a:solidFill>
              <a:srgbClr val="000000"/>
            </a:solidFill>
          </a:endParaRPr>
        </a:p>
      </dsp:txBody>
      <dsp:txXfrm>
        <a:off x="2236135" y="3494733"/>
        <a:ext cx="1486792" cy="966415"/>
      </dsp:txXfrm>
    </dsp:sp>
    <dsp:sp modelId="{19BDB799-5F52-214A-A765-E14CB16087BC}">
      <dsp:nvSpPr>
        <dsp:cNvPr id="0" name=""/>
        <dsp:cNvSpPr/>
      </dsp:nvSpPr>
      <dsp:spPr>
        <a:xfrm>
          <a:off x="2183365" y="483943"/>
          <a:ext cx="3862868" cy="3862868"/>
        </a:xfrm>
        <a:custGeom>
          <a:avLst/>
          <a:gdLst/>
          <a:ahLst/>
          <a:cxnLst/>
          <a:rect l="0" t="0" r="0" b="0"/>
          <a:pathLst>
            <a:path>
              <a:moveTo>
                <a:pt x="322859" y="3000510"/>
              </a:moveTo>
              <a:arcTo wR="1931434" hR="1931434" stAng="8783493" swAng="2196873"/>
            </a:path>
          </a:pathLst>
        </a:custGeom>
        <a:noFill/>
        <a:ln w="9525" cap="flat" cmpd="sng" algn="ctr">
          <a:solidFill>
            <a:schemeClr val="accent3">
              <a:shade val="90000"/>
              <a:hueOff val="164170"/>
              <a:satOff val="-2649"/>
              <a:lumOff val="16366"/>
              <a:alphaOff val="0"/>
            </a:schemeClr>
          </a:solidFill>
          <a:prstDash val="solid"/>
        </a:ln>
        <a:effectLst/>
      </dsp:spPr>
      <dsp:style>
        <a:lnRef idx="1">
          <a:scrgbClr r="0" g="0" b="0"/>
        </a:lnRef>
        <a:fillRef idx="0">
          <a:scrgbClr r="0" g="0" b="0"/>
        </a:fillRef>
        <a:effectRef idx="0">
          <a:scrgbClr r="0" g="0" b="0"/>
        </a:effectRef>
        <a:fontRef idx="minor"/>
      </dsp:style>
    </dsp:sp>
    <dsp:sp modelId="{728413F8-DA42-A04E-9152-E260DB93951E}">
      <dsp:nvSpPr>
        <dsp:cNvPr id="0" name=""/>
        <dsp:cNvSpPr/>
      </dsp:nvSpPr>
      <dsp:spPr>
        <a:xfrm>
          <a:off x="1534500" y="1335324"/>
          <a:ext cx="1486792" cy="966415"/>
        </a:xfrm>
        <a:prstGeom prst="roundRect">
          <a:avLst/>
        </a:prstGeom>
        <a:gradFill rotWithShape="0">
          <a:gsLst>
            <a:gs pos="0">
              <a:schemeClr val="accent3">
                <a:shade val="80000"/>
                <a:hueOff val="218906"/>
                <a:satOff val="-1431"/>
                <a:lumOff val="24554"/>
                <a:alphaOff val="0"/>
                <a:tint val="100000"/>
                <a:shade val="100000"/>
                <a:satMod val="130000"/>
              </a:schemeClr>
            </a:gs>
            <a:gs pos="100000">
              <a:schemeClr val="accent3">
                <a:shade val="80000"/>
                <a:hueOff val="218906"/>
                <a:satOff val="-1431"/>
                <a:lumOff val="2455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b="1" kern="1200" dirty="0" err="1" smtClean="0">
              <a:solidFill>
                <a:srgbClr val="000000"/>
              </a:solidFill>
            </a:rPr>
            <a:t>Attitude</a:t>
          </a:r>
          <a:endParaRPr lang="de-DE" sz="1800" b="1" kern="1200" dirty="0" smtClean="0">
            <a:solidFill>
              <a:srgbClr val="000000"/>
            </a:solidFill>
          </a:endParaRPr>
        </a:p>
        <a:p>
          <a:pPr lvl="0" algn="ctr" defTabSz="800100">
            <a:lnSpc>
              <a:spcPct val="90000"/>
            </a:lnSpc>
            <a:spcBef>
              <a:spcPct val="0"/>
            </a:spcBef>
            <a:spcAft>
              <a:spcPct val="35000"/>
            </a:spcAft>
          </a:pPr>
          <a:r>
            <a:rPr lang="de-DE" sz="1400" kern="1200" dirty="0" err="1" smtClean="0">
              <a:solidFill>
                <a:srgbClr val="000000"/>
              </a:solidFill>
            </a:rPr>
            <a:t>Reflect</a:t>
          </a:r>
          <a:r>
            <a:rPr lang="de-DE" sz="1400" kern="1200" dirty="0" smtClean="0">
              <a:solidFill>
                <a:srgbClr val="000000"/>
              </a:solidFill>
            </a:rPr>
            <a:t> on </a:t>
          </a:r>
          <a:r>
            <a:rPr lang="de-DE" sz="1400" kern="1200" dirty="0" err="1" smtClean="0">
              <a:solidFill>
                <a:srgbClr val="000000"/>
              </a:solidFill>
            </a:rPr>
            <a:t>it</a:t>
          </a:r>
          <a:endParaRPr lang="de-DE" sz="1400" kern="1200" dirty="0" smtClean="0">
            <a:solidFill>
              <a:srgbClr val="000000"/>
            </a:solidFill>
          </a:endParaRPr>
        </a:p>
        <a:p>
          <a:pPr lvl="0" algn="ctr" defTabSz="800100">
            <a:lnSpc>
              <a:spcPct val="90000"/>
            </a:lnSpc>
            <a:spcBef>
              <a:spcPct val="0"/>
            </a:spcBef>
            <a:spcAft>
              <a:spcPct val="35000"/>
            </a:spcAft>
          </a:pPr>
          <a:endParaRPr lang="de-DE" sz="1100" kern="1200" dirty="0"/>
        </a:p>
      </dsp:txBody>
      <dsp:txXfrm>
        <a:off x="1534500" y="1335324"/>
        <a:ext cx="1486792" cy="966415"/>
      </dsp:txXfrm>
    </dsp:sp>
    <dsp:sp modelId="{AF9C2C4F-890D-B044-B671-2C0EBE57E33D}">
      <dsp:nvSpPr>
        <dsp:cNvPr id="0" name=""/>
        <dsp:cNvSpPr/>
      </dsp:nvSpPr>
      <dsp:spPr>
        <a:xfrm>
          <a:off x="2183365" y="483943"/>
          <a:ext cx="3862868" cy="3862868"/>
        </a:xfrm>
        <a:custGeom>
          <a:avLst/>
          <a:gdLst/>
          <a:ahLst/>
          <a:cxnLst/>
          <a:rect l="0" t="0" r="0" b="0"/>
          <a:pathLst>
            <a:path>
              <a:moveTo>
                <a:pt x="335872" y="843031"/>
              </a:moveTo>
              <a:arcTo wR="1931434" hR="1931434" stAng="12857977" swAng="1780845"/>
            </a:path>
          </a:pathLst>
        </a:custGeom>
        <a:noFill/>
        <a:ln w="9525" cap="flat" cmpd="sng" algn="ctr">
          <a:solidFill>
            <a:schemeClr val="accent3">
              <a:shade val="90000"/>
              <a:hueOff val="218894"/>
              <a:satOff val="-3532"/>
              <a:lumOff val="21821"/>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B5F041-B512-8C4A-9B70-BDE62C8C3412}" type="datetimeFigureOut">
              <a:rPr lang="de-DE" smtClean="0"/>
              <a:t>24.08.2016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678BA8-3072-AC48-AC1D-FF93C3D77A60}" type="slidenum">
              <a:rPr lang="de-DE" smtClean="0"/>
              <a:t>‹Nr.›</a:t>
            </a:fld>
            <a:endParaRPr lang="de-DE"/>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4F6E2EC-6808-6D49-8C98-419099DBBBE7}" type="slidenum">
              <a:rPr lang="en-US"/>
              <a:pPr/>
              <a:t>26</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a:latin typeface="Arial" pitchFamily="-107" charset="0"/>
              </a:rPr>
              <a:t>The process through which the learner constructs knowledge, skills, and values through direct experience.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5D4455D-131F-F744-AD0E-D313560AAF77}" type="slidenum">
              <a:rPr lang="en-US"/>
              <a:pPr/>
              <a:t>27</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lvl="1" eaLnBrk="1" hangingPunct="1">
              <a:lnSpc>
                <a:spcPct val="90000"/>
              </a:lnSpc>
              <a:buFont typeface="Wingdings" pitchFamily="-107" charset="2"/>
              <a:buNone/>
            </a:pPr>
            <a:r>
              <a:rPr lang="en-US" sz="1100" b="1">
                <a:latin typeface="Arial" pitchFamily="-107" charset="0"/>
              </a:rPr>
              <a:t>Knowledge</a:t>
            </a:r>
          </a:p>
          <a:p>
            <a:pPr lvl="1" eaLnBrk="1" hangingPunct="1">
              <a:lnSpc>
                <a:spcPct val="90000"/>
              </a:lnSpc>
              <a:buFont typeface="Wingdings" pitchFamily="-107" charset="2"/>
              <a:buNone/>
            </a:pPr>
            <a:r>
              <a:rPr lang="en-US" sz="1100">
                <a:latin typeface="Arial" pitchFamily="-107" charset="0"/>
              </a:rPr>
              <a:t>Usually begins with the teacher’s intention to teach experientially using interdisciplinary highlights and with an idea and basic information, such as knowing your class, time frame, facilities, equipment, and what objectives or standards you want to address.</a:t>
            </a:r>
          </a:p>
          <a:p>
            <a:pPr lvl="1" eaLnBrk="1" hangingPunct="1">
              <a:lnSpc>
                <a:spcPct val="90000"/>
              </a:lnSpc>
              <a:buFont typeface="Wingdings" pitchFamily="-107" charset="2"/>
              <a:buNone/>
            </a:pPr>
            <a:r>
              <a:rPr lang="en-US" sz="1100" b="1">
                <a:latin typeface="Arial" pitchFamily="-107" charset="0"/>
              </a:rPr>
              <a:t>Planning</a:t>
            </a:r>
          </a:p>
          <a:p>
            <a:pPr lvl="1" eaLnBrk="1" hangingPunct="1">
              <a:lnSpc>
                <a:spcPct val="90000"/>
              </a:lnSpc>
              <a:buFont typeface="Wingdings" pitchFamily="-107" charset="2"/>
              <a:buNone/>
            </a:pPr>
            <a:r>
              <a:rPr lang="en-US" sz="1100">
                <a:latin typeface="Arial" pitchFamily="-107" charset="0"/>
              </a:rPr>
              <a:t>Involves structuring activities in ways that enhance the opportunity to use each activity to illustrate a concept or skill. Also involves identifying standards from other areas that you can connect to the activity in order to  reinforce it.</a:t>
            </a:r>
          </a:p>
          <a:p>
            <a:pPr lvl="1" eaLnBrk="1" hangingPunct="1">
              <a:lnSpc>
                <a:spcPct val="90000"/>
              </a:lnSpc>
              <a:buFont typeface="Wingdings" pitchFamily="-107" charset="2"/>
              <a:buNone/>
            </a:pPr>
            <a:r>
              <a:rPr lang="en-US" sz="1100" b="1">
                <a:latin typeface="Arial" pitchFamily="-107" charset="0"/>
              </a:rPr>
              <a:t>Implementation</a:t>
            </a:r>
          </a:p>
          <a:p>
            <a:pPr lvl="1" eaLnBrk="1" hangingPunct="1">
              <a:lnSpc>
                <a:spcPct val="90000"/>
              </a:lnSpc>
              <a:buFont typeface="Wingdings" pitchFamily="-107" charset="2"/>
              <a:buNone/>
            </a:pPr>
            <a:r>
              <a:rPr lang="en-US" sz="1100">
                <a:latin typeface="Arial" pitchFamily="-107" charset="0"/>
              </a:rPr>
              <a:t>Actively engaging students in the experiences, making observations and comments during the activity and asking leading, challenging questions that are pertinent to the planned objectives.</a:t>
            </a:r>
          </a:p>
          <a:p>
            <a:pPr lvl="1" eaLnBrk="1" hangingPunct="1">
              <a:lnSpc>
                <a:spcPct val="90000"/>
              </a:lnSpc>
              <a:buFont typeface="Wingdings" pitchFamily="-107" charset="2"/>
              <a:buNone/>
            </a:pPr>
            <a:r>
              <a:rPr lang="en-US" sz="1100" b="1">
                <a:latin typeface="Arial" pitchFamily="-107" charset="0"/>
              </a:rPr>
              <a:t>Reflection &amp; Discussion</a:t>
            </a:r>
          </a:p>
          <a:p>
            <a:pPr lvl="1" eaLnBrk="1" hangingPunct="1">
              <a:lnSpc>
                <a:spcPct val="90000"/>
              </a:lnSpc>
              <a:buFont typeface="Wingdings" pitchFamily="-107" charset="2"/>
              <a:buNone/>
            </a:pPr>
            <a:r>
              <a:rPr lang="en-US" sz="1100">
                <a:latin typeface="Arial" pitchFamily="-107" charset="0"/>
              </a:rPr>
              <a:t>Time to talk about what happened. Question types to lead discussions: What? So what? Now  what?</a:t>
            </a:r>
          </a:p>
          <a:p>
            <a:pPr lvl="1" eaLnBrk="1" hangingPunct="1">
              <a:lnSpc>
                <a:spcPct val="90000"/>
              </a:lnSpc>
              <a:buFont typeface="Wingdings" pitchFamily="-107" charset="2"/>
              <a:buNone/>
            </a:pPr>
            <a:r>
              <a:rPr lang="en-US" sz="1100" b="1">
                <a:latin typeface="Arial" pitchFamily="-107" charset="0"/>
              </a:rPr>
              <a:t>Evaluation</a:t>
            </a:r>
          </a:p>
          <a:p>
            <a:pPr lvl="1" eaLnBrk="1" hangingPunct="1">
              <a:lnSpc>
                <a:spcPct val="90000"/>
              </a:lnSpc>
              <a:buFont typeface="Wingdings" pitchFamily="-107" charset="2"/>
              <a:buNone/>
            </a:pPr>
            <a:r>
              <a:rPr lang="en-US" sz="1100">
                <a:latin typeface="Arial" pitchFamily="-107" charset="0"/>
              </a:rPr>
              <a:t>Evaluate the success of the lesson and determine if then objectives were accomplished.</a:t>
            </a:r>
          </a:p>
          <a:p>
            <a:pPr lvl="1" eaLnBrk="1" hangingPunct="1">
              <a:lnSpc>
                <a:spcPct val="90000"/>
              </a:lnSpc>
              <a:buFont typeface="Wingdings" pitchFamily="-107" charset="2"/>
              <a:buNone/>
            </a:pPr>
            <a:r>
              <a:rPr lang="en-US" sz="1100" b="1">
                <a:latin typeface="Arial" pitchFamily="-107" charset="0"/>
              </a:rPr>
              <a:t>Adaptation</a:t>
            </a:r>
          </a:p>
          <a:p>
            <a:pPr lvl="1" eaLnBrk="1" hangingPunct="1">
              <a:lnSpc>
                <a:spcPct val="90000"/>
              </a:lnSpc>
              <a:buFont typeface="Wingdings" pitchFamily="-107" charset="2"/>
              <a:buNone/>
            </a:pPr>
            <a:r>
              <a:rPr lang="en-US" sz="1100">
                <a:latin typeface="Arial" pitchFamily="-107" charset="0"/>
              </a:rPr>
              <a:t>How to structure the next experience based on lessons learned</a:t>
            </a:r>
          </a:p>
          <a:p>
            <a:pPr eaLnBrk="1" hangingPunct="1">
              <a:lnSpc>
                <a:spcPct val="90000"/>
              </a:lnSpc>
            </a:pPr>
            <a:endParaRPr lang="en-US" sz="1100">
              <a:latin typeface="Arial" pitchFamily="-107" charset="0"/>
            </a:endParaRPr>
          </a:p>
          <a:p>
            <a:pPr eaLnBrk="1" hangingPunct="1">
              <a:lnSpc>
                <a:spcPct val="90000"/>
              </a:lnSpc>
            </a:pPr>
            <a:endParaRPr lang="en-US" sz="1000">
              <a:latin typeface="Arial" pitchFamily="-107"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a:p>
        </p:txBody>
      </p:sp>
      <p:sp>
        <p:nvSpPr>
          <p:cNvPr id="4" name="Datumsplatzhalter 3"/>
          <p:cNvSpPr>
            <a:spLocks noGrp="1"/>
          </p:cNvSpPr>
          <p:nvPr>
            <p:ph type="dt" sz="half" idx="10"/>
          </p:nvPr>
        </p:nvSpPr>
        <p:spPr/>
        <p:txBody>
          <a:bodyPr/>
          <a:lstStyle/>
          <a:p>
            <a:fld id="{AB67F76C-9F40-854E-8D22-F771CB36D807}" type="datetimeFigureOut">
              <a:rPr lang="de-DE" smtClean="0"/>
              <a:t>24.08.2016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CF9DBAB-1E10-8546-9F98-C891839FCE5C}"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B67F76C-9F40-854E-8D22-F771CB36D807}" type="datetimeFigureOut">
              <a:rPr lang="de-DE" smtClean="0"/>
              <a:t>24.08.2016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CF9DBAB-1E10-8546-9F98-C891839FCE5C}"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B67F76C-9F40-854E-8D22-F771CB36D807}" type="datetimeFigureOut">
              <a:rPr lang="de-DE" smtClean="0"/>
              <a:t>24.08.2016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CF9DBAB-1E10-8546-9F98-C891839FCE5C}" type="slidenum">
              <a:rPr lang="de-DE" smtClean="0"/>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77813"/>
            <a:ext cx="77724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fld id="{9B0677FB-E062-C649-A8D4-617F9FF7AFA7}" type="slidenum">
              <a:rPr lang="en-US"/>
              <a:pPr/>
              <a:t>‹Nr.›</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B67F76C-9F40-854E-8D22-F771CB36D807}" type="datetimeFigureOut">
              <a:rPr lang="de-DE" smtClean="0"/>
              <a:t>24.08.2016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CF9DBAB-1E10-8546-9F98-C891839FCE5C}"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fld id="{AB67F76C-9F40-854E-8D22-F771CB36D807}" type="datetimeFigureOut">
              <a:rPr lang="de-DE" smtClean="0"/>
              <a:t>24.08.2016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CF9DBAB-1E10-8546-9F98-C891839FCE5C}"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AB67F76C-9F40-854E-8D22-F771CB36D807}" type="datetimeFigureOut">
              <a:rPr lang="de-DE" smtClean="0"/>
              <a:t>24.08.2016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CF9DBAB-1E10-8546-9F98-C891839FCE5C}"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AB67F76C-9F40-854E-8D22-F771CB36D807}" type="datetimeFigureOut">
              <a:rPr lang="de-DE" smtClean="0"/>
              <a:t>24.08.2016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1CF9DBAB-1E10-8546-9F98-C891839FCE5C}"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fld id="{AB67F76C-9F40-854E-8D22-F771CB36D807}" type="datetimeFigureOut">
              <a:rPr lang="de-DE" smtClean="0"/>
              <a:t>24.08.2016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CF9DBAB-1E10-8546-9F98-C891839FCE5C}"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B67F76C-9F40-854E-8D22-F771CB36D807}" type="datetimeFigureOut">
              <a:rPr lang="de-DE" smtClean="0"/>
              <a:t>24.08.2016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1CF9DBAB-1E10-8546-9F98-C891839FCE5C}"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AB67F76C-9F40-854E-8D22-F771CB36D807}" type="datetimeFigureOut">
              <a:rPr lang="de-DE" smtClean="0"/>
              <a:t>24.08.2016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CF9DBAB-1E10-8546-9F98-C891839FCE5C}"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AB67F76C-9F40-854E-8D22-F771CB36D807}" type="datetimeFigureOut">
              <a:rPr lang="de-DE" smtClean="0"/>
              <a:t>24.08.2016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CF9DBAB-1E10-8546-9F98-C891839FCE5C}"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67F76C-9F40-854E-8D22-F771CB36D807}" type="datetimeFigureOut">
              <a:rPr lang="de-DE" smtClean="0"/>
              <a:t>24.08.2016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F9DBAB-1E10-8546-9F98-C891839FCE5C}"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352407"/>
            <a:ext cx="7772400" cy="1470025"/>
          </a:xfrm>
        </p:spPr>
        <p:txBody>
          <a:bodyPr>
            <a:normAutofit fontScale="90000"/>
          </a:bodyPr>
          <a:lstStyle/>
          <a:p>
            <a:r>
              <a:rPr lang="en-GB" b="1" dirty="0" err="1" smtClean="0"/>
              <a:t>ACEWild</a:t>
            </a:r>
            <a:r>
              <a:rPr lang="en-GB" b="1" dirty="0" smtClean="0"/>
              <a:t> </a:t>
            </a:r>
            <a:br>
              <a:rPr lang="en-GB" b="1" dirty="0" smtClean="0"/>
            </a:br>
            <a:r>
              <a:rPr lang="en-GB" b="1" dirty="0" smtClean="0"/>
              <a:t>A</a:t>
            </a:r>
            <a:r>
              <a:rPr lang="en-GB" dirty="0" smtClean="0"/>
              <a:t>lternative</a:t>
            </a:r>
            <a:r>
              <a:rPr lang="en-GB" b="1" dirty="0" smtClean="0"/>
              <a:t> C</a:t>
            </a:r>
            <a:r>
              <a:rPr lang="en-GB" dirty="0" smtClean="0"/>
              <a:t>urriculum</a:t>
            </a:r>
            <a:r>
              <a:rPr lang="en-GB" b="1" dirty="0" smtClean="0"/>
              <a:t> – E</a:t>
            </a:r>
            <a:r>
              <a:rPr lang="en-GB" dirty="0" smtClean="0"/>
              <a:t>ducation</a:t>
            </a:r>
            <a:r>
              <a:rPr lang="en-GB" b="1" dirty="0" smtClean="0"/>
              <a:t> </a:t>
            </a:r>
            <a:r>
              <a:rPr lang="en-GB" dirty="0" smtClean="0"/>
              <a:t>out of </a:t>
            </a:r>
            <a:r>
              <a:rPr lang="en-GB" smtClean="0"/>
              <a:t>the </a:t>
            </a:r>
            <a:r>
              <a:rPr lang="en-GB" b="1" smtClean="0"/>
              <a:t>Wild!</a:t>
            </a:r>
            <a:endParaRPr lang="de-DE" dirty="0"/>
          </a:p>
        </p:txBody>
      </p:sp>
      <p:sp>
        <p:nvSpPr>
          <p:cNvPr id="3" name="Untertitel 2"/>
          <p:cNvSpPr>
            <a:spLocks noGrp="1"/>
          </p:cNvSpPr>
          <p:nvPr>
            <p:ph type="subTitle" idx="1"/>
          </p:nvPr>
        </p:nvSpPr>
        <p:spPr>
          <a:xfrm>
            <a:off x="1371600" y="3835400"/>
            <a:ext cx="5918200" cy="825500"/>
          </a:xfrm>
        </p:spPr>
        <p:txBody>
          <a:bodyPr>
            <a:normAutofit fontScale="77500" lnSpcReduction="20000"/>
          </a:bodyPr>
          <a:lstStyle/>
          <a:p>
            <a:r>
              <a:rPr lang="en-GB" b="1" dirty="0" smtClean="0"/>
              <a:t>Action Research Period </a:t>
            </a:r>
            <a:r>
              <a:rPr lang="en-GB" b="1" dirty="0" smtClean="0"/>
              <a:t>2</a:t>
            </a:r>
          </a:p>
          <a:p>
            <a:r>
              <a:rPr lang="en-GB" b="1" dirty="0" smtClean="0"/>
              <a:t>Philosophy</a:t>
            </a:r>
            <a:endParaRPr lang="de-DE" dirty="0"/>
          </a:p>
        </p:txBody>
      </p:sp>
      <p:pic>
        <p:nvPicPr>
          <p:cNvPr id="4" name="Grafik 4"/>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44501" y="5336239"/>
            <a:ext cx="1965199" cy="1152917"/>
          </a:xfrm>
          <a:prstGeom prst="rect">
            <a:avLst/>
          </a:prstGeom>
        </p:spPr>
      </p:pic>
      <p:pic>
        <p:nvPicPr>
          <p:cNvPr id="5" name="Picture 3" descr="C:\Users\tom\Desktop\Presentations Meeting 2\A LOGO EU flag-Erasmus+_vect_POS.jpg"/>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33084" y="121670"/>
            <a:ext cx="3336655" cy="780284"/>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6" name="Bild 5"/>
          <p:cNvPicPr>
            <a:picLocks noChangeAspect="1"/>
          </p:cNvPicPr>
          <p:nvPr/>
        </p:nvPicPr>
        <p:blipFill>
          <a:blip r:embed="rId4"/>
          <a:stretch>
            <a:fillRect/>
          </a:stretch>
        </p:blipFill>
        <p:spPr>
          <a:xfrm>
            <a:off x="4440206" y="196110"/>
            <a:ext cx="4467309" cy="705844"/>
          </a:xfrm>
          <a:prstGeom prst="rect">
            <a:avLst/>
          </a:prstGeom>
        </p:spPr>
      </p:pic>
      <p:pic>
        <p:nvPicPr>
          <p:cNvPr id="7" name="Bild 6"/>
          <p:cNvPicPr>
            <a:picLocks noChangeAspect="1"/>
          </p:cNvPicPr>
          <p:nvPr/>
        </p:nvPicPr>
        <p:blipFill>
          <a:blip r:embed="rId5"/>
          <a:stretch>
            <a:fillRect/>
          </a:stretch>
        </p:blipFill>
        <p:spPr>
          <a:xfrm>
            <a:off x="4995302" y="5336239"/>
            <a:ext cx="1236461" cy="1124901"/>
          </a:xfrm>
          <a:prstGeom prst="rect">
            <a:avLst/>
          </a:prstGeom>
        </p:spPr>
      </p:pic>
      <p:pic>
        <p:nvPicPr>
          <p:cNvPr id="8" name="Bild 7"/>
          <p:cNvPicPr>
            <a:picLocks noChangeAspect="1"/>
          </p:cNvPicPr>
          <p:nvPr/>
        </p:nvPicPr>
        <p:blipFill>
          <a:blip r:embed="rId6"/>
          <a:stretch>
            <a:fillRect/>
          </a:stretch>
        </p:blipFill>
        <p:spPr>
          <a:xfrm>
            <a:off x="6405182" y="5294349"/>
            <a:ext cx="2502334" cy="1194807"/>
          </a:xfrm>
          <a:prstGeom prst="rect">
            <a:avLst/>
          </a:prstGeom>
        </p:spPr>
      </p:pic>
      <p:pic>
        <p:nvPicPr>
          <p:cNvPr id="12" name="Bild 11"/>
          <p:cNvPicPr>
            <a:picLocks noChangeAspect="1"/>
          </p:cNvPicPr>
          <p:nvPr/>
        </p:nvPicPr>
        <p:blipFill>
          <a:blip r:embed="rId7"/>
          <a:stretch>
            <a:fillRect/>
          </a:stretch>
        </p:blipFill>
        <p:spPr>
          <a:xfrm>
            <a:off x="333084" y="5458985"/>
            <a:ext cx="2322858" cy="103017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From</a:t>
            </a:r>
            <a:r>
              <a:rPr lang="de-DE" dirty="0" smtClean="0"/>
              <a:t> nature to </a:t>
            </a:r>
            <a:r>
              <a:rPr lang="de-DE" dirty="0" err="1" smtClean="0"/>
              <a:t>culture</a:t>
            </a:r>
            <a:endParaRPr lang="de-DE" dirty="0"/>
          </a:p>
        </p:txBody>
      </p:sp>
      <p:sp>
        <p:nvSpPr>
          <p:cNvPr id="3" name="Inhaltsplatzhalter 2"/>
          <p:cNvSpPr>
            <a:spLocks noGrp="1"/>
          </p:cNvSpPr>
          <p:nvPr>
            <p:ph idx="1"/>
          </p:nvPr>
        </p:nvSpPr>
        <p:spPr/>
        <p:txBody>
          <a:bodyPr>
            <a:normAutofit lnSpcReduction="10000"/>
          </a:bodyPr>
          <a:lstStyle/>
          <a:p>
            <a:pPr marL="609600" indent="-609600">
              <a:buNone/>
            </a:pPr>
            <a:r>
              <a:rPr lang="en-US" dirty="0" smtClean="0"/>
              <a:t>Culture …</a:t>
            </a:r>
          </a:p>
          <a:p>
            <a:pPr marL="609600" indent="-609600">
              <a:buNone/>
            </a:pPr>
            <a:r>
              <a:rPr lang="en-US" dirty="0" smtClean="0"/>
              <a:t>1. … as Distinct from Nature</a:t>
            </a:r>
          </a:p>
          <a:p>
            <a:pPr marL="1009650" lvl="1" indent="-609600"/>
            <a:r>
              <a:rPr lang="en-US" dirty="0" smtClean="0"/>
              <a:t>Knowing that nature-culture-dichotomy is obsolete we start our activities outdoor as close as possible to a natural environment.</a:t>
            </a:r>
          </a:p>
          <a:p>
            <a:pPr marL="1009650" lvl="1" indent="-609600"/>
            <a:r>
              <a:rPr lang="en-US" dirty="0" smtClean="0"/>
              <a:t>On one hand students should learn a sustainable way to make use of natural incidents and circumstances and to meet their needs</a:t>
            </a:r>
          </a:p>
          <a:p>
            <a:pPr marL="1009650" lvl="1" indent="-609600"/>
            <a:r>
              <a:rPr lang="en-US" dirty="0" smtClean="0"/>
              <a:t>On the other hand they should respect the natural laws of the environment</a:t>
            </a:r>
          </a:p>
          <a:p>
            <a:pPr marL="1009650" lvl="1" indent="-609600"/>
            <a:endParaRPr lang="en-US" dirty="0" smtClean="0"/>
          </a:p>
          <a:p>
            <a:pPr marL="1009650" lvl="1" indent="-609600"/>
            <a:endParaRPr lang="en-US" dirty="0" smtClean="0"/>
          </a:p>
          <a:p>
            <a:pPr marL="609600" indent="-609600">
              <a:buNone/>
            </a:pPr>
            <a:endParaRPr lang="de-DE" dirty="0"/>
          </a:p>
        </p:txBody>
      </p:sp>
      <p:pic>
        <p:nvPicPr>
          <p:cNvPr id="4" name="Bild 3"/>
          <p:cNvPicPr>
            <a:picLocks noChangeAspect="1"/>
          </p:cNvPicPr>
          <p:nvPr/>
        </p:nvPicPr>
        <p:blipFill>
          <a:blip r:embed="rId2"/>
          <a:stretch>
            <a:fillRect/>
          </a:stretch>
        </p:blipFill>
        <p:spPr>
          <a:xfrm>
            <a:off x="7170420" y="0"/>
            <a:ext cx="1808480" cy="11303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From</a:t>
            </a:r>
            <a:r>
              <a:rPr lang="de-DE" dirty="0" smtClean="0"/>
              <a:t> nature to </a:t>
            </a:r>
            <a:r>
              <a:rPr lang="de-DE" dirty="0" err="1" smtClean="0"/>
              <a:t>culture</a:t>
            </a:r>
            <a:endParaRPr lang="de-DE" dirty="0"/>
          </a:p>
        </p:txBody>
      </p:sp>
      <p:sp>
        <p:nvSpPr>
          <p:cNvPr id="3" name="Inhaltsplatzhalter 2"/>
          <p:cNvSpPr>
            <a:spLocks noGrp="1"/>
          </p:cNvSpPr>
          <p:nvPr>
            <p:ph idx="1"/>
          </p:nvPr>
        </p:nvSpPr>
        <p:spPr/>
        <p:txBody>
          <a:bodyPr/>
          <a:lstStyle/>
          <a:p>
            <a:pPr marL="609600" indent="-609600">
              <a:buNone/>
            </a:pPr>
            <a:r>
              <a:rPr lang="en-US" dirty="0" smtClean="0"/>
              <a:t>Culture …</a:t>
            </a:r>
          </a:p>
          <a:p>
            <a:pPr marL="609600" indent="-609600">
              <a:buNone/>
            </a:pPr>
            <a:r>
              <a:rPr lang="en-US" dirty="0" smtClean="0"/>
              <a:t>2. … as Knowledge</a:t>
            </a:r>
          </a:p>
          <a:p>
            <a:pPr marL="1009650" lvl="1" indent="-609600"/>
            <a:r>
              <a:rPr lang="en-US" dirty="0" smtClean="0"/>
              <a:t>Culture is knowledge about the environment and nature</a:t>
            </a:r>
          </a:p>
          <a:p>
            <a:pPr marL="1009650" lvl="1" indent="-609600"/>
            <a:r>
              <a:rPr lang="en-US" dirty="0" smtClean="0"/>
              <a:t>Culture is knowing about nature and know-how to deal with environment</a:t>
            </a:r>
          </a:p>
          <a:p>
            <a:pPr marL="1009650" lvl="1" indent="-609600"/>
            <a:r>
              <a:rPr lang="en-US" dirty="0" smtClean="0"/>
              <a:t>Culture is a mental construct of being part of nature</a:t>
            </a:r>
          </a:p>
          <a:p>
            <a:pPr lvl="1"/>
            <a:endParaRPr lang="de-DE" dirty="0"/>
          </a:p>
        </p:txBody>
      </p:sp>
      <p:pic>
        <p:nvPicPr>
          <p:cNvPr id="4" name="Bild 3"/>
          <p:cNvPicPr>
            <a:picLocks noChangeAspect="1"/>
          </p:cNvPicPr>
          <p:nvPr/>
        </p:nvPicPr>
        <p:blipFill>
          <a:blip r:embed="rId2"/>
          <a:stretch>
            <a:fillRect/>
          </a:stretch>
        </p:blipFill>
        <p:spPr>
          <a:xfrm>
            <a:off x="7327900" y="0"/>
            <a:ext cx="1816100" cy="113506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From</a:t>
            </a:r>
            <a:r>
              <a:rPr lang="de-DE" dirty="0" smtClean="0"/>
              <a:t> nature to </a:t>
            </a:r>
            <a:r>
              <a:rPr lang="de-DE" dirty="0" err="1" smtClean="0"/>
              <a:t>culture</a:t>
            </a:r>
            <a:endParaRPr lang="de-DE" dirty="0"/>
          </a:p>
        </p:txBody>
      </p:sp>
      <p:sp>
        <p:nvSpPr>
          <p:cNvPr id="3" name="Inhaltsplatzhalter 2"/>
          <p:cNvSpPr>
            <a:spLocks noGrp="1"/>
          </p:cNvSpPr>
          <p:nvPr>
            <p:ph idx="1"/>
          </p:nvPr>
        </p:nvSpPr>
        <p:spPr/>
        <p:txBody>
          <a:bodyPr/>
          <a:lstStyle/>
          <a:p>
            <a:pPr>
              <a:buNone/>
            </a:pPr>
            <a:r>
              <a:rPr lang="de-DE" dirty="0" err="1" smtClean="0"/>
              <a:t>Culture</a:t>
            </a:r>
            <a:r>
              <a:rPr lang="de-DE" dirty="0" smtClean="0"/>
              <a:t> ...</a:t>
            </a:r>
          </a:p>
          <a:p>
            <a:pPr>
              <a:buNone/>
            </a:pPr>
            <a:r>
              <a:rPr lang="de-DE" dirty="0" smtClean="0"/>
              <a:t>3. ... </a:t>
            </a:r>
            <a:r>
              <a:rPr lang="de-DE" dirty="0"/>
              <a:t>a</a:t>
            </a:r>
            <a:r>
              <a:rPr lang="de-DE" dirty="0" smtClean="0"/>
              <a:t>s </a:t>
            </a:r>
            <a:r>
              <a:rPr lang="de-DE" dirty="0" err="1" smtClean="0"/>
              <a:t>communication</a:t>
            </a:r>
            <a:endParaRPr lang="de-DE" dirty="0" smtClean="0"/>
          </a:p>
          <a:p>
            <a:pPr lvl="1"/>
            <a:r>
              <a:rPr lang="de-DE" dirty="0" err="1" smtClean="0"/>
              <a:t>Culture</a:t>
            </a:r>
            <a:r>
              <a:rPr lang="de-DE" dirty="0" smtClean="0"/>
              <a:t> </a:t>
            </a:r>
            <a:r>
              <a:rPr lang="de-DE" dirty="0" err="1" smtClean="0"/>
              <a:t>is</a:t>
            </a:r>
            <a:r>
              <a:rPr lang="de-DE" dirty="0" smtClean="0"/>
              <a:t> </a:t>
            </a:r>
            <a:r>
              <a:rPr lang="de-DE" dirty="0" err="1" smtClean="0"/>
              <a:t>shared</a:t>
            </a:r>
            <a:r>
              <a:rPr lang="de-DE" dirty="0" smtClean="0"/>
              <a:t> </a:t>
            </a:r>
            <a:r>
              <a:rPr lang="de-DE" dirty="0" err="1" smtClean="0"/>
              <a:t>knowledge</a:t>
            </a:r>
            <a:endParaRPr lang="de-DE" dirty="0" smtClean="0"/>
          </a:p>
          <a:p>
            <a:pPr lvl="1"/>
            <a:r>
              <a:rPr lang="de-DE" dirty="0" err="1" smtClean="0"/>
              <a:t>students</a:t>
            </a:r>
            <a:r>
              <a:rPr lang="de-DE" dirty="0" smtClean="0"/>
              <a:t> </a:t>
            </a:r>
            <a:r>
              <a:rPr lang="de-DE" dirty="0" err="1" smtClean="0"/>
              <a:t>need</a:t>
            </a:r>
            <a:r>
              <a:rPr lang="de-DE" dirty="0" smtClean="0"/>
              <a:t> </a:t>
            </a:r>
            <a:r>
              <a:rPr lang="de-DE" dirty="0" err="1" smtClean="0"/>
              <a:t>language</a:t>
            </a:r>
            <a:r>
              <a:rPr lang="de-DE" dirty="0" smtClean="0"/>
              <a:t> </a:t>
            </a:r>
            <a:r>
              <a:rPr lang="de-DE" dirty="0" err="1" smtClean="0"/>
              <a:t>skills</a:t>
            </a:r>
            <a:r>
              <a:rPr lang="de-DE" dirty="0" smtClean="0"/>
              <a:t>; </a:t>
            </a:r>
            <a:r>
              <a:rPr lang="de-DE" dirty="0" err="1" smtClean="0"/>
              <a:t>therefore</a:t>
            </a:r>
            <a:r>
              <a:rPr lang="de-DE" dirty="0" smtClean="0"/>
              <a:t> </a:t>
            </a:r>
            <a:r>
              <a:rPr lang="de-DE" dirty="0" err="1" smtClean="0"/>
              <a:t>students</a:t>
            </a:r>
            <a:r>
              <a:rPr lang="de-DE" dirty="0" smtClean="0"/>
              <a:t> </a:t>
            </a:r>
            <a:r>
              <a:rPr lang="de-DE" dirty="0" err="1" smtClean="0"/>
              <a:t>have</a:t>
            </a:r>
            <a:r>
              <a:rPr lang="de-DE" dirty="0" smtClean="0"/>
              <a:t> to </a:t>
            </a:r>
            <a:r>
              <a:rPr lang="de-DE" dirty="0" err="1" smtClean="0"/>
              <a:t>learn</a:t>
            </a:r>
            <a:r>
              <a:rPr lang="de-DE" dirty="0" smtClean="0"/>
              <a:t> to express </a:t>
            </a:r>
            <a:r>
              <a:rPr lang="de-DE" dirty="0" err="1" smtClean="0"/>
              <a:t>themselves</a:t>
            </a:r>
            <a:r>
              <a:rPr lang="de-DE" dirty="0" smtClean="0"/>
              <a:t> and to </a:t>
            </a:r>
            <a:r>
              <a:rPr lang="de-DE" dirty="0" err="1" smtClean="0"/>
              <a:t>understand</a:t>
            </a:r>
            <a:r>
              <a:rPr lang="de-DE" dirty="0" smtClean="0"/>
              <a:t> </a:t>
            </a:r>
            <a:r>
              <a:rPr lang="de-DE" dirty="0" err="1" smtClean="0"/>
              <a:t>the</a:t>
            </a:r>
            <a:r>
              <a:rPr lang="de-DE" dirty="0" smtClean="0"/>
              <a:t> </a:t>
            </a:r>
            <a:r>
              <a:rPr lang="de-DE" dirty="0" err="1" smtClean="0"/>
              <a:t>other</a:t>
            </a:r>
            <a:r>
              <a:rPr lang="de-DE" dirty="0" smtClean="0"/>
              <a:t>.</a:t>
            </a:r>
          </a:p>
          <a:p>
            <a:pPr lvl="1"/>
            <a:r>
              <a:rPr lang="de-DE" dirty="0" err="1" smtClean="0"/>
              <a:t>Doing</a:t>
            </a:r>
            <a:r>
              <a:rPr lang="de-DE" dirty="0" smtClean="0"/>
              <a:t> </a:t>
            </a:r>
            <a:r>
              <a:rPr lang="de-DE" dirty="0" err="1" smtClean="0"/>
              <a:t>Culture</a:t>
            </a:r>
            <a:r>
              <a:rPr lang="de-DE" dirty="0" smtClean="0"/>
              <a:t> </a:t>
            </a:r>
            <a:r>
              <a:rPr lang="de-DE" dirty="0" err="1" smtClean="0"/>
              <a:t>needs</a:t>
            </a:r>
            <a:r>
              <a:rPr lang="de-DE" dirty="0" smtClean="0"/>
              <a:t> </a:t>
            </a:r>
            <a:r>
              <a:rPr lang="de-DE" dirty="0" err="1" smtClean="0"/>
              <a:t>collaboration</a:t>
            </a:r>
            <a:r>
              <a:rPr lang="de-DE" dirty="0" smtClean="0"/>
              <a:t> and </a:t>
            </a:r>
            <a:r>
              <a:rPr lang="de-DE" dirty="0" err="1" smtClean="0"/>
              <a:t>team</a:t>
            </a:r>
            <a:r>
              <a:rPr lang="de-DE" dirty="0" smtClean="0"/>
              <a:t> </a:t>
            </a:r>
            <a:r>
              <a:rPr lang="de-DE" dirty="0" err="1" smtClean="0"/>
              <a:t>skills</a:t>
            </a:r>
            <a:endParaRPr lang="de-DE" dirty="0" smtClean="0"/>
          </a:p>
          <a:p>
            <a:pPr lvl="1"/>
            <a:endParaRPr lang="de-DE" dirty="0" smtClean="0"/>
          </a:p>
        </p:txBody>
      </p:sp>
      <p:pic>
        <p:nvPicPr>
          <p:cNvPr id="4" name="Bild 3"/>
          <p:cNvPicPr>
            <a:picLocks noChangeAspect="1"/>
          </p:cNvPicPr>
          <p:nvPr/>
        </p:nvPicPr>
        <p:blipFill>
          <a:blip r:embed="rId2"/>
          <a:stretch>
            <a:fillRect/>
          </a:stretch>
        </p:blipFill>
        <p:spPr>
          <a:xfrm>
            <a:off x="7175500" y="0"/>
            <a:ext cx="1765300" cy="110331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From</a:t>
            </a:r>
            <a:r>
              <a:rPr lang="de-DE" dirty="0" smtClean="0"/>
              <a:t> nature to </a:t>
            </a:r>
            <a:r>
              <a:rPr lang="de-DE" dirty="0" err="1" smtClean="0"/>
              <a:t>culture</a:t>
            </a:r>
            <a:endParaRPr lang="de-DE" dirty="0"/>
          </a:p>
        </p:txBody>
      </p:sp>
      <p:sp>
        <p:nvSpPr>
          <p:cNvPr id="3" name="Inhaltsplatzhalter 2"/>
          <p:cNvSpPr>
            <a:spLocks noGrp="1"/>
          </p:cNvSpPr>
          <p:nvPr>
            <p:ph idx="1"/>
          </p:nvPr>
        </p:nvSpPr>
        <p:spPr/>
        <p:txBody>
          <a:bodyPr/>
          <a:lstStyle/>
          <a:p>
            <a:pPr>
              <a:buNone/>
            </a:pPr>
            <a:r>
              <a:rPr lang="de-DE" dirty="0" err="1" smtClean="0"/>
              <a:t>Culture</a:t>
            </a:r>
            <a:r>
              <a:rPr lang="de-DE" dirty="0" smtClean="0"/>
              <a:t> as ...</a:t>
            </a:r>
          </a:p>
          <a:p>
            <a:pPr>
              <a:buNone/>
            </a:pPr>
            <a:r>
              <a:rPr lang="de-DE" dirty="0" smtClean="0"/>
              <a:t>4. ... </a:t>
            </a:r>
            <a:r>
              <a:rPr lang="de-DE" dirty="0" err="1"/>
              <a:t>s</a:t>
            </a:r>
            <a:r>
              <a:rPr lang="de-DE" dirty="0" err="1" smtClean="0"/>
              <a:t>ystem</a:t>
            </a:r>
            <a:r>
              <a:rPr lang="de-DE" dirty="0" smtClean="0"/>
              <a:t> of </a:t>
            </a:r>
            <a:r>
              <a:rPr lang="de-DE" dirty="0" err="1" smtClean="0"/>
              <a:t>practices</a:t>
            </a:r>
            <a:endParaRPr lang="de-DE" dirty="0" smtClean="0"/>
          </a:p>
          <a:p>
            <a:pPr lvl="1"/>
            <a:r>
              <a:rPr lang="de-DE" dirty="0"/>
              <a:t>w</a:t>
            </a:r>
            <a:r>
              <a:rPr lang="de-DE" dirty="0" smtClean="0"/>
              <a:t>ay of </a:t>
            </a:r>
            <a:r>
              <a:rPr lang="de-DE" dirty="0" err="1" smtClean="0"/>
              <a:t>using</a:t>
            </a:r>
            <a:r>
              <a:rPr lang="de-DE" dirty="0" smtClean="0"/>
              <a:t> </a:t>
            </a:r>
            <a:r>
              <a:rPr lang="de-DE" dirty="0" err="1" smtClean="0"/>
              <a:t>ressources</a:t>
            </a:r>
            <a:r>
              <a:rPr lang="de-DE" dirty="0" smtClean="0"/>
              <a:t> of </a:t>
            </a:r>
            <a:r>
              <a:rPr lang="de-DE" dirty="0" err="1" smtClean="0"/>
              <a:t>the</a:t>
            </a:r>
            <a:r>
              <a:rPr lang="de-DE" dirty="0" smtClean="0"/>
              <a:t> </a:t>
            </a:r>
            <a:r>
              <a:rPr lang="de-DE" dirty="0" err="1" smtClean="0"/>
              <a:t>environment</a:t>
            </a:r>
            <a:endParaRPr lang="de-DE" dirty="0" smtClean="0"/>
          </a:p>
          <a:p>
            <a:pPr lvl="1"/>
            <a:r>
              <a:rPr lang="de-DE" dirty="0" err="1"/>
              <a:t>u</a:t>
            </a:r>
            <a:r>
              <a:rPr lang="de-DE" dirty="0" err="1" smtClean="0"/>
              <a:t>nderstanding</a:t>
            </a:r>
            <a:r>
              <a:rPr lang="de-DE" dirty="0" smtClean="0"/>
              <a:t> </a:t>
            </a:r>
            <a:r>
              <a:rPr lang="de-DE" dirty="0" err="1" smtClean="0"/>
              <a:t>how</a:t>
            </a:r>
            <a:r>
              <a:rPr lang="de-DE" dirty="0" smtClean="0"/>
              <a:t> </a:t>
            </a:r>
            <a:r>
              <a:rPr lang="de-DE" dirty="0" err="1" smtClean="0"/>
              <a:t>everything</a:t>
            </a:r>
            <a:r>
              <a:rPr lang="de-DE" dirty="0" smtClean="0"/>
              <a:t> </a:t>
            </a:r>
            <a:r>
              <a:rPr lang="de-DE" dirty="0" err="1" smtClean="0"/>
              <a:t>is</a:t>
            </a:r>
            <a:r>
              <a:rPr lang="de-DE" dirty="0" smtClean="0"/>
              <a:t> </a:t>
            </a:r>
            <a:r>
              <a:rPr lang="de-DE" dirty="0" err="1" smtClean="0"/>
              <a:t>interconnected</a:t>
            </a:r>
            <a:endParaRPr lang="de-DE" dirty="0" smtClean="0"/>
          </a:p>
          <a:p>
            <a:pPr lvl="1"/>
            <a:r>
              <a:rPr lang="de-DE" dirty="0"/>
              <a:t>w</a:t>
            </a:r>
            <a:r>
              <a:rPr lang="de-DE" dirty="0" smtClean="0"/>
              <a:t>ay of </a:t>
            </a:r>
            <a:r>
              <a:rPr lang="de-DE" dirty="0" err="1" smtClean="0"/>
              <a:t>consuming</a:t>
            </a:r>
            <a:r>
              <a:rPr lang="de-DE" dirty="0" smtClean="0"/>
              <a:t> and </a:t>
            </a:r>
            <a:r>
              <a:rPr lang="de-DE" dirty="0" err="1" smtClean="0"/>
              <a:t>producing</a:t>
            </a:r>
            <a:endParaRPr lang="de-DE" dirty="0" smtClean="0"/>
          </a:p>
          <a:p>
            <a:pPr lvl="1"/>
            <a:r>
              <a:rPr lang="de-DE" dirty="0" err="1" smtClean="0"/>
              <a:t>Understanding</a:t>
            </a:r>
            <a:r>
              <a:rPr lang="de-DE" dirty="0" smtClean="0"/>
              <a:t> </a:t>
            </a:r>
            <a:r>
              <a:rPr lang="de-DE" dirty="0" err="1" smtClean="0"/>
              <a:t>how</a:t>
            </a:r>
            <a:r>
              <a:rPr lang="de-DE" dirty="0" smtClean="0"/>
              <a:t> </a:t>
            </a:r>
            <a:r>
              <a:rPr lang="de-DE" dirty="0" err="1" smtClean="0"/>
              <a:t>your</a:t>
            </a:r>
            <a:r>
              <a:rPr lang="de-DE" dirty="0" smtClean="0"/>
              <a:t> way of life </a:t>
            </a:r>
            <a:r>
              <a:rPr lang="de-DE" dirty="0" err="1" smtClean="0"/>
              <a:t>effects</a:t>
            </a:r>
            <a:r>
              <a:rPr lang="de-DE" dirty="0" smtClean="0"/>
              <a:t> </a:t>
            </a:r>
            <a:r>
              <a:rPr lang="de-DE" dirty="0" err="1" smtClean="0"/>
              <a:t>environment</a:t>
            </a:r>
            <a:endParaRPr lang="de-DE" dirty="0" smtClean="0"/>
          </a:p>
          <a:p>
            <a:pPr lvl="1"/>
            <a:endParaRPr lang="de-DE" dirty="0"/>
          </a:p>
        </p:txBody>
      </p:sp>
      <p:pic>
        <p:nvPicPr>
          <p:cNvPr id="4" name="Bild 3"/>
          <p:cNvPicPr>
            <a:picLocks noChangeAspect="1"/>
          </p:cNvPicPr>
          <p:nvPr/>
        </p:nvPicPr>
        <p:blipFill>
          <a:blip r:embed="rId2"/>
          <a:stretch>
            <a:fillRect/>
          </a:stretch>
        </p:blipFill>
        <p:spPr>
          <a:xfrm>
            <a:off x="7264400" y="0"/>
            <a:ext cx="1689100" cy="105568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r"/>
            <a:r>
              <a:rPr lang="de-DE" dirty="0" err="1"/>
              <a:t>F</a:t>
            </a:r>
            <a:r>
              <a:rPr lang="de-DE" dirty="0" err="1" smtClean="0"/>
              <a:t>rom</a:t>
            </a:r>
            <a:r>
              <a:rPr lang="de-DE" dirty="0" smtClean="0"/>
              <a:t> </a:t>
            </a:r>
            <a:r>
              <a:rPr lang="de-DE" dirty="0" err="1" smtClean="0"/>
              <a:t>sensation</a:t>
            </a:r>
            <a:r>
              <a:rPr lang="de-DE" dirty="0" smtClean="0"/>
              <a:t> to </a:t>
            </a:r>
            <a:r>
              <a:rPr lang="de-DE" dirty="0" err="1" smtClean="0"/>
              <a:t>learning</a:t>
            </a:r>
            <a:endParaRPr lang="de-DE" dirty="0"/>
          </a:p>
        </p:txBody>
      </p:sp>
      <p:sp>
        <p:nvSpPr>
          <p:cNvPr id="5" name="Inhaltsplatzhalter 4"/>
          <p:cNvSpPr>
            <a:spLocks noGrp="1"/>
          </p:cNvSpPr>
          <p:nvPr>
            <p:ph idx="1"/>
          </p:nvPr>
        </p:nvSpPr>
        <p:spPr/>
        <p:txBody>
          <a:bodyPr>
            <a:normAutofit fontScale="85000" lnSpcReduction="20000"/>
          </a:bodyPr>
          <a:lstStyle/>
          <a:p>
            <a:pPr>
              <a:buNone/>
            </a:pPr>
            <a:r>
              <a:rPr lang="de-DE" dirty="0" err="1" smtClean="0"/>
              <a:t>We</a:t>
            </a:r>
            <a:r>
              <a:rPr lang="de-DE" dirty="0" smtClean="0"/>
              <a:t> </a:t>
            </a:r>
            <a:r>
              <a:rPr lang="de-DE" dirty="0" err="1" smtClean="0"/>
              <a:t>create</a:t>
            </a:r>
            <a:r>
              <a:rPr lang="de-DE" dirty="0" smtClean="0"/>
              <a:t> </a:t>
            </a:r>
            <a:r>
              <a:rPr lang="de-DE" dirty="0" err="1" smtClean="0"/>
              <a:t>learning</a:t>
            </a:r>
            <a:r>
              <a:rPr lang="de-DE" dirty="0" smtClean="0"/>
              <a:t> </a:t>
            </a:r>
            <a:r>
              <a:rPr lang="de-DE" dirty="0" err="1" smtClean="0"/>
              <a:t>situations</a:t>
            </a:r>
            <a:r>
              <a:rPr lang="de-DE" dirty="0" smtClean="0"/>
              <a:t> </a:t>
            </a:r>
            <a:r>
              <a:rPr lang="de-DE" dirty="0" err="1" smtClean="0"/>
              <a:t>which</a:t>
            </a:r>
            <a:r>
              <a:rPr lang="de-DE" dirty="0" smtClean="0"/>
              <a:t> </a:t>
            </a:r>
            <a:r>
              <a:rPr lang="de-DE" dirty="0" err="1" smtClean="0"/>
              <a:t>allow</a:t>
            </a:r>
            <a:r>
              <a:rPr lang="de-DE" dirty="0" smtClean="0"/>
              <a:t> ...</a:t>
            </a:r>
          </a:p>
          <a:p>
            <a:pPr>
              <a:buNone/>
            </a:pPr>
            <a:r>
              <a:rPr lang="de-DE" dirty="0" smtClean="0"/>
              <a:t>1. ... </a:t>
            </a:r>
            <a:r>
              <a:rPr lang="de-DE" b="1" dirty="0" err="1" smtClean="0"/>
              <a:t>sensation</a:t>
            </a:r>
            <a:r>
              <a:rPr lang="de-DE" dirty="0" smtClean="0"/>
              <a:t>. </a:t>
            </a:r>
            <a:r>
              <a:rPr lang="de-DE" dirty="0" err="1" smtClean="0"/>
              <a:t>That</a:t>
            </a:r>
            <a:r>
              <a:rPr lang="de-DE" dirty="0" smtClean="0"/>
              <a:t> </a:t>
            </a:r>
            <a:r>
              <a:rPr lang="de-DE" dirty="0" err="1" smtClean="0"/>
              <a:t>means</a:t>
            </a:r>
            <a:r>
              <a:rPr lang="de-DE" dirty="0" smtClean="0"/>
              <a:t> </a:t>
            </a:r>
            <a:r>
              <a:rPr lang="de-DE" dirty="0" err="1" smtClean="0"/>
              <a:t>direct</a:t>
            </a:r>
            <a:r>
              <a:rPr lang="de-DE" dirty="0" smtClean="0"/>
              <a:t> and </a:t>
            </a:r>
            <a:r>
              <a:rPr lang="de-DE" dirty="0" err="1" smtClean="0"/>
              <a:t>attractive</a:t>
            </a:r>
            <a:r>
              <a:rPr lang="de-DE" dirty="0" smtClean="0"/>
              <a:t> </a:t>
            </a:r>
            <a:r>
              <a:rPr lang="de-DE" dirty="0" err="1" smtClean="0"/>
              <a:t>action</a:t>
            </a:r>
            <a:r>
              <a:rPr lang="de-DE" dirty="0" smtClean="0"/>
              <a:t> </a:t>
            </a:r>
            <a:r>
              <a:rPr lang="de-DE" dirty="0" err="1" smtClean="0"/>
              <a:t>which</a:t>
            </a:r>
            <a:r>
              <a:rPr lang="de-DE" dirty="0" smtClean="0"/>
              <a:t> has </a:t>
            </a:r>
            <a:r>
              <a:rPr lang="de-DE" dirty="0" err="1" smtClean="0"/>
              <a:t>reasonable</a:t>
            </a:r>
            <a:r>
              <a:rPr lang="de-DE" dirty="0" smtClean="0"/>
              <a:t> </a:t>
            </a:r>
            <a:r>
              <a:rPr lang="de-DE" dirty="0" err="1" smtClean="0"/>
              <a:t>consequences</a:t>
            </a:r>
            <a:r>
              <a:rPr lang="de-DE" dirty="0" smtClean="0"/>
              <a:t>. </a:t>
            </a:r>
            <a:r>
              <a:rPr lang="de-DE" dirty="0" err="1" smtClean="0"/>
              <a:t>It</a:t>
            </a:r>
            <a:r>
              <a:rPr lang="de-DE" dirty="0" smtClean="0"/>
              <a:t> </a:t>
            </a:r>
            <a:r>
              <a:rPr lang="de-DE" dirty="0" err="1" smtClean="0"/>
              <a:t>is</a:t>
            </a:r>
            <a:r>
              <a:rPr lang="de-DE" dirty="0" smtClean="0"/>
              <a:t> a </a:t>
            </a:r>
            <a:r>
              <a:rPr lang="de-DE" dirty="0" err="1" smtClean="0"/>
              <a:t>risk</a:t>
            </a:r>
            <a:r>
              <a:rPr lang="de-DE" dirty="0" smtClean="0"/>
              <a:t>, </a:t>
            </a:r>
            <a:r>
              <a:rPr lang="de-DE" dirty="0" err="1" smtClean="0"/>
              <a:t>because</a:t>
            </a:r>
            <a:r>
              <a:rPr lang="de-DE" dirty="0" smtClean="0"/>
              <a:t> </a:t>
            </a:r>
            <a:r>
              <a:rPr lang="de-DE" dirty="0" err="1" smtClean="0"/>
              <a:t>we</a:t>
            </a:r>
            <a:r>
              <a:rPr lang="de-DE" dirty="0" smtClean="0"/>
              <a:t> do </a:t>
            </a:r>
            <a:r>
              <a:rPr lang="de-DE" dirty="0" err="1" smtClean="0"/>
              <a:t>not</a:t>
            </a:r>
            <a:r>
              <a:rPr lang="de-DE" dirty="0" smtClean="0"/>
              <a:t> </a:t>
            </a:r>
            <a:r>
              <a:rPr lang="de-DE" dirty="0" err="1" smtClean="0"/>
              <a:t>know</a:t>
            </a:r>
            <a:r>
              <a:rPr lang="de-DE" dirty="0" smtClean="0"/>
              <a:t> </a:t>
            </a:r>
            <a:r>
              <a:rPr lang="de-DE" dirty="0" err="1" smtClean="0"/>
              <a:t>what</a:t>
            </a:r>
            <a:r>
              <a:rPr lang="de-DE" dirty="0" smtClean="0"/>
              <a:t> will </a:t>
            </a:r>
            <a:r>
              <a:rPr lang="de-DE" dirty="0" err="1" smtClean="0"/>
              <a:t>happen</a:t>
            </a:r>
            <a:r>
              <a:rPr lang="de-DE" dirty="0" smtClean="0"/>
              <a:t> in </a:t>
            </a:r>
            <a:r>
              <a:rPr lang="de-DE" dirty="0" err="1" smtClean="0"/>
              <a:t>the</a:t>
            </a:r>
            <a:r>
              <a:rPr lang="de-DE" dirty="0" smtClean="0"/>
              <a:t> </a:t>
            </a:r>
            <a:r>
              <a:rPr lang="de-DE" dirty="0" err="1" smtClean="0"/>
              <a:t>learners</a:t>
            </a:r>
            <a:r>
              <a:rPr lang="de-DE" dirty="0" smtClean="0"/>
              <a:t> mind. </a:t>
            </a:r>
            <a:r>
              <a:rPr lang="de-DE" dirty="0" err="1" smtClean="0"/>
              <a:t>It</a:t>
            </a:r>
            <a:r>
              <a:rPr lang="de-DE" dirty="0" smtClean="0"/>
              <a:t> </a:t>
            </a:r>
            <a:r>
              <a:rPr lang="de-DE" dirty="0" err="1" smtClean="0"/>
              <a:t>is</a:t>
            </a:r>
            <a:r>
              <a:rPr lang="de-DE" dirty="0" smtClean="0"/>
              <a:t> </a:t>
            </a:r>
            <a:r>
              <a:rPr lang="de-DE" dirty="0" err="1" smtClean="0"/>
              <a:t>absolutely</a:t>
            </a:r>
            <a:r>
              <a:rPr lang="de-DE" dirty="0" smtClean="0"/>
              <a:t> </a:t>
            </a:r>
            <a:r>
              <a:rPr lang="de-DE" dirty="0" err="1" smtClean="0"/>
              <a:t>individual</a:t>
            </a:r>
            <a:r>
              <a:rPr lang="de-DE" dirty="0" smtClean="0"/>
              <a:t>, different </a:t>
            </a:r>
            <a:r>
              <a:rPr lang="de-DE" dirty="0" err="1" smtClean="0"/>
              <a:t>from</a:t>
            </a:r>
            <a:r>
              <a:rPr lang="de-DE" dirty="0" smtClean="0"/>
              <a:t> </a:t>
            </a:r>
            <a:r>
              <a:rPr lang="de-DE" dirty="0" err="1" smtClean="0"/>
              <a:t>every</a:t>
            </a:r>
            <a:r>
              <a:rPr lang="de-DE" dirty="0" smtClean="0"/>
              <a:t> </a:t>
            </a:r>
            <a:r>
              <a:rPr lang="de-DE" dirty="0" err="1" smtClean="0"/>
              <a:t>learner</a:t>
            </a:r>
            <a:r>
              <a:rPr lang="de-DE" dirty="0" smtClean="0"/>
              <a:t>. </a:t>
            </a:r>
          </a:p>
          <a:p>
            <a:pPr>
              <a:buNone/>
            </a:pPr>
            <a:r>
              <a:rPr lang="de-DE" dirty="0" smtClean="0"/>
              <a:t>2. </a:t>
            </a:r>
            <a:r>
              <a:rPr lang="de-DE" b="1" dirty="0" smtClean="0"/>
              <a:t>... </a:t>
            </a:r>
            <a:r>
              <a:rPr lang="de-DE" b="1" dirty="0" err="1"/>
              <a:t>e</a:t>
            </a:r>
            <a:r>
              <a:rPr lang="de-DE" b="1" dirty="0" err="1" smtClean="0"/>
              <a:t>xperience</a:t>
            </a:r>
            <a:r>
              <a:rPr lang="de-DE" b="1" dirty="0" smtClean="0"/>
              <a:t>. </a:t>
            </a:r>
            <a:r>
              <a:rPr lang="de-DE" dirty="0" err="1" smtClean="0"/>
              <a:t>Adventure</a:t>
            </a:r>
            <a:r>
              <a:rPr lang="de-DE" dirty="0" smtClean="0"/>
              <a:t>, </a:t>
            </a:r>
            <a:r>
              <a:rPr lang="de-DE" dirty="0" err="1" smtClean="0"/>
              <a:t>sensation</a:t>
            </a:r>
            <a:r>
              <a:rPr lang="de-DE" dirty="0" smtClean="0"/>
              <a:t> </a:t>
            </a:r>
            <a:r>
              <a:rPr lang="de-DE" dirty="0" err="1" smtClean="0"/>
              <a:t>is</a:t>
            </a:r>
            <a:r>
              <a:rPr lang="de-DE" dirty="0" smtClean="0"/>
              <a:t> </a:t>
            </a:r>
            <a:r>
              <a:rPr lang="de-DE" dirty="0" err="1" smtClean="0"/>
              <a:t>not</a:t>
            </a:r>
            <a:r>
              <a:rPr lang="de-DE" dirty="0" smtClean="0"/>
              <a:t> </a:t>
            </a:r>
            <a:r>
              <a:rPr lang="de-DE" dirty="0" err="1" smtClean="0"/>
              <a:t>experience</a:t>
            </a:r>
            <a:r>
              <a:rPr lang="de-DE" dirty="0" smtClean="0"/>
              <a:t>. </a:t>
            </a:r>
            <a:r>
              <a:rPr lang="de-DE" dirty="0" err="1" smtClean="0"/>
              <a:t>Learners</a:t>
            </a:r>
            <a:r>
              <a:rPr lang="de-DE" dirty="0" smtClean="0"/>
              <a:t> </a:t>
            </a:r>
            <a:r>
              <a:rPr lang="de-DE" dirty="0" err="1" smtClean="0"/>
              <a:t>have</a:t>
            </a:r>
            <a:r>
              <a:rPr lang="de-DE" dirty="0" smtClean="0"/>
              <a:t> to </a:t>
            </a:r>
            <a:r>
              <a:rPr lang="de-DE" dirty="0" err="1" smtClean="0"/>
              <a:t>reflect</a:t>
            </a:r>
            <a:r>
              <a:rPr lang="de-DE" dirty="0" smtClean="0"/>
              <a:t> on </a:t>
            </a:r>
            <a:r>
              <a:rPr lang="de-DE" dirty="0" err="1" smtClean="0"/>
              <a:t>the</a:t>
            </a:r>
            <a:r>
              <a:rPr lang="de-DE" dirty="0" smtClean="0"/>
              <a:t> </a:t>
            </a:r>
            <a:r>
              <a:rPr lang="de-DE" dirty="0" err="1" smtClean="0"/>
              <a:t>actions</a:t>
            </a:r>
            <a:r>
              <a:rPr lang="de-DE" dirty="0" smtClean="0"/>
              <a:t>. Share </a:t>
            </a:r>
            <a:r>
              <a:rPr lang="de-DE" dirty="0" err="1" smtClean="0"/>
              <a:t>their</a:t>
            </a:r>
            <a:r>
              <a:rPr lang="de-DE" dirty="0" smtClean="0"/>
              <a:t> </a:t>
            </a:r>
            <a:r>
              <a:rPr lang="de-DE" dirty="0" err="1" smtClean="0"/>
              <a:t>experiences</a:t>
            </a:r>
            <a:r>
              <a:rPr lang="de-DE" dirty="0" smtClean="0"/>
              <a:t> </a:t>
            </a:r>
            <a:r>
              <a:rPr lang="de-DE" dirty="0" err="1" smtClean="0"/>
              <a:t>with</a:t>
            </a:r>
            <a:r>
              <a:rPr lang="de-DE" dirty="0" smtClean="0"/>
              <a:t> </a:t>
            </a:r>
            <a:r>
              <a:rPr lang="de-DE" dirty="0" err="1" smtClean="0"/>
              <a:t>the</a:t>
            </a:r>
            <a:r>
              <a:rPr lang="de-DE" dirty="0" smtClean="0"/>
              <a:t> </a:t>
            </a:r>
            <a:r>
              <a:rPr lang="de-DE" dirty="0" err="1" smtClean="0"/>
              <a:t>group</a:t>
            </a:r>
            <a:r>
              <a:rPr lang="de-DE" dirty="0" smtClean="0"/>
              <a:t> and </a:t>
            </a:r>
            <a:r>
              <a:rPr lang="de-DE" dirty="0" err="1" smtClean="0"/>
              <a:t>understanding</a:t>
            </a:r>
            <a:r>
              <a:rPr lang="de-DE" dirty="0" smtClean="0"/>
              <a:t> </a:t>
            </a:r>
            <a:r>
              <a:rPr lang="de-DE" dirty="0" err="1" smtClean="0"/>
              <a:t>their</a:t>
            </a:r>
            <a:r>
              <a:rPr lang="de-DE" dirty="0" smtClean="0"/>
              <a:t> </a:t>
            </a:r>
            <a:r>
              <a:rPr lang="de-DE" dirty="0" err="1" smtClean="0"/>
              <a:t>role</a:t>
            </a:r>
            <a:r>
              <a:rPr lang="de-DE" dirty="0" smtClean="0"/>
              <a:t>, </a:t>
            </a:r>
            <a:r>
              <a:rPr lang="de-DE" dirty="0" err="1" smtClean="0"/>
              <a:t>needs</a:t>
            </a:r>
            <a:r>
              <a:rPr lang="de-DE" dirty="0" smtClean="0"/>
              <a:t> and </a:t>
            </a:r>
            <a:r>
              <a:rPr lang="de-DE" dirty="0" err="1" smtClean="0"/>
              <a:t>expectations</a:t>
            </a:r>
            <a:r>
              <a:rPr lang="de-DE" dirty="0" smtClean="0"/>
              <a:t>.</a:t>
            </a:r>
          </a:p>
          <a:p>
            <a:pPr>
              <a:buNone/>
            </a:pPr>
            <a:r>
              <a:rPr lang="de-DE" dirty="0" smtClean="0"/>
              <a:t>3. </a:t>
            </a:r>
            <a:r>
              <a:rPr lang="de-DE" b="1" dirty="0" smtClean="0"/>
              <a:t>... </a:t>
            </a:r>
            <a:r>
              <a:rPr lang="de-DE" b="1" dirty="0" err="1" smtClean="0"/>
              <a:t>Learning</a:t>
            </a:r>
            <a:r>
              <a:rPr lang="de-DE" b="1" dirty="0" smtClean="0"/>
              <a:t>. </a:t>
            </a:r>
            <a:r>
              <a:rPr lang="de-DE" dirty="0" err="1" smtClean="0"/>
              <a:t>Students</a:t>
            </a:r>
            <a:r>
              <a:rPr lang="de-DE" dirty="0" smtClean="0"/>
              <a:t> </a:t>
            </a:r>
            <a:r>
              <a:rPr lang="de-DE" dirty="0" err="1" smtClean="0"/>
              <a:t>lear</a:t>
            </a:r>
            <a:r>
              <a:rPr lang="de-DE" dirty="0" smtClean="0"/>
              <a:t> to </a:t>
            </a:r>
            <a:r>
              <a:rPr lang="de-DE" dirty="0" err="1" smtClean="0"/>
              <a:t>transfer</a:t>
            </a:r>
            <a:r>
              <a:rPr lang="de-DE" dirty="0" smtClean="0"/>
              <a:t> </a:t>
            </a:r>
            <a:r>
              <a:rPr lang="de-DE" dirty="0" err="1" smtClean="0"/>
              <a:t>their</a:t>
            </a:r>
            <a:r>
              <a:rPr lang="de-DE" dirty="0" smtClean="0"/>
              <a:t> </a:t>
            </a:r>
            <a:r>
              <a:rPr lang="de-DE" dirty="0" err="1" smtClean="0"/>
              <a:t>experiences</a:t>
            </a:r>
            <a:r>
              <a:rPr lang="de-DE" dirty="0" smtClean="0"/>
              <a:t> </a:t>
            </a:r>
            <a:r>
              <a:rPr lang="de-DE" dirty="0" err="1" smtClean="0"/>
              <a:t>into</a:t>
            </a:r>
            <a:r>
              <a:rPr lang="de-DE" dirty="0" smtClean="0"/>
              <a:t> </a:t>
            </a:r>
            <a:r>
              <a:rPr lang="de-DE" dirty="0" err="1" smtClean="0"/>
              <a:t>their</a:t>
            </a:r>
            <a:r>
              <a:rPr lang="de-DE" dirty="0" smtClean="0"/>
              <a:t> </a:t>
            </a:r>
            <a:r>
              <a:rPr lang="de-DE" dirty="0" err="1" smtClean="0"/>
              <a:t>biography</a:t>
            </a:r>
            <a:r>
              <a:rPr lang="de-DE" dirty="0" smtClean="0"/>
              <a:t> and </a:t>
            </a:r>
            <a:r>
              <a:rPr lang="de-DE" dirty="0" err="1" smtClean="0"/>
              <a:t>future</a:t>
            </a:r>
            <a:r>
              <a:rPr lang="de-DE" dirty="0" smtClean="0"/>
              <a:t> life.</a:t>
            </a:r>
            <a:endParaRPr lang="de-DE" dirty="0"/>
          </a:p>
        </p:txBody>
      </p:sp>
      <p:pic>
        <p:nvPicPr>
          <p:cNvPr id="6" name="Bild 5"/>
          <p:cNvPicPr>
            <a:picLocks noChangeAspect="1"/>
          </p:cNvPicPr>
          <p:nvPr/>
        </p:nvPicPr>
        <p:blipFill>
          <a:blip r:embed="rId2"/>
          <a:stretch>
            <a:fillRect/>
          </a:stretch>
        </p:blipFill>
        <p:spPr>
          <a:xfrm>
            <a:off x="223975" y="114300"/>
            <a:ext cx="1185726" cy="118230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From sensation to learning</a:t>
            </a:r>
            <a:endParaRPr lang="de-DE" dirty="0"/>
          </a:p>
        </p:txBody>
      </p:sp>
      <p:graphicFrame>
        <p:nvGraphicFramePr>
          <p:cNvPr id="4" name="Inhaltsplatzhalter 3"/>
          <p:cNvGraphicFramePr>
            <a:graphicFrameLocks noGrp="1"/>
          </p:cNvGraphicFramePr>
          <p:nvPr>
            <p:ph idx="1"/>
          </p:nvPr>
        </p:nvGraphicFramePr>
        <p:xfrm>
          <a:off x="457200" y="3836832"/>
          <a:ext cx="7615609" cy="2736876"/>
        </p:xfrm>
        <a:graphic>
          <a:graphicData uri="http://schemas.openxmlformats.org/drawingml/2006/table">
            <a:tbl>
              <a:tblPr firstRow="1" bandRow="1">
                <a:tableStyleId>{5940675A-B579-460E-94D1-54222C63F5DA}</a:tableStyleId>
              </a:tblPr>
              <a:tblGrid>
                <a:gridCol w="2115447"/>
                <a:gridCol w="1692358"/>
                <a:gridCol w="1903902"/>
                <a:gridCol w="1903902"/>
              </a:tblGrid>
              <a:tr h="912292">
                <a:tc>
                  <a:txBody>
                    <a:bodyPr/>
                    <a:lstStyle/>
                    <a:p>
                      <a:r>
                        <a:rPr lang="de-DE" sz="2400" b="1" dirty="0" smtClean="0"/>
                        <a:t>Sensation</a:t>
                      </a:r>
                      <a:endParaRPr lang="de-DE" sz="2400" b="1" dirty="0"/>
                    </a:p>
                  </a:txBody>
                  <a:tcPr/>
                </a:tc>
                <a:tc>
                  <a:txBody>
                    <a:bodyPr/>
                    <a:lstStyle/>
                    <a:p>
                      <a:r>
                        <a:rPr lang="de-DE" sz="2400" dirty="0" err="1" smtClean="0"/>
                        <a:t>Risk</a:t>
                      </a:r>
                      <a:endParaRPr lang="de-DE" sz="2400" dirty="0"/>
                    </a:p>
                  </a:txBody>
                  <a:tcPr/>
                </a:tc>
                <a:tc>
                  <a:txBody>
                    <a:bodyPr/>
                    <a:lstStyle/>
                    <a:p>
                      <a:r>
                        <a:rPr lang="de-DE" sz="2400" dirty="0" err="1" smtClean="0"/>
                        <a:t>Individuals</a:t>
                      </a:r>
                      <a:endParaRPr lang="de-DE" sz="2400" dirty="0"/>
                    </a:p>
                  </a:txBody>
                  <a:tcPr/>
                </a:tc>
                <a:tc>
                  <a:txBody>
                    <a:bodyPr/>
                    <a:lstStyle/>
                    <a:p>
                      <a:r>
                        <a:rPr lang="de-DE" sz="2400" dirty="0" err="1" smtClean="0"/>
                        <a:t>Doing</a:t>
                      </a:r>
                      <a:endParaRPr lang="de-DE" sz="2400" dirty="0"/>
                    </a:p>
                  </a:txBody>
                  <a:tcPr/>
                </a:tc>
              </a:tr>
              <a:tr h="912292">
                <a:tc>
                  <a:txBody>
                    <a:bodyPr/>
                    <a:lstStyle/>
                    <a:p>
                      <a:r>
                        <a:rPr lang="de-DE" sz="2400" b="1" dirty="0" err="1" smtClean="0"/>
                        <a:t>Experience</a:t>
                      </a:r>
                      <a:endParaRPr lang="de-DE" sz="2400" b="1" dirty="0"/>
                    </a:p>
                  </a:txBody>
                  <a:tcPr/>
                </a:tc>
                <a:tc>
                  <a:txBody>
                    <a:bodyPr/>
                    <a:lstStyle/>
                    <a:p>
                      <a:r>
                        <a:rPr lang="de-DE" sz="2400" dirty="0" err="1" smtClean="0"/>
                        <a:t>Reflection</a:t>
                      </a:r>
                      <a:endParaRPr lang="de-DE" sz="2400" dirty="0"/>
                    </a:p>
                  </a:txBody>
                  <a:tcPr/>
                </a:tc>
                <a:tc>
                  <a:txBody>
                    <a:bodyPr/>
                    <a:lstStyle/>
                    <a:p>
                      <a:r>
                        <a:rPr lang="de-DE" sz="2400" dirty="0" smtClean="0"/>
                        <a:t>Group</a:t>
                      </a:r>
                      <a:endParaRPr lang="de-DE" sz="2400" dirty="0"/>
                    </a:p>
                  </a:txBody>
                  <a:tcPr/>
                </a:tc>
                <a:tc>
                  <a:txBody>
                    <a:bodyPr/>
                    <a:lstStyle/>
                    <a:p>
                      <a:r>
                        <a:rPr lang="de-DE" sz="2400" dirty="0" smtClean="0"/>
                        <a:t>Interaction</a:t>
                      </a:r>
                      <a:endParaRPr lang="de-DE" sz="2400" dirty="0"/>
                    </a:p>
                  </a:txBody>
                  <a:tcPr/>
                </a:tc>
              </a:tr>
              <a:tr h="912292">
                <a:tc>
                  <a:txBody>
                    <a:bodyPr/>
                    <a:lstStyle/>
                    <a:p>
                      <a:r>
                        <a:rPr lang="de-DE" sz="2400" b="1" dirty="0" err="1" smtClean="0"/>
                        <a:t>Learning</a:t>
                      </a:r>
                      <a:endParaRPr lang="de-DE" sz="2400" b="1" dirty="0"/>
                    </a:p>
                  </a:txBody>
                  <a:tcPr/>
                </a:tc>
                <a:tc>
                  <a:txBody>
                    <a:bodyPr/>
                    <a:lstStyle/>
                    <a:p>
                      <a:r>
                        <a:rPr lang="de-DE" sz="2400" dirty="0" smtClean="0"/>
                        <a:t>Life</a:t>
                      </a:r>
                      <a:r>
                        <a:rPr lang="de-DE" sz="2400" baseline="0" dirty="0" smtClean="0"/>
                        <a:t> </a:t>
                      </a:r>
                      <a:r>
                        <a:rPr lang="de-DE" sz="2400" baseline="0" dirty="0" err="1" smtClean="0"/>
                        <a:t>long</a:t>
                      </a:r>
                      <a:r>
                        <a:rPr lang="de-DE" sz="2400" baseline="0" dirty="0" smtClean="0"/>
                        <a:t> </a:t>
                      </a:r>
                      <a:r>
                        <a:rPr lang="de-DE" sz="2400" baseline="0" dirty="0" err="1" smtClean="0"/>
                        <a:t>learning</a:t>
                      </a:r>
                      <a:endParaRPr lang="de-DE" sz="2400" dirty="0"/>
                    </a:p>
                  </a:txBody>
                  <a:tcPr/>
                </a:tc>
                <a:tc>
                  <a:txBody>
                    <a:bodyPr/>
                    <a:lstStyle/>
                    <a:p>
                      <a:r>
                        <a:rPr lang="de-DE" sz="2400" dirty="0" err="1" smtClean="0"/>
                        <a:t>Community</a:t>
                      </a:r>
                      <a:endParaRPr lang="de-DE" sz="2400" dirty="0"/>
                    </a:p>
                  </a:txBody>
                  <a:tcPr/>
                </a:tc>
                <a:tc>
                  <a:txBody>
                    <a:bodyPr/>
                    <a:lstStyle/>
                    <a:p>
                      <a:r>
                        <a:rPr lang="de-DE" sz="2400" dirty="0" err="1" smtClean="0"/>
                        <a:t>Transition</a:t>
                      </a:r>
                      <a:endParaRPr lang="de-DE" sz="2400" dirty="0"/>
                    </a:p>
                  </a:txBody>
                  <a:tcPr/>
                </a:tc>
              </a:tr>
            </a:tbl>
          </a:graphicData>
        </a:graphic>
      </p:graphicFrame>
      <p:pic>
        <p:nvPicPr>
          <p:cNvPr id="5" name="Bild 4"/>
          <p:cNvPicPr>
            <a:picLocks noChangeAspect="1"/>
          </p:cNvPicPr>
          <p:nvPr/>
        </p:nvPicPr>
        <p:blipFill>
          <a:blip r:embed="rId2"/>
          <a:stretch>
            <a:fillRect/>
          </a:stretch>
        </p:blipFill>
        <p:spPr>
          <a:xfrm>
            <a:off x="304800" y="114300"/>
            <a:ext cx="1133567" cy="1130300"/>
          </a:xfrm>
          <a:prstGeom prst="rect">
            <a:avLst/>
          </a:prstGeom>
        </p:spPr>
      </p:pic>
      <p:sp>
        <p:nvSpPr>
          <p:cNvPr id="6" name="Textfeld 5"/>
          <p:cNvSpPr txBox="1"/>
          <p:nvPr/>
        </p:nvSpPr>
        <p:spPr>
          <a:xfrm>
            <a:off x="304800" y="1417637"/>
            <a:ext cx="8382000" cy="2739212"/>
          </a:xfrm>
          <a:prstGeom prst="rect">
            <a:avLst/>
          </a:prstGeom>
          <a:noFill/>
        </p:spPr>
        <p:txBody>
          <a:bodyPr wrap="square" rtlCol="0">
            <a:spAutoFit/>
          </a:bodyPr>
          <a:lstStyle/>
          <a:p>
            <a:r>
              <a:rPr lang="de-DE" sz="1400" dirty="0" err="1" smtClean="0"/>
              <a:t>Outdoor</a:t>
            </a:r>
            <a:r>
              <a:rPr lang="de-DE" sz="1400" dirty="0" smtClean="0"/>
              <a:t> </a:t>
            </a:r>
            <a:r>
              <a:rPr lang="de-DE" sz="1400" dirty="0" err="1" smtClean="0"/>
              <a:t>learning</a:t>
            </a:r>
            <a:r>
              <a:rPr lang="de-DE" sz="1400" dirty="0" smtClean="0"/>
              <a:t> </a:t>
            </a:r>
            <a:r>
              <a:rPr lang="de-DE" sz="1400" dirty="0" err="1" smtClean="0"/>
              <a:t>means</a:t>
            </a:r>
            <a:r>
              <a:rPr lang="de-DE" sz="1400" dirty="0" smtClean="0"/>
              <a:t> </a:t>
            </a:r>
            <a:r>
              <a:rPr lang="de-DE" sz="1400" dirty="0" err="1" smtClean="0"/>
              <a:t>that</a:t>
            </a:r>
            <a:r>
              <a:rPr lang="de-DE" sz="1400" dirty="0" smtClean="0"/>
              <a:t> </a:t>
            </a:r>
            <a:r>
              <a:rPr lang="de-DE" sz="1400" dirty="0" err="1" smtClean="0"/>
              <a:t>learning</a:t>
            </a:r>
            <a:r>
              <a:rPr lang="de-DE" sz="1400" dirty="0" smtClean="0"/>
              <a:t> </a:t>
            </a:r>
            <a:r>
              <a:rPr lang="de-DE" sz="1400" dirty="0" err="1" smtClean="0"/>
              <a:t>happens</a:t>
            </a:r>
            <a:r>
              <a:rPr lang="de-DE" sz="1400" dirty="0" smtClean="0"/>
              <a:t> on </a:t>
            </a:r>
            <a:r>
              <a:rPr lang="de-DE" sz="1400" dirty="0" err="1" smtClean="0"/>
              <a:t>three</a:t>
            </a:r>
            <a:r>
              <a:rPr lang="de-DE" sz="1400" dirty="0" smtClean="0"/>
              <a:t> </a:t>
            </a:r>
            <a:r>
              <a:rPr lang="de-DE" sz="1400" dirty="0" err="1" smtClean="0"/>
              <a:t>levels</a:t>
            </a:r>
            <a:r>
              <a:rPr lang="de-DE" sz="1400" dirty="0" smtClean="0"/>
              <a:t>. </a:t>
            </a:r>
          </a:p>
          <a:p>
            <a:r>
              <a:rPr lang="de-DE" sz="1400" dirty="0" smtClean="0"/>
              <a:t>On </a:t>
            </a:r>
            <a:r>
              <a:rPr lang="de-DE" sz="1400" dirty="0" err="1" smtClean="0"/>
              <a:t>the</a:t>
            </a:r>
            <a:r>
              <a:rPr lang="de-DE" sz="1400" dirty="0" smtClean="0"/>
              <a:t> </a:t>
            </a:r>
            <a:r>
              <a:rPr lang="de-DE" sz="1400" b="1" dirty="0" err="1" smtClean="0"/>
              <a:t>sensation</a:t>
            </a:r>
            <a:r>
              <a:rPr lang="de-DE" sz="1400" b="1" dirty="0" smtClean="0"/>
              <a:t> </a:t>
            </a:r>
            <a:r>
              <a:rPr lang="de-DE" sz="1400" b="1" dirty="0" err="1" smtClean="0"/>
              <a:t>level</a:t>
            </a:r>
            <a:r>
              <a:rPr lang="de-DE" sz="1400" b="1" dirty="0" smtClean="0"/>
              <a:t> </a:t>
            </a:r>
            <a:r>
              <a:rPr lang="de-DE" sz="1400" dirty="0" err="1"/>
              <a:t>t</a:t>
            </a:r>
            <a:r>
              <a:rPr lang="de-DE" sz="1400" dirty="0" err="1" smtClean="0"/>
              <a:t>eacher</a:t>
            </a:r>
            <a:r>
              <a:rPr lang="de-DE" sz="1400" dirty="0" smtClean="0"/>
              <a:t> </a:t>
            </a:r>
            <a:r>
              <a:rPr lang="de-DE" sz="1400" dirty="0" err="1" smtClean="0"/>
              <a:t>have</a:t>
            </a:r>
            <a:r>
              <a:rPr lang="de-DE" sz="1400" dirty="0" smtClean="0"/>
              <a:t> no </a:t>
            </a:r>
            <a:r>
              <a:rPr lang="de-DE" sz="1400" dirty="0" err="1" smtClean="0"/>
              <a:t>influences</a:t>
            </a:r>
            <a:r>
              <a:rPr lang="de-DE" sz="1400" dirty="0" smtClean="0"/>
              <a:t> on </a:t>
            </a:r>
            <a:r>
              <a:rPr lang="de-DE" sz="1400" dirty="0" err="1" smtClean="0"/>
              <a:t>what</a:t>
            </a:r>
            <a:r>
              <a:rPr lang="de-DE" sz="1400" dirty="0" smtClean="0"/>
              <a:t> will </a:t>
            </a:r>
            <a:r>
              <a:rPr lang="de-DE" sz="1400" dirty="0" err="1" smtClean="0"/>
              <a:t>happen</a:t>
            </a:r>
            <a:r>
              <a:rPr lang="de-DE" sz="1400" dirty="0" smtClean="0"/>
              <a:t>. </a:t>
            </a:r>
            <a:r>
              <a:rPr lang="de-DE" sz="1400" dirty="0" err="1" smtClean="0"/>
              <a:t>Teacher</a:t>
            </a:r>
            <a:r>
              <a:rPr lang="de-DE" sz="1400" dirty="0" smtClean="0"/>
              <a:t> </a:t>
            </a:r>
            <a:r>
              <a:rPr lang="de-DE" sz="1400" dirty="0" err="1" smtClean="0"/>
              <a:t>can</a:t>
            </a:r>
            <a:r>
              <a:rPr lang="de-DE" sz="1400" dirty="0" smtClean="0"/>
              <a:t> </a:t>
            </a:r>
            <a:r>
              <a:rPr lang="de-DE" sz="1400" dirty="0" err="1" smtClean="0"/>
              <a:t>prepare</a:t>
            </a:r>
            <a:r>
              <a:rPr lang="de-DE" sz="1400" dirty="0" smtClean="0"/>
              <a:t> </a:t>
            </a:r>
            <a:r>
              <a:rPr lang="de-DE" sz="1400" dirty="0" err="1" smtClean="0"/>
              <a:t>the</a:t>
            </a:r>
            <a:r>
              <a:rPr lang="de-DE" sz="1400" dirty="0" smtClean="0"/>
              <a:t> </a:t>
            </a:r>
            <a:r>
              <a:rPr lang="de-DE" sz="1400" dirty="0" err="1" smtClean="0"/>
              <a:t>environment</a:t>
            </a:r>
            <a:r>
              <a:rPr lang="de-DE" sz="1400" dirty="0" smtClean="0"/>
              <a:t> as good as </a:t>
            </a:r>
            <a:r>
              <a:rPr lang="de-DE" sz="1400" dirty="0" err="1" smtClean="0"/>
              <a:t>they</a:t>
            </a:r>
            <a:r>
              <a:rPr lang="de-DE" sz="1400" dirty="0" smtClean="0"/>
              <a:t> </a:t>
            </a:r>
            <a:r>
              <a:rPr lang="de-DE" sz="1400" dirty="0" err="1" smtClean="0"/>
              <a:t>can</a:t>
            </a:r>
            <a:r>
              <a:rPr lang="de-DE" sz="1400" dirty="0" smtClean="0"/>
              <a:t>, </a:t>
            </a:r>
            <a:r>
              <a:rPr lang="de-DE" sz="1400" dirty="0" err="1" smtClean="0"/>
              <a:t>but</a:t>
            </a:r>
            <a:r>
              <a:rPr lang="de-DE" sz="1400" dirty="0" smtClean="0"/>
              <a:t> </a:t>
            </a:r>
            <a:r>
              <a:rPr lang="de-DE" sz="1400" dirty="0" err="1" smtClean="0"/>
              <a:t>there</a:t>
            </a:r>
            <a:r>
              <a:rPr lang="de-DE" sz="1400" dirty="0" smtClean="0"/>
              <a:t> </a:t>
            </a:r>
            <a:r>
              <a:rPr lang="de-DE" sz="1400" dirty="0" err="1" smtClean="0"/>
              <a:t>is</a:t>
            </a:r>
            <a:r>
              <a:rPr lang="de-DE" sz="1400" dirty="0" smtClean="0"/>
              <a:t> </a:t>
            </a:r>
            <a:r>
              <a:rPr lang="de-DE" sz="1400" dirty="0" err="1" smtClean="0"/>
              <a:t>always</a:t>
            </a:r>
            <a:r>
              <a:rPr lang="de-DE" sz="1400" dirty="0" smtClean="0"/>
              <a:t> a </a:t>
            </a:r>
            <a:r>
              <a:rPr lang="de-DE" sz="1400" dirty="0" err="1" smtClean="0"/>
              <a:t>risk</a:t>
            </a:r>
            <a:r>
              <a:rPr lang="de-DE" sz="1400" dirty="0" smtClean="0"/>
              <a:t> </a:t>
            </a:r>
            <a:r>
              <a:rPr lang="de-DE" sz="1400" dirty="0" err="1" smtClean="0"/>
              <a:t>left</a:t>
            </a:r>
            <a:r>
              <a:rPr lang="de-DE" sz="1400" dirty="0" smtClean="0"/>
              <a:t>, </a:t>
            </a:r>
            <a:r>
              <a:rPr lang="de-DE" sz="1400" dirty="0" err="1" smtClean="0"/>
              <a:t>because</a:t>
            </a:r>
            <a:r>
              <a:rPr lang="de-DE" sz="1400" dirty="0" smtClean="0"/>
              <a:t> </a:t>
            </a:r>
            <a:r>
              <a:rPr lang="de-DE" sz="1400" dirty="0" err="1" smtClean="0"/>
              <a:t>student</a:t>
            </a:r>
            <a:r>
              <a:rPr lang="de-DE" sz="1400" dirty="0" smtClean="0"/>
              <a:t> </a:t>
            </a:r>
            <a:r>
              <a:rPr lang="de-DE" sz="1400" dirty="0" err="1" smtClean="0"/>
              <a:t>are</a:t>
            </a:r>
            <a:r>
              <a:rPr lang="de-DE" sz="1400" dirty="0" smtClean="0"/>
              <a:t> </a:t>
            </a:r>
            <a:r>
              <a:rPr lang="de-DE" sz="1400" dirty="0" err="1" smtClean="0"/>
              <a:t>individuals</a:t>
            </a:r>
            <a:r>
              <a:rPr lang="de-DE" sz="1400" dirty="0" smtClean="0"/>
              <a:t>, </a:t>
            </a:r>
            <a:r>
              <a:rPr lang="de-DE" sz="1400" dirty="0" err="1" smtClean="0"/>
              <a:t>you</a:t>
            </a:r>
            <a:r>
              <a:rPr lang="de-DE" sz="1400" dirty="0" smtClean="0"/>
              <a:t> </a:t>
            </a:r>
            <a:r>
              <a:rPr lang="de-DE" sz="1400" dirty="0" err="1" smtClean="0"/>
              <a:t>cannot</a:t>
            </a:r>
            <a:r>
              <a:rPr lang="de-DE" sz="1400" dirty="0" smtClean="0"/>
              <a:t> </a:t>
            </a:r>
            <a:r>
              <a:rPr lang="de-DE" sz="1400" dirty="0" err="1" smtClean="0"/>
              <a:t>foresee</a:t>
            </a:r>
            <a:r>
              <a:rPr lang="de-DE" sz="1400" dirty="0" smtClean="0"/>
              <a:t> </a:t>
            </a:r>
            <a:r>
              <a:rPr lang="de-DE" sz="1400" dirty="0" err="1" smtClean="0"/>
              <a:t>what</a:t>
            </a:r>
            <a:r>
              <a:rPr lang="de-DE" sz="1400" dirty="0" smtClean="0"/>
              <a:t> </a:t>
            </a:r>
            <a:r>
              <a:rPr lang="de-DE" sz="1400" dirty="0" err="1" smtClean="0"/>
              <a:t>they</a:t>
            </a:r>
            <a:r>
              <a:rPr lang="de-DE" sz="1400" dirty="0" smtClean="0"/>
              <a:t> will do and </a:t>
            </a:r>
            <a:r>
              <a:rPr lang="de-DE" sz="1400" dirty="0" err="1" smtClean="0"/>
              <a:t>how</a:t>
            </a:r>
            <a:r>
              <a:rPr lang="de-DE" sz="1400" dirty="0" smtClean="0"/>
              <a:t> </a:t>
            </a:r>
            <a:r>
              <a:rPr lang="de-DE" sz="1400" dirty="0" err="1" smtClean="0"/>
              <a:t>the</a:t>
            </a:r>
            <a:r>
              <a:rPr lang="de-DE" sz="1400" dirty="0" smtClean="0"/>
              <a:t> </a:t>
            </a:r>
            <a:r>
              <a:rPr lang="de-DE" sz="1400" dirty="0" err="1" smtClean="0"/>
              <a:t>interprete</a:t>
            </a:r>
            <a:r>
              <a:rPr lang="de-DE" sz="1400" dirty="0" smtClean="0"/>
              <a:t> </a:t>
            </a:r>
            <a:r>
              <a:rPr lang="de-DE" sz="1400" dirty="0" err="1" smtClean="0"/>
              <a:t>world</a:t>
            </a:r>
            <a:r>
              <a:rPr lang="de-DE" sz="1400" dirty="0" smtClean="0"/>
              <a:t> and </a:t>
            </a:r>
            <a:r>
              <a:rPr lang="de-DE" sz="1400" dirty="0" err="1" smtClean="0"/>
              <a:t>how</a:t>
            </a:r>
            <a:r>
              <a:rPr lang="de-DE" sz="1400" dirty="0" smtClean="0"/>
              <a:t> </a:t>
            </a:r>
            <a:r>
              <a:rPr lang="de-DE" sz="1400" dirty="0" err="1" smtClean="0"/>
              <a:t>the</a:t>
            </a:r>
            <a:r>
              <a:rPr lang="de-DE" sz="1400" dirty="0" smtClean="0"/>
              <a:t> </a:t>
            </a:r>
            <a:r>
              <a:rPr lang="de-DE" sz="1400" dirty="0" err="1" smtClean="0"/>
              <a:t>decide</a:t>
            </a:r>
            <a:r>
              <a:rPr lang="de-DE" sz="1400" dirty="0" smtClean="0"/>
              <a:t> to </a:t>
            </a:r>
            <a:r>
              <a:rPr lang="de-DE" sz="1400" dirty="0" err="1" smtClean="0"/>
              <a:t>act</a:t>
            </a:r>
            <a:r>
              <a:rPr lang="de-DE" sz="1400" dirty="0" smtClean="0"/>
              <a:t>.</a:t>
            </a:r>
          </a:p>
          <a:p>
            <a:r>
              <a:rPr lang="de-DE" sz="1400" dirty="0" smtClean="0"/>
              <a:t>On </a:t>
            </a:r>
            <a:r>
              <a:rPr lang="de-DE" sz="1400" dirty="0" err="1" smtClean="0"/>
              <a:t>the</a:t>
            </a:r>
            <a:r>
              <a:rPr lang="de-DE" sz="1400" dirty="0" smtClean="0"/>
              <a:t> </a:t>
            </a:r>
            <a:r>
              <a:rPr lang="de-DE" sz="1400" dirty="0" err="1" smtClean="0"/>
              <a:t>experience</a:t>
            </a:r>
            <a:r>
              <a:rPr lang="de-DE" sz="1400" dirty="0" smtClean="0"/>
              <a:t> </a:t>
            </a:r>
            <a:r>
              <a:rPr lang="de-DE" sz="1400" dirty="0" err="1" smtClean="0"/>
              <a:t>level</a:t>
            </a:r>
            <a:r>
              <a:rPr lang="de-DE" sz="1400" dirty="0" smtClean="0"/>
              <a:t> </a:t>
            </a:r>
            <a:r>
              <a:rPr lang="de-DE" sz="1400" dirty="0" err="1" smtClean="0"/>
              <a:t>students</a:t>
            </a:r>
            <a:r>
              <a:rPr lang="de-DE" sz="1400" dirty="0" smtClean="0"/>
              <a:t> </a:t>
            </a:r>
            <a:r>
              <a:rPr lang="de-DE" sz="1400" dirty="0" err="1" smtClean="0"/>
              <a:t>have</a:t>
            </a:r>
            <a:r>
              <a:rPr lang="de-DE" sz="1400" dirty="0" smtClean="0"/>
              <a:t> to </a:t>
            </a:r>
            <a:r>
              <a:rPr lang="de-DE" sz="1400" dirty="0" err="1" smtClean="0"/>
              <a:t>interact</a:t>
            </a:r>
            <a:r>
              <a:rPr lang="de-DE" sz="1400" dirty="0" smtClean="0"/>
              <a:t>, to </a:t>
            </a:r>
            <a:r>
              <a:rPr lang="de-DE" sz="1400" dirty="0" err="1" smtClean="0"/>
              <a:t>communicate</a:t>
            </a:r>
            <a:r>
              <a:rPr lang="de-DE" sz="1400" dirty="0" smtClean="0"/>
              <a:t> and to </a:t>
            </a:r>
            <a:r>
              <a:rPr lang="de-DE" sz="1400" dirty="0" err="1" smtClean="0"/>
              <a:t>share</a:t>
            </a:r>
            <a:r>
              <a:rPr lang="de-DE" sz="1400" dirty="0" smtClean="0"/>
              <a:t> </a:t>
            </a:r>
            <a:r>
              <a:rPr lang="de-DE" sz="1400" dirty="0" err="1" smtClean="0"/>
              <a:t>their</a:t>
            </a:r>
            <a:r>
              <a:rPr lang="de-DE" sz="1400" dirty="0" smtClean="0"/>
              <a:t> </a:t>
            </a:r>
            <a:r>
              <a:rPr lang="de-DE" sz="1400" dirty="0" err="1" smtClean="0"/>
              <a:t>ideas</a:t>
            </a:r>
            <a:r>
              <a:rPr lang="de-DE" sz="1400" dirty="0" smtClean="0"/>
              <a:t>. </a:t>
            </a:r>
            <a:r>
              <a:rPr lang="de-DE" sz="1400" dirty="0" err="1" smtClean="0"/>
              <a:t>That</a:t>
            </a:r>
            <a:r>
              <a:rPr lang="de-DE" sz="1400" dirty="0" smtClean="0"/>
              <a:t> </a:t>
            </a:r>
            <a:r>
              <a:rPr lang="de-DE" sz="1400" dirty="0" err="1" smtClean="0"/>
              <a:t>is</a:t>
            </a:r>
            <a:r>
              <a:rPr lang="de-DE" sz="1400" dirty="0" smtClean="0"/>
              <a:t> </a:t>
            </a:r>
            <a:r>
              <a:rPr lang="de-DE" sz="1400" dirty="0" err="1" smtClean="0"/>
              <a:t>why</a:t>
            </a:r>
            <a:r>
              <a:rPr lang="de-DE" sz="1400" dirty="0" smtClean="0"/>
              <a:t> </a:t>
            </a:r>
            <a:r>
              <a:rPr lang="de-DE" sz="1400" dirty="0" err="1" smtClean="0"/>
              <a:t>we</a:t>
            </a:r>
            <a:r>
              <a:rPr lang="de-DE" sz="1400" dirty="0" smtClean="0"/>
              <a:t> </a:t>
            </a:r>
            <a:r>
              <a:rPr lang="de-DE" sz="1400" dirty="0" err="1" smtClean="0"/>
              <a:t>support</a:t>
            </a:r>
            <a:r>
              <a:rPr lang="de-DE" sz="1400" dirty="0" smtClean="0"/>
              <a:t> </a:t>
            </a:r>
            <a:r>
              <a:rPr lang="de-DE" sz="1400" dirty="0" err="1" smtClean="0"/>
              <a:t>group</a:t>
            </a:r>
            <a:r>
              <a:rPr lang="de-DE" sz="1400" dirty="0" smtClean="0"/>
              <a:t> </a:t>
            </a:r>
            <a:r>
              <a:rPr lang="de-DE" sz="1400" dirty="0" err="1" smtClean="0"/>
              <a:t>learning</a:t>
            </a:r>
            <a:r>
              <a:rPr lang="de-DE" sz="1400" dirty="0" smtClean="0"/>
              <a:t> in </a:t>
            </a:r>
            <a:r>
              <a:rPr lang="de-DE" sz="1400" dirty="0" err="1" smtClean="0"/>
              <a:t>outdoor</a:t>
            </a:r>
            <a:r>
              <a:rPr lang="de-DE" sz="1400" dirty="0" smtClean="0"/>
              <a:t> </a:t>
            </a:r>
            <a:r>
              <a:rPr lang="de-DE" sz="1400" dirty="0" err="1" smtClean="0"/>
              <a:t>activities</a:t>
            </a:r>
            <a:r>
              <a:rPr lang="de-DE" sz="1400" dirty="0" smtClean="0"/>
              <a:t>. Student </a:t>
            </a:r>
            <a:r>
              <a:rPr lang="de-DE" sz="1400" dirty="0" err="1" smtClean="0"/>
              <a:t>have</a:t>
            </a:r>
            <a:r>
              <a:rPr lang="de-DE" sz="1400" dirty="0" smtClean="0"/>
              <a:t> to </a:t>
            </a:r>
            <a:r>
              <a:rPr lang="de-DE" sz="1400" dirty="0" err="1" smtClean="0"/>
              <a:t>communicate</a:t>
            </a:r>
            <a:r>
              <a:rPr lang="de-DE" sz="1400" dirty="0" smtClean="0"/>
              <a:t> and </a:t>
            </a:r>
            <a:r>
              <a:rPr lang="de-DE" sz="1400" dirty="0" err="1" smtClean="0"/>
              <a:t>reflect</a:t>
            </a:r>
            <a:r>
              <a:rPr lang="de-DE" sz="1400" dirty="0" smtClean="0"/>
              <a:t> on </a:t>
            </a:r>
            <a:r>
              <a:rPr lang="de-DE" sz="1400" dirty="0" err="1" smtClean="0"/>
              <a:t>what</a:t>
            </a:r>
            <a:r>
              <a:rPr lang="de-DE" sz="1400" dirty="0" smtClean="0"/>
              <a:t> </a:t>
            </a:r>
            <a:r>
              <a:rPr lang="de-DE" sz="1400" dirty="0" err="1" smtClean="0"/>
              <a:t>happens</a:t>
            </a:r>
            <a:r>
              <a:rPr lang="de-DE" sz="1400" dirty="0" smtClean="0"/>
              <a:t>. </a:t>
            </a:r>
            <a:r>
              <a:rPr lang="de-DE" sz="1400" dirty="0" err="1" smtClean="0"/>
              <a:t>The</a:t>
            </a:r>
            <a:r>
              <a:rPr lang="de-DE" sz="1400" dirty="0" smtClean="0"/>
              <a:t> </a:t>
            </a:r>
            <a:r>
              <a:rPr lang="de-DE" sz="1400" dirty="0" err="1" smtClean="0"/>
              <a:t>sensation</a:t>
            </a:r>
            <a:r>
              <a:rPr lang="de-DE" sz="1400" dirty="0" smtClean="0"/>
              <a:t> </a:t>
            </a:r>
            <a:r>
              <a:rPr lang="de-DE" sz="1400" dirty="0" err="1" smtClean="0"/>
              <a:t>becomes</a:t>
            </a:r>
            <a:r>
              <a:rPr lang="de-DE" sz="1400" dirty="0" smtClean="0"/>
              <a:t> an </a:t>
            </a:r>
            <a:r>
              <a:rPr lang="de-DE" sz="1400" dirty="0" err="1" smtClean="0"/>
              <a:t>experience</a:t>
            </a:r>
            <a:r>
              <a:rPr lang="de-DE" sz="1400" dirty="0" smtClean="0"/>
              <a:t>. </a:t>
            </a:r>
            <a:r>
              <a:rPr lang="de-DE" sz="1400" dirty="0" err="1" smtClean="0"/>
              <a:t>But</a:t>
            </a:r>
            <a:r>
              <a:rPr lang="de-DE" sz="1400" dirty="0" smtClean="0"/>
              <a:t> a </a:t>
            </a:r>
            <a:r>
              <a:rPr lang="de-DE" sz="1400" dirty="0" err="1" smtClean="0"/>
              <a:t>single</a:t>
            </a:r>
            <a:r>
              <a:rPr lang="de-DE" sz="1400" dirty="0" smtClean="0"/>
              <a:t> </a:t>
            </a:r>
            <a:r>
              <a:rPr lang="de-DE" sz="1400" dirty="0" err="1" smtClean="0"/>
              <a:t>experience</a:t>
            </a:r>
            <a:r>
              <a:rPr lang="de-DE" sz="1400" dirty="0" smtClean="0"/>
              <a:t> </a:t>
            </a:r>
            <a:r>
              <a:rPr lang="de-DE" sz="1400" dirty="0" err="1" smtClean="0"/>
              <a:t>is</a:t>
            </a:r>
            <a:r>
              <a:rPr lang="de-DE" sz="1400" dirty="0" smtClean="0"/>
              <a:t> </a:t>
            </a:r>
            <a:r>
              <a:rPr lang="de-DE" sz="1400" dirty="0" err="1" smtClean="0"/>
              <a:t>not</a:t>
            </a:r>
            <a:r>
              <a:rPr lang="de-DE" sz="1400" dirty="0" smtClean="0"/>
              <a:t> </a:t>
            </a:r>
            <a:r>
              <a:rPr lang="de-DE" sz="1400" dirty="0" err="1" smtClean="0"/>
              <a:t>really</a:t>
            </a:r>
            <a:r>
              <a:rPr lang="de-DE" sz="1400" dirty="0" smtClean="0"/>
              <a:t> </a:t>
            </a:r>
            <a:r>
              <a:rPr lang="de-DE" sz="1400" dirty="0" err="1" smtClean="0"/>
              <a:t>learned</a:t>
            </a:r>
            <a:r>
              <a:rPr lang="de-DE" sz="1400" dirty="0" smtClean="0"/>
              <a:t>.</a:t>
            </a:r>
          </a:p>
          <a:p>
            <a:r>
              <a:rPr lang="de-DE" sz="1400" dirty="0" err="1" smtClean="0"/>
              <a:t>Learning</a:t>
            </a:r>
            <a:r>
              <a:rPr lang="de-DE" sz="1400" dirty="0" smtClean="0"/>
              <a:t> </a:t>
            </a:r>
            <a:r>
              <a:rPr lang="de-DE" sz="1400" dirty="0" err="1" smtClean="0"/>
              <a:t>is</a:t>
            </a:r>
            <a:r>
              <a:rPr lang="de-DE" sz="1400" dirty="0" smtClean="0"/>
              <a:t> </a:t>
            </a:r>
            <a:r>
              <a:rPr lang="de-DE" sz="1400" dirty="0" err="1" smtClean="0"/>
              <a:t>the</a:t>
            </a:r>
            <a:r>
              <a:rPr lang="de-DE" sz="1400" dirty="0" smtClean="0"/>
              <a:t> </a:t>
            </a:r>
            <a:r>
              <a:rPr lang="de-DE" sz="1400" dirty="0" err="1" smtClean="0"/>
              <a:t>next</a:t>
            </a:r>
            <a:r>
              <a:rPr lang="de-DE" sz="1400" dirty="0" smtClean="0"/>
              <a:t> </a:t>
            </a:r>
            <a:r>
              <a:rPr lang="de-DE" sz="1400" dirty="0" err="1" smtClean="0"/>
              <a:t>level</a:t>
            </a:r>
            <a:r>
              <a:rPr lang="de-DE" sz="1400" dirty="0" smtClean="0"/>
              <a:t>. </a:t>
            </a:r>
            <a:r>
              <a:rPr lang="de-DE" sz="1400" dirty="0" err="1" smtClean="0"/>
              <a:t>That</a:t>
            </a:r>
            <a:r>
              <a:rPr lang="de-DE" sz="1400" dirty="0" smtClean="0"/>
              <a:t> </a:t>
            </a:r>
            <a:r>
              <a:rPr lang="de-DE" sz="1400" dirty="0" err="1" smtClean="0"/>
              <a:t>is</a:t>
            </a:r>
            <a:r>
              <a:rPr lang="de-DE" sz="1400" dirty="0" smtClean="0"/>
              <a:t> </a:t>
            </a:r>
            <a:r>
              <a:rPr lang="de-DE" sz="1400" dirty="0" err="1" smtClean="0"/>
              <a:t>the</a:t>
            </a:r>
            <a:r>
              <a:rPr lang="de-DE" sz="1400" dirty="0" smtClean="0"/>
              <a:t> </a:t>
            </a:r>
            <a:r>
              <a:rPr lang="de-DE" sz="1400" dirty="0" err="1" smtClean="0"/>
              <a:t>moment</a:t>
            </a:r>
            <a:r>
              <a:rPr lang="de-DE" sz="1400" dirty="0" smtClean="0"/>
              <a:t> of </a:t>
            </a:r>
            <a:r>
              <a:rPr lang="de-DE" sz="1400" dirty="0" err="1" smtClean="0"/>
              <a:t>teaching</a:t>
            </a:r>
            <a:r>
              <a:rPr lang="de-DE" sz="1400" dirty="0" smtClean="0"/>
              <a:t>. </a:t>
            </a:r>
            <a:r>
              <a:rPr lang="de-DE" sz="1400" dirty="0" err="1" smtClean="0"/>
              <a:t>This</a:t>
            </a:r>
            <a:r>
              <a:rPr lang="de-DE" sz="1400" dirty="0" smtClean="0"/>
              <a:t> </a:t>
            </a:r>
            <a:r>
              <a:rPr lang="de-DE" sz="1400" dirty="0" err="1" smtClean="0"/>
              <a:t>happens</a:t>
            </a:r>
            <a:r>
              <a:rPr lang="de-DE" sz="1400" dirty="0" smtClean="0"/>
              <a:t> in </a:t>
            </a:r>
            <a:r>
              <a:rPr lang="de-DE" sz="1400" dirty="0" err="1" smtClean="0"/>
              <a:t>communities</a:t>
            </a:r>
            <a:r>
              <a:rPr lang="de-DE" sz="1400" dirty="0" smtClean="0"/>
              <a:t>, </a:t>
            </a:r>
            <a:r>
              <a:rPr lang="de-DE" sz="1400" dirty="0" err="1" smtClean="0"/>
              <a:t>schools</a:t>
            </a:r>
            <a:r>
              <a:rPr lang="de-DE" sz="1400" dirty="0" smtClean="0"/>
              <a:t> in </a:t>
            </a:r>
            <a:r>
              <a:rPr lang="de-DE" sz="1400" dirty="0" err="1" smtClean="0"/>
              <a:t>organized</a:t>
            </a:r>
            <a:r>
              <a:rPr lang="de-DE" sz="1400" dirty="0" smtClean="0"/>
              <a:t> </a:t>
            </a:r>
            <a:r>
              <a:rPr lang="de-DE" sz="1400" dirty="0" err="1" smtClean="0"/>
              <a:t>learning</a:t>
            </a:r>
            <a:r>
              <a:rPr lang="de-DE" sz="1400" dirty="0" smtClean="0"/>
              <a:t> </a:t>
            </a:r>
            <a:r>
              <a:rPr lang="de-DE" sz="1400" dirty="0" err="1" smtClean="0"/>
              <a:t>setting</a:t>
            </a:r>
            <a:r>
              <a:rPr lang="de-DE" sz="1400" dirty="0" smtClean="0"/>
              <a:t>. </a:t>
            </a:r>
          </a:p>
          <a:p>
            <a:r>
              <a:rPr lang="de-DE" sz="1400" dirty="0" err="1" smtClean="0"/>
              <a:t>The</a:t>
            </a:r>
            <a:r>
              <a:rPr lang="de-DE" sz="1400" dirty="0" smtClean="0"/>
              <a:t> </a:t>
            </a:r>
            <a:r>
              <a:rPr lang="de-DE" sz="1400" dirty="0" err="1" smtClean="0"/>
              <a:t>table</a:t>
            </a:r>
            <a:r>
              <a:rPr lang="de-DE" sz="1400" dirty="0" smtClean="0"/>
              <a:t> </a:t>
            </a:r>
            <a:r>
              <a:rPr lang="de-DE" sz="1400" dirty="0" err="1" smtClean="0"/>
              <a:t>below</a:t>
            </a:r>
            <a:r>
              <a:rPr lang="de-DE" sz="1400" dirty="0" smtClean="0"/>
              <a:t> </a:t>
            </a:r>
            <a:r>
              <a:rPr lang="de-DE" sz="1400" dirty="0" err="1" smtClean="0"/>
              <a:t>gives</a:t>
            </a:r>
            <a:r>
              <a:rPr lang="de-DE" sz="1400" dirty="0" smtClean="0"/>
              <a:t> an </a:t>
            </a:r>
            <a:r>
              <a:rPr lang="de-DE" sz="1400" dirty="0" err="1" smtClean="0"/>
              <a:t>overview</a:t>
            </a:r>
            <a:r>
              <a:rPr lang="de-DE" sz="1400" dirty="0" smtClean="0"/>
              <a:t> </a:t>
            </a:r>
            <a:r>
              <a:rPr lang="de-DE" sz="1400" dirty="0" err="1" smtClean="0"/>
              <a:t>what</a:t>
            </a:r>
            <a:r>
              <a:rPr lang="de-DE" sz="1400" dirty="0" smtClean="0"/>
              <a:t> </a:t>
            </a:r>
            <a:r>
              <a:rPr lang="de-DE" sz="1400" dirty="0" err="1" smtClean="0"/>
              <a:t>is</a:t>
            </a:r>
            <a:r>
              <a:rPr lang="de-DE" sz="1400" dirty="0" smtClean="0"/>
              <a:t> </a:t>
            </a:r>
            <a:r>
              <a:rPr lang="de-DE" sz="1400" dirty="0" err="1" smtClean="0"/>
              <a:t>meant</a:t>
            </a:r>
            <a:r>
              <a:rPr lang="de-DE" sz="1400" dirty="0" smtClean="0"/>
              <a:t> </a:t>
            </a:r>
            <a:r>
              <a:rPr lang="de-DE" sz="1400" dirty="0" err="1" smtClean="0"/>
              <a:t>that</a:t>
            </a:r>
            <a:r>
              <a:rPr lang="de-DE" sz="1400" dirty="0" smtClean="0"/>
              <a:t> </a:t>
            </a:r>
            <a:r>
              <a:rPr lang="de-DE" sz="1400" dirty="0" err="1" smtClean="0"/>
              <a:t>outdoor</a:t>
            </a:r>
            <a:r>
              <a:rPr lang="de-DE" sz="1400" dirty="0" smtClean="0"/>
              <a:t> </a:t>
            </a:r>
            <a:r>
              <a:rPr lang="de-DE" sz="1400" dirty="0" err="1" smtClean="0"/>
              <a:t>learnin</a:t>
            </a:r>
            <a:r>
              <a:rPr lang="de-DE" sz="1400" dirty="0" smtClean="0"/>
              <a:t> </a:t>
            </a:r>
            <a:r>
              <a:rPr lang="de-DE" sz="1400" dirty="0" err="1" smtClean="0"/>
              <a:t>is</a:t>
            </a:r>
            <a:r>
              <a:rPr lang="de-DE" sz="1400" dirty="0" smtClean="0"/>
              <a:t> </a:t>
            </a:r>
            <a:r>
              <a:rPr lang="de-DE" sz="1400" dirty="0" err="1" smtClean="0"/>
              <a:t>process</a:t>
            </a:r>
            <a:r>
              <a:rPr lang="de-DE" sz="1400" dirty="0" smtClean="0"/>
              <a:t> </a:t>
            </a:r>
            <a:r>
              <a:rPr lang="de-DE" sz="1400" dirty="0" err="1" smtClean="0"/>
              <a:t>from</a:t>
            </a:r>
            <a:r>
              <a:rPr lang="de-DE" sz="1400" dirty="0" smtClean="0"/>
              <a:t> </a:t>
            </a:r>
            <a:r>
              <a:rPr lang="de-DE" sz="1400" dirty="0" err="1" smtClean="0"/>
              <a:t>sensation</a:t>
            </a:r>
            <a:r>
              <a:rPr lang="de-DE" sz="1400" dirty="0" smtClean="0"/>
              <a:t> to </a:t>
            </a:r>
            <a:r>
              <a:rPr lang="de-DE" sz="1400" dirty="0" err="1" smtClean="0"/>
              <a:t>learning</a:t>
            </a:r>
            <a:r>
              <a:rPr lang="de-DE" sz="1400" dirty="0" smtClean="0"/>
              <a:t>.</a:t>
            </a:r>
          </a:p>
          <a:p>
            <a:endParaRPr lang="de-DE" sz="1400" dirty="0"/>
          </a:p>
          <a:p>
            <a:endParaRPr lang="de-D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r"/>
            <a:r>
              <a:rPr lang="de-DE" dirty="0" err="1" smtClean="0"/>
              <a:t>From</a:t>
            </a:r>
            <a:r>
              <a:rPr lang="de-DE" dirty="0" smtClean="0"/>
              <a:t> </a:t>
            </a:r>
            <a:r>
              <a:rPr lang="de-DE" dirty="0" err="1" smtClean="0"/>
              <a:t>basics</a:t>
            </a:r>
            <a:r>
              <a:rPr lang="de-DE" dirty="0" smtClean="0"/>
              <a:t> to </a:t>
            </a:r>
            <a:r>
              <a:rPr lang="de-DE" dirty="0" err="1" smtClean="0"/>
              <a:t>complexity</a:t>
            </a:r>
            <a:endParaRPr lang="de-DE" dirty="0"/>
          </a:p>
        </p:txBody>
      </p:sp>
      <p:sp>
        <p:nvSpPr>
          <p:cNvPr id="3" name="Inhaltsplatzhalter 2"/>
          <p:cNvSpPr>
            <a:spLocks noGrp="1"/>
          </p:cNvSpPr>
          <p:nvPr>
            <p:ph idx="1"/>
          </p:nvPr>
        </p:nvSpPr>
        <p:spPr/>
        <p:txBody>
          <a:bodyPr>
            <a:normAutofit lnSpcReduction="10000"/>
          </a:bodyPr>
          <a:lstStyle/>
          <a:p>
            <a:pPr>
              <a:buNone/>
            </a:pPr>
            <a:r>
              <a:rPr lang="de-DE" dirty="0" err="1" smtClean="0"/>
              <a:t>We</a:t>
            </a:r>
            <a:r>
              <a:rPr lang="de-DE" dirty="0" smtClean="0"/>
              <a:t> </a:t>
            </a:r>
            <a:r>
              <a:rPr lang="de-DE" dirty="0" err="1" smtClean="0"/>
              <a:t>begin</a:t>
            </a:r>
            <a:r>
              <a:rPr lang="de-DE" dirty="0" smtClean="0"/>
              <a:t> </a:t>
            </a:r>
            <a:r>
              <a:rPr lang="de-DE" dirty="0" err="1" smtClean="0"/>
              <a:t>with</a:t>
            </a:r>
            <a:r>
              <a:rPr lang="de-DE" dirty="0" smtClean="0"/>
              <a:t> </a:t>
            </a:r>
            <a:r>
              <a:rPr lang="de-DE" dirty="0" err="1" smtClean="0"/>
              <a:t>survival</a:t>
            </a:r>
            <a:r>
              <a:rPr lang="de-DE" dirty="0" smtClean="0"/>
              <a:t> </a:t>
            </a:r>
            <a:r>
              <a:rPr lang="de-DE" dirty="0" err="1" smtClean="0"/>
              <a:t>basics</a:t>
            </a:r>
            <a:r>
              <a:rPr lang="de-DE" dirty="0" smtClean="0"/>
              <a:t> </a:t>
            </a:r>
            <a:r>
              <a:rPr lang="de-DE" dirty="0" err="1" smtClean="0"/>
              <a:t>like</a:t>
            </a:r>
            <a:r>
              <a:rPr lang="de-DE" dirty="0" smtClean="0"/>
              <a:t> </a:t>
            </a:r>
            <a:r>
              <a:rPr lang="de-DE" dirty="0" err="1" smtClean="0"/>
              <a:t>making</a:t>
            </a:r>
            <a:r>
              <a:rPr lang="de-DE" dirty="0" smtClean="0"/>
              <a:t> </a:t>
            </a:r>
            <a:r>
              <a:rPr lang="de-DE" dirty="0" err="1" smtClean="0"/>
              <a:t>fire</a:t>
            </a:r>
            <a:r>
              <a:rPr lang="de-DE" dirty="0" smtClean="0"/>
              <a:t>, </a:t>
            </a:r>
            <a:r>
              <a:rPr lang="de-DE" dirty="0" err="1" smtClean="0"/>
              <a:t>cooking</a:t>
            </a:r>
            <a:r>
              <a:rPr lang="de-DE" dirty="0" smtClean="0"/>
              <a:t> </a:t>
            </a:r>
            <a:r>
              <a:rPr lang="de-DE" dirty="0" err="1" smtClean="0"/>
              <a:t>outdoors</a:t>
            </a:r>
            <a:r>
              <a:rPr lang="de-DE" dirty="0" smtClean="0"/>
              <a:t>, </a:t>
            </a:r>
            <a:r>
              <a:rPr lang="de-DE" dirty="0" err="1" smtClean="0"/>
              <a:t>using</a:t>
            </a:r>
            <a:r>
              <a:rPr lang="de-DE" dirty="0" smtClean="0"/>
              <a:t> wild </a:t>
            </a:r>
            <a:r>
              <a:rPr lang="de-DE" dirty="0" err="1" smtClean="0"/>
              <a:t>food</a:t>
            </a:r>
            <a:r>
              <a:rPr lang="de-DE" dirty="0" smtClean="0"/>
              <a:t> and </a:t>
            </a:r>
            <a:r>
              <a:rPr lang="de-DE" dirty="0" err="1" smtClean="0"/>
              <a:t>build</a:t>
            </a:r>
            <a:r>
              <a:rPr lang="de-DE" dirty="0" err="1" smtClean="0"/>
              <a:t>ing</a:t>
            </a:r>
            <a:r>
              <a:rPr lang="de-DE" dirty="0" smtClean="0"/>
              <a:t> </a:t>
            </a:r>
            <a:r>
              <a:rPr lang="de-DE" dirty="0" err="1" smtClean="0"/>
              <a:t>shelters</a:t>
            </a:r>
            <a:r>
              <a:rPr lang="de-DE" dirty="0" smtClean="0"/>
              <a:t> </a:t>
            </a:r>
            <a:r>
              <a:rPr lang="de-DE" dirty="0" err="1" smtClean="0"/>
              <a:t>from</a:t>
            </a:r>
            <a:r>
              <a:rPr lang="de-DE" dirty="0" smtClean="0"/>
              <a:t> </a:t>
            </a:r>
            <a:r>
              <a:rPr lang="de-DE" dirty="0" err="1" smtClean="0"/>
              <a:t>natural</a:t>
            </a:r>
            <a:r>
              <a:rPr lang="de-DE" dirty="0" smtClean="0"/>
              <a:t> </a:t>
            </a:r>
            <a:r>
              <a:rPr lang="de-DE" dirty="0" err="1" smtClean="0"/>
              <a:t>materials</a:t>
            </a:r>
            <a:r>
              <a:rPr lang="de-DE" dirty="0" smtClean="0"/>
              <a:t>. </a:t>
            </a:r>
          </a:p>
          <a:p>
            <a:pPr>
              <a:buNone/>
            </a:pPr>
            <a:r>
              <a:rPr lang="de-DE" dirty="0" err="1" smtClean="0"/>
              <a:t>We</a:t>
            </a:r>
            <a:r>
              <a:rPr lang="de-DE" dirty="0" smtClean="0"/>
              <a:t> </a:t>
            </a:r>
            <a:r>
              <a:rPr lang="de-DE" dirty="0" err="1" smtClean="0"/>
              <a:t>move</a:t>
            </a:r>
            <a:r>
              <a:rPr lang="de-DE" dirty="0" smtClean="0"/>
              <a:t> on to </a:t>
            </a:r>
            <a:r>
              <a:rPr lang="de-DE" dirty="0" err="1" smtClean="0"/>
              <a:t>use</a:t>
            </a:r>
            <a:r>
              <a:rPr lang="de-DE" dirty="0" smtClean="0"/>
              <a:t> </a:t>
            </a:r>
            <a:r>
              <a:rPr lang="de-DE" dirty="0" err="1" smtClean="0"/>
              <a:t>tools</a:t>
            </a:r>
            <a:r>
              <a:rPr lang="de-DE" dirty="0" smtClean="0"/>
              <a:t> and </a:t>
            </a:r>
            <a:r>
              <a:rPr lang="de-DE" dirty="0" err="1" smtClean="0"/>
              <a:t>technologies</a:t>
            </a:r>
            <a:r>
              <a:rPr lang="de-DE" dirty="0" smtClean="0"/>
              <a:t> to</a:t>
            </a:r>
            <a:r>
              <a:rPr lang="de-DE" dirty="0" smtClean="0"/>
              <a:t> </a:t>
            </a:r>
            <a:r>
              <a:rPr lang="de-DE" dirty="0" err="1" smtClean="0"/>
              <a:t>keep</a:t>
            </a:r>
            <a:r>
              <a:rPr lang="de-DE" dirty="0" smtClean="0"/>
              <a:t> </a:t>
            </a:r>
            <a:r>
              <a:rPr lang="de-DE" dirty="0" err="1" smtClean="0"/>
              <a:t>the</a:t>
            </a:r>
            <a:r>
              <a:rPr lang="de-DE" dirty="0" smtClean="0"/>
              <a:t> </a:t>
            </a:r>
            <a:r>
              <a:rPr lang="de-DE" dirty="0" err="1" smtClean="0"/>
              <a:t>firewood</a:t>
            </a:r>
            <a:r>
              <a:rPr lang="de-DE" dirty="0" smtClean="0"/>
              <a:t> </a:t>
            </a:r>
            <a:r>
              <a:rPr lang="de-DE" dirty="0" err="1" smtClean="0"/>
              <a:t>dry</a:t>
            </a:r>
            <a:r>
              <a:rPr lang="de-DE" dirty="0" smtClean="0"/>
              <a:t> and </a:t>
            </a:r>
            <a:r>
              <a:rPr lang="de-DE" dirty="0" err="1" smtClean="0"/>
              <a:t>how</a:t>
            </a:r>
            <a:r>
              <a:rPr lang="de-DE" dirty="0" smtClean="0"/>
              <a:t> </a:t>
            </a:r>
            <a:r>
              <a:rPr lang="de-DE" dirty="0" smtClean="0"/>
              <a:t>to </a:t>
            </a:r>
            <a:r>
              <a:rPr lang="de-DE" dirty="0" err="1" smtClean="0"/>
              <a:t>make</a:t>
            </a:r>
            <a:r>
              <a:rPr lang="de-DE" dirty="0" smtClean="0"/>
              <a:t> </a:t>
            </a:r>
            <a:r>
              <a:rPr lang="de-DE" dirty="0" err="1" smtClean="0"/>
              <a:t>more</a:t>
            </a:r>
            <a:r>
              <a:rPr lang="de-DE" dirty="0" smtClean="0"/>
              <a:t> </a:t>
            </a:r>
            <a:r>
              <a:rPr lang="de-DE" dirty="0" err="1" smtClean="0"/>
              <a:t>efficiant</a:t>
            </a:r>
            <a:r>
              <a:rPr lang="de-DE" dirty="0" smtClean="0"/>
              <a:t> </a:t>
            </a:r>
            <a:r>
              <a:rPr lang="de-DE" dirty="0" err="1" smtClean="0"/>
              <a:t>fires</a:t>
            </a:r>
            <a:r>
              <a:rPr lang="de-DE" dirty="0" smtClean="0"/>
              <a:t>.</a:t>
            </a:r>
          </a:p>
          <a:p>
            <a:pPr>
              <a:buNone/>
            </a:pPr>
            <a:r>
              <a:rPr lang="de-DE" dirty="0" err="1" smtClean="0"/>
              <a:t>We</a:t>
            </a:r>
            <a:r>
              <a:rPr lang="de-DE" dirty="0" smtClean="0"/>
              <a:t> finish </a:t>
            </a:r>
            <a:r>
              <a:rPr lang="de-DE" dirty="0" err="1" smtClean="0"/>
              <a:t>by</a:t>
            </a:r>
            <a:r>
              <a:rPr lang="de-DE" dirty="0" smtClean="0"/>
              <a:t> </a:t>
            </a:r>
            <a:r>
              <a:rPr lang="de-DE" dirty="0" err="1" smtClean="0"/>
              <a:t>exploring</a:t>
            </a:r>
            <a:r>
              <a:rPr lang="de-DE" dirty="0" smtClean="0"/>
              <a:t> </a:t>
            </a:r>
            <a:r>
              <a:rPr lang="de-DE" dirty="0" err="1" smtClean="0"/>
              <a:t>our</a:t>
            </a:r>
            <a:r>
              <a:rPr lang="de-DE" dirty="0" smtClean="0"/>
              <a:t> </a:t>
            </a:r>
            <a:r>
              <a:rPr lang="de-DE" dirty="0" err="1" smtClean="0"/>
              <a:t>day-to-day</a:t>
            </a:r>
            <a:r>
              <a:rPr lang="de-DE" dirty="0" smtClean="0"/>
              <a:t> </a:t>
            </a:r>
            <a:r>
              <a:rPr lang="de-DE" dirty="0" err="1" smtClean="0"/>
              <a:t>habits</a:t>
            </a:r>
            <a:r>
              <a:rPr lang="de-DE" dirty="0" smtClean="0"/>
              <a:t>, </a:t>
            </a:r>
            <a:r>
              <a:rPr lang="de-DE" dirty="0" err="1" smtClean="0"/>
              <a:t>for</a:t>
            </a:r>
            <a:r>
              <a:rPr lang="de-DE" dirty="0" smtClean="0"/>
              <a:t> </a:t>
            </a:r>
            <a:r>
              <a:rPr lang="de-DE" dirty="0" err="1" smtClean="0"/>
              <a:t>example</a:t>
            </a:r>
            <a:r>
              <a:rPr lang="de-DE" dirty="0" smtClean="0"/>
              <a:t> </a:t>
            </a:r>
            <a:r>
              <a:rPr lang="de-DE" dirty="0" err="1" smtClean="0"/>
              <a:t>the</a:t>
            </a:r>
            <a:r>
              <a:rPr lang="de-DE" dirty="0" smtClean="0"/>
              <a:t> way </a:t>
            </a:r>
            <a:r>
              <a:rPr lang="de-DE" dirty="0" err="1" smtClean="0"/>
              <a:t>we</a:t>
            </a:r>
            <a:r>
              <a:rPr lang="de-DE" dirty="0" smtClean="0"/>
              <a:t> </a:t>
            </a:r>
            <a:r>
              <a:rPr lang="de-DE" dirty="0" err="1" smtClean="0"/>
              <a:t>heat</a:t>
            </a:r>
            <a:r>
              <a:rPr lang="de-DE" dirty="0" smtClean="0"/>
              <a:t> </a:t>
            </a:r>
            <a:r>
              <a:rPr lang="de-DE" dirty="0" err="1" smtClean="0"/>
              <a:t>our</a:t>
            </a:r>
            <a:r>
              <a:rPr lang="de-DE" dirty="0" smtClean="0"/>
              <a:t> </a:t>
            </a:r>
            <a:r>
              <a:rPr lang="de-DE" dirty="0" err="1" smtClean="0"/>
              <a:t>homes</a:t>
            </a:r>
            <a:r>
              <a:rPr lang="de-DE" dirty="0" smtClean="0"/>
              <a:t>, </a:t>
            </a:r>
            <a:r>
              <a:rPr lang="de-DE" dirty="0" err="1" smtClean="0"/>
              <a:t>use</a:t>
            </a:r>
            <a:r>
              <a:rPr lang="de-DE" dirty="0" smtClean="0"/>
              <a:t> </a:t>
            </a:r>
            <a:r>
              <a:rPr lang="de-DE" dirty="0" err="1" smtClean="0"/>
              <a:t>energy</a:t>
            </a:r>
            <a:r>
              <a:rPr lang="de-DE" dirty="0" smtClean="0"/>
              <a:t>, </a:t>
            </a:r>
            <a:r>
              <a:rPr lang="de-DE" dirty="0" err="1" smtClean="0"/>
              <a:t>cook</a:t>
            </a:r>
            <a:r>
              <a:rPr lang="de-DE" dirty="0" smtClean="0"/>
              <a:t> and </a:t>
            </a:r>
            <a:r>
              <a:rPr lang="de-DE" dirty="0" err="1" smtClean="0"/>
              <a:t>consume</a:t>
            </a:r>
            <a:r>
              <a:rPr lang="de-DE" dirty="0" smtClean="0"/>
              <a:t> </a:t>
            </a:r>
            <a:r>
              <a:rPr lang="de-DE" dirty="0" err="1" smtClean="0"/>
              <a:t>food</a:t>
            </a:r>
            <a:r>
              <a:rPr lang="de-DE" dirty="0" smtClean="0"/>
              <a:t>.</a:t>
            </a:r>
            <a:endParaRPr lang="de-DE" dirty="0" smtClean="0"/>
          </a:p>
          <a:p>
            <a:pPr>
              <a:buNone/>
            </a:pPr>
            <a:endParaRPr lang="de-DE" dirty="0" smtClean="0"/>
          </a:p>
          <a:p>
            <a:pPr>
              <a:buNone/>
            </a:pPr>
            <a:endParaRPr lang="de-DE" dirty="0"/>
          </a:p>
        </p:txBody>
      </p:sp>
      <p:pic>
        <p:nvPicPr>
          <p:cNvPr id="4" name="Bild 3" descr="Collage HütteSkyscraper.jpg"/>
          <p:cNvPicPr>
            <a:picLocks noChangeAspect="1"/>
          </p:cNvPicPr>
          <p:nvPr/>
        </p:nvPicPr>
        <p:blipFill>
          <a:blip r:embed="rId2"/>
          <a:stretch>
            <a:fillRect/>
          </a:stretch>
        </p:blipFill>
        <p:spPr>
          <a:xfrm>
            <a:off x="203200" y="274638"/>
            <a:ext cx="1778000" cy="118521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DE" dirty="0" smtClean="0"/>
              <a:t>B. </a:t>
            </a:r>
            <a:r>
              <a:rPr lang="de-DE" dirty="0" err="1" smtClean="0"/>
              <a:t>Content</a:t>
            </a:r>
            <a:r>
              <a:rPr lang="de-DE" dirty="0" smtClean="0"/>
              <a:t> and </a:t>
            </a:r>
            <a:r>
              <a:rPr lang="de-DE" dirty="0" err="1" smtClean="0"/>
              <a:t>Competencies</a:t>
            </a:r>
            <a:endParaRPr lang="de-DE" dirty="0"/>
          </a:p>
        </p:txBody>
      </p:sp>
      <p:sp>
        <p:nvSpPr>
          <p:cNvPr id="5" name="Untertitel 4"/>
          <p:cNvSpPr>
            <a:spLocks noGrp="1"/>
          </p:cNvSpPr>
          <p:nvPr>
            <p:ph type="subTitle" idx="1"/>
          </p:nvPr>
        </p:nvSpPr>
        <p:spPr/>
        <p:txBody>
          <a:bodyPr/>
          <a:lstStyle/>
          <a:p>
            <a:endParaRPr lang="de-DE"/>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Content</a:t>
            </a:r>
            <a:r>
              <a:rPr lang="de-DE" dirty="0" smtClean="0"/>
              <a:t> of </a:t>
            </a:r>
            <a:r>
              <a:rPr lang="de-DE" dirty="0" err="1" smtClean="0"/>
              <a:t>outdoor</a:t>
            </a:r>
            <a:r>
              <a:rPr lang="de-DE" dirty="0" smtClean="0"/>
              <a:t> </a:t>
            </a:r>
            <a:r>
              <a:rPr lang="de-DE" dirty="0" err="1" smtClean="0"/>
              <a:t>learning</a:t>
            </a:r>
            <a:endParaRPr lang="de-DE" dirty="0"/>
          </a:p>
        </p:txBody>
      </p:sp>
      <p:sp>
        <p:nvSpPr>
          <p:cNvPr id="3" name="Inhaltsplatzhalter 2"/>
          <p:cNvSpPr>
            <a:spLocks noGrp="1"/>
          </p:cNvSpPr>
          <p:nvPr>
            <p:ph idx="1"/>
          </p:nvPr>
        </p:nvSpPr>
        <p:spPr/>
        <p:txBody>
          <a:bodyPr/>
          <a:lstStyle/>
          <a:p>
            <a:pPr>
              <a:buNone/>
            </a:pPr>
            <a:r>
              <a:rPr lang="en-US" dirty="0" smtClean="0">
                <a:latin typeface="Times New Roman" pitchFamily="-107" charset="0"/>
              </a:rPr>
              <a:t>What is being taught?  </a:t>
            </a:r>
          </a:p>
          <a:p>
            <a:pPr>
              <a:buNone/>
            </a:pPr>
            <a:r>
              <a:rPr lang="en-US" dirty="0" smtClean="0">
                <a:latin typeface="Times New Roman" pitchFamily="-107" charset="0"/>
              </a:rPr>
              <a:t>The content includes </a:t>
            </a:r>
          </a:p>
          <a:p>
            <a:r>
              <a:rPr lang="en-US" dirty="0" smtClean="0">
                <a:latin typeface="Times New Roman" pitchFamily="-107" charset="0"/>
              </a:rPr>
              <a:t>information about the natural environment and its relationships, </a:t>
            </a:r>
          </a:p>
          <a:p>
            <a:r>
              <a:rPr lang="en-US" dirty="0" smtClean="0">
                <a:latin typeface="Times New Roman" pitchFamily="-107" charset="0"/>
              </a:rPr>
              <a:t>specific skills to be used in the outdoors, </a:t>
            </a:r>
            <a:endParaRPr lang="en-US" dirty="0">
              <a:latin typeface="Times New Roman" pitchFamily="-107" charset="0"/>
            </a:endParaRPr>
          </a:p>
          <a:p>
            <a:r>
              <a:rPr lang="en-US" dirty="0" smtClean="0">
                <a:latin typeface="Times New Roman" pitchFamily="-107" charset="0"/>
              </a:rPr>
              <a:t>our relationship with the environment and </a:t>
            </a:r>
          </a:p>
          <a:p>
            <a:r>
              <a:rPr lang="en-US" dirty="0" smtClean="0">
                <a:latin typeface="Times New Roman" pitchFamily="-107" charset="0"/>
              </a:rPr>
              <a:t>how our activities as individuals and as a society affect it.</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Topics</a:t>
            </a:r>
            <a:endParaRPr lang="de-DE" dirty="0"/>
          </a:p>
        </p:txBody>
      </p:sp>
      <p:sp>
        <p:nvSpPr>
          <p:cNvPr id="3" name="Inhaltsplatzhalter 2"/>
          <p:cNvSpPr>
            <a:spLocks noGrp="1"/>
          </p:cNvSpPr>
          <p:nvPr>
            <p:ph idx="1"/>
          </p:nvPr>
        </p:nvSpPr>
        <p:spPr/>
        <p:txBody>
          <a:bodyPr>
            <a:normAutofit fontScale="92500" lnSpcReduction="10000"/>
          </a:bodyPr>
          <a:lstStyle/>
          <a:p>
            <a:pPr>
              <a:lnSpc>
                <a:spcPct val="80000"/>
              </a:lnSpc>
            </a:pPr>
            <a:r>
              <a:rPr lang="en-US" dirty="0" smtClean="0"/>
              <a:t>Adventure Training</a:t>
            </a:r>
          </a:p>
          <a:p>
            <a:pPr>
              <a:lnSpc>
                <a:spcPct val="80000"/>
              </a:lnSpc>
            </a:pPr>
            <a:r>
              <a:rPr lang="en-US" dirty="0" smtClean="0"/>
              <a:t>Decision making</a:t>
            </a:r>
          </a:p>
          <a:p>
            <a:pPr>
              <a:lnSpc>
                <a:spcPct val="80000"/>
              </a:lnSpc>
            </a:pPr>
            <a:r>
              <a:rPr lang="en-US" dirty="0" smtClean="0"/>
              <a:t>Emotional Intelligence</a:t>
            </a:r>
          </a:p>
          <a:p>
            <a:pPr>
              <a:lnSpc>
                <a:spcPct val="80000"/>
              </a:lnSpc>
            </a:pPr>
            <a:r>
              <a:rPr lang="en-US" dirty="0" smtClean="0"/>
              <a:t>Knowing the local environment</a:t>
            </a:r>
          </a:p>
          <a:p>
            <a:pPr>
              <a:lnSpc>
                <a:spcPct val="80000"/>
              </a:lnSpc>
            </a:pPr>
            <a:r>
              <a:rPr lang="en-US" dirty="0" smtClean="0"/>
              <a:t>History and traditional knowledge</a:t>
            </a:r>
          </a:p>
          <a:p>
            <a:pPr>
              <a:lnSpc>
                <a:spcPct val="80000"/>
              </a:lnSpc>
            </a:pPr>
            <a:r>
              <a:rPr lang="en-US" dirty="0" smtClean="0"/>
              <a:t>Respect</a:t>
            </a:r>
          </a:p>
          <a:p>
            <a:pPr>
              <a:lnSpc>
                <a:spcPct val="80000"/>
              </a:lnSpc>
            </a:pPr>
            <a:r>
              <a:rPr lang="en-US" dirty="0" smtClean="0"/>
              <a:t>Responsibility</a:t>
            </a:r>
          </a:p>
          <a:p>
            <a:pPr>
              <a:lnSpc>
                <a:spcPct val="80000"/>
              </a:lnSpc>
            </a:pPr>
            <a:r>
              <a:rPr lang="en-US" dirty="0" smtClean="0"/>
              <a:t>Resilience</a:t>
            </a:r>
          </a:p>
          <a:p>
            <a:pPr>
              <a:lnSpc>
                <a:spcPct val="80000"/>
              </a:lnSpc>
            </a:pPr>
            <a:r>
              <a:rPr lang="en-US" dirty="0" smtClean="0"/>
              <a:t>Self Reliance</a:t>
            </a:r>
          </a:p>
          <a:p>
            <a:pPr>
              <a:lnSpc>
                <a:spcPct val="80000"/>
              </a:lnSpc>
            </a:pPr>
            <a:r>
              <a:rPr lang="en-US" dirty="0" smtClean="0"/>
              <a:t>Inter/Intrapersonal</a:t>
            </a:r>
            <a:r>
              <a:rPr lang="en-US" dirty="0" smtClean="0"/>
              <a:t> </a:t>
            </a:r>
            <a:r>
              <a:rPr lang="en-US" dirty="0"/>
              <a:t>u</a:t>
            </a:r>
            <a:r>
              <a:rPr lang="en-US" dirty="0" smtClean="0"/>
              <a:t>nderstanding</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r>
              <a:rPr lang="en-US"/>
              <a:t>What is Outdoor Education?</a:t>
            </a:r>
          </a:p>
        </p:txBody>
      </p:sp>
      <p:sp>
        <p:nvSpPr>
          <p:cNvPr id="3075" name="Rectangle 3"/>
          <p:cNvSpPr>
            <a:spLocks noGrp="1" noRot="1" noChangeArrowheads="1"/>
          </p:cNvSpPr>
          <p:nvPr>
            <p:ph type="body" idx="1"/>
          </p:nvPr>
        </p:nvSpPr>
        <p:spPr/>
        <p:txBody>
          <a:bodyPr/>
          <a:lstStyle/>
          <a:p>
            <a:pPr>
              <a:lnSpc>
                <a:spcPct val="80000"/>
              </a:lnSpc>
            </a:pPr>
            <a:r>
              <a:rPr lang="en-US" sz="2400" dirty="0"/>
              <a:t>Outdoor Education is an experiential method with the use of all senses in which most of the learning takes place in the outdoors.  Outdoor education programs often involve residential or journey based experiences in which students participate in a variety of adventurous challenges.</a:t>
            </a:r>
          </a:p>
          <a:p>
            <a:pPr>
              <a:lnSpc>
                <a:spcPct val="80000"/>
              </a:lnSpc>
            </a:pPr>
            <a:r>
              <a:rPr lang="en-US" sz="2400" dirty="0"/>
              <a:t>Outdoor Education is education in, about, and for the out of doors.</a:t>
            </a:r>
          </a:p>
          <a:p>
            <a:pPr lvl="1">
              <a:lnSpc>
                <a:spcPct val="80000"/>
              </a:lnSpc>
            </a:pPr>
            <a:r>
              <a:rPr lang="en-US" sz="2000" dirty="0" smtClean="0"/>
              <a:t>In</a:t>
            </a:r>
            <a:r>
              <a:rPr lang="en-US" sz="2000" dirty="0"/>
              <a:t>:</a:t>
            </a:r>
            <a:r>
              <a:rPr lang="en-US" sz="2000" dirty="0" smtClean="0"/>
              <a:t> outdoor </a:t>
            </a:r>
            <a:r>
              <a:rPr lang="en-US" sz="2000" dirty="0"/>
              <a:t>education can occur in any outdoor setting from a school yard to a remote wilderness setting.</a:t>
            </a:r>
          </a:p>
          <a:p>
            <a:pPr lvl="1">
              <a:lnSpc>
                <a:spcPct val="80000"/>
              </a:lnSpc>
            </a:pPr>
            <a:r>
              <a:rPr lang="en-US" sz="2000" dirty="0" smtClean="0"/>
              <a:t>About</a:t>
            </a:r>
            <a:r>
              <a:rPr lang="en-US" sz="2000" dirty="0"/>
              <a:t>:</a:t>
            </a:r>
            <a:r>
              <a:rPr lang="en-US" sz="2000" dirty="0" smtClean="0"/>
              <a:t> the </a:t>
            </a:r>
            <a:r>
              <a:rPr lang="en-US" sz="2000" dirty="0"/>
              <a:t>topic is the outdoors itself and the cultural aspects related to the natural environment.</a:t>
            </a:r>
          </a:p>
          <a:p>
            <a:pPr lvl="1">
              <a:lnSpc>
                <a:spcPct val="80000"/>
              </a:lnSpc>
            </a:pPr>
            <a:r>
              <a:rPr lang="en-US" sz="2000" dirty="0" smtClean="0"/>
              <a:t>For</a:t>
            </a:r>
            <a:r>
              <a:rPr lang="en-US" sz="2000" dirty="0"/>
              <a:t>:</a:t>
            </a:r>
            <a:r>
              <a:rPr lang="en-US" sz="2000" dirty="0" smtClean="0"/>
              <a:t> outdoor </a:t>
            </a:r>
            <a:r>
              <a:rPr lang="en-US" sz="2000" dirty="0"/>
              <a:t>education is related to implementing the cognitive, psychomotor, and affective domains of learning for the sake of the ecosystem itself.</a:t>
            </a:r>
            <a:r>
              <a:rPr lang="en-US" sz="2000" dirty="0" smtClean="0"/>
              <a:t> It is learning for the sake of the natural world.</a:t>
            </a: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Model of </a:t>
            </a:r>
            <a:r>
              <a:rPr lang="de-DE" dirty="0" err="1" smtClean="0"/>
              <a:t>competencies</a:t>
            </a:r>
            <a:endParaRPr lang="de-DE" dirty="0"/>
          </a:p>
        </p:txBody>
      </p:sp>
      <p:sp>
        <p:nvSpPr>
          <p:cNvPr id="3" name="Inhaltsplatzhalter 2"/>
          <p:cNvSpPr>
            <a:spLocks noGrp="1"/>
          </p:cNvSpPr>
          <p:nvPr>
            <p:ph idx="1"/>
          </p:nvPr>
        </p:nvSpPr>
        <p:spPr/>
        <p:txBody>
          <a:bodyPr/>
          <a:lstStyle/>
          <a:p>
            <a:endParaRPr lang="de-DE"/>
          </a:p>
        </p:txBody>
      </p:sp>
      <p:graphicFrame>
        <p:nvGraphicFramePr>
          <p:cNvPr id="5" name="Inhaltsplatzhalter 3"/>
          <p:cNvGraphicFramePr>
            <a:graphicFrameLocks/>
          </p:cNvGraphicFramePr>
          <p:nvPr/>
        </p:nvGraphicFramePr>
        <p:xfrm>
          <a:off x="457200" y="1257300"/>
          <a:ext cx="8229600" cy="5321300"/>
        </p:xfrm>
        <a:graphic>
          <a:graphicData uri="http://schemas.openxmlformats.org/drawingml/2006/table">
            <a:tbl>
              <a:tblPr firstRow="1" bandRow="1"/>
              <a:tblGrid>
                <a:gridCol w="2057400"/>
                <a:gridCol w="2057400"/>
                <a:gridCol w="2057400"/>
                <a:gridCol w="2057400"/>
              </a:tblGrid>
              <a:tr h="1064260">
                <a:tc>
                  <a:txBody>
                    <a:bodyPr/>
                    <a:lstStyle>
                      <a:defPPr>
                        <a:defRPr lang="de-DE"/>
                      </a:defPPr>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l"/>
                      <a:r>
                        <a:rPr lang="de-DE" dirty="0" smtClean="0"/>
                        <a:t>           </a:t>
                      </a:r>
                      <a:r>
                        <a:rPr lang="de-DE" dirty="0" err="1" smtClean="0"/>
                        <a:t>Dimensions</a:t>
                      </a:r>
                      <a:r>
                        <a:rPr lang="de-DE" baseline="0" dirty="0" smtClean="0"/>
                        <a:t> </a:t>
                      </a:r>
                      <a:endParaRPr lang="de-DE" dirty="0" smtClean="0"/>
                    </a:p>
                    <a:p>
                      <a:endParaRPr lang="de-DE" dirty="0" smtClean="0"/>
                    </a:p>
                    <a:p>
                      <a:r>
                        <a:rPr lang="de-DE" dirty="0" err="1" smtClean="0"/>
                        <a:t>Competence</a:t>
                      </a:r>
                      <a:r>
                        <a:rPr lang="de-DE" dirty="0" smtClean="0"/>
                        <a:t> </a:t>
                      </a:r>
                      <a:endParaRPr lang="de-DE"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EB060"/>
                    </a:solidFill>
                  </a:tcPr>
                </a:tc>
                <a:tc>
                  <a:txBody>
                    <a:bodyPr/>
                    <a:lstStyle>
                      <a:defPPr>
                        <a:defRPr lang="de-DE"/>
                      </a:defPPr>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de-DE" dirty="0" err="1" smtClean="0"/>
                        <a:t>Knowledge</a:t>
                      </a:r>
                      <a:endParaRPr lang="de-DE"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EB060"/>
                    </a:solidFill>
                  </a:tcPr>
                </a:tc>
                <a:tc>
                  <a:txBody>
                    <a:bodyPr/>
                    <a:lstStyle>
                      <a:defPPr>
                        <a:defRPr lang="de-DE"/>
                      </a:defPPr>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de-DE" dirty="0" err="1" smtClean="0"/>
                        <a:t>skills</a:t>
                      </a:r>
                      <a:endParaRPr lang="de-DE"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EB060"/>
                    </a:solidFill>
                  </a:tcPr>
                </a:tc>
                <a:tc>
                  <a:txBody>
                    <a:bodyPr/>
                    <a:lstStyle>
                      <a:defPPr>
                        <a:defRPr lang="de-DE"/>
                      </a:defPPr>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de-DE" dirty="0" err="1" smtClean="0"/>
                        <a:t>attitude</a:t>
                      </a:r>
                      <a:endParaRPr lang="de-DE"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EB060"/>
                    </a:solidFill>
                  </a:tcPr>
                </a:tc>
              </a:tr>
              <a:tr h="1064260">
                <a:tc>
                  <a:txBody>
                    <a:bodyPr/>
                    <a:lstStyle>
                      <a:defPPr>
                        <a:defRPr lang="de-DE"/>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de-DE" b="1" dirty="0" err="1" smtClean="0"/>
                        <a:t>Issue</a:t>
                      </a:r>
                      <a:r>
                        <a:rPr lang="de-DE" b="1" dirty="0" smtClean="0"/>
                        <a:t> </a:t>
                      </a:r>
                      <a:r>
                        <a:rPr lang="de-DE" b="1" dirty="0" err="1" smtClean="0"/>
                        <a:t>competence</a:t>
                      </a:r>
                      <a:endParaRPr lang="de-DE"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EB060">
                        <a:tint val="40000"/>
                      </a:srgbClr>
                    </a:solidFill>
                  </a:tcPr>
                </a:tc>
                <a:tc>
                  <a:txBody>
                    <a:bodyPr/>
                    <a:lstStyle>
                      <a:defPPr>
                        <a:defRPr lang="de-DE"/>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de-DE" dirty="0" err="1" smtClean="0"/>
                        <a:t>About</a:t>
                      </a:r>
                      <a:r>
                        <a:rPr lang="de-DE" dirty="0" smtClean="0"/>
                        <a:t> nature</a:t>
                      </a:r>
                      <a:r>
                        <a:rPr lang="de-DE" baseline="0" dirty="0" smtClean="0"/>
                        <a:t> and </a:t>
                      </a:r>
                      <a:r>
                        <a:rPr lang="de-DE" baseline="0" dirty="0" err="1" smtClean="0"/>
                        <a:t>environment</a:t>
                      </a:r>
                      <a:endParaRPr lang="de-DE" dirty="0" smtClean="0"/>
                    </a:p>
                    <a:p>
                      <a:endParaRPr lang="de-DE"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EB060">
                        <a:tint val="40000"/>
                      </a:srgbClr>
                    </a:solidFill>
                  </a:tcPr>
                </a:tc>
                <a:tc>
                  <a:txBody>
                    <a:bodyPr/>
                    <a:lstStyle>
                      <a:defPPr>
                        <a:defRPr lang="de-DE"/>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de-DE" dirty="0" err="1" smtClean="0"/>
                        <a:t>Working</a:t>
                      </a:r>
                      <a:r>
                        <a:rPr lang="de-DE" dirty="0" smtClean="0"/>
                        <a:t> </a:t>
                      </a:r>
                      <a:r>
                        <a:rPr lang="de-DE" dirty="0" err="1" smtClean="0"/>
                        <a:t>with</a:t>
                      </a:r>
                      <a:r>
                        <a:rPr lang="de-DE" dirty="0" smtClean="0"/>
                        <a:t> </a:t>
                      </a:r>
                      <a:r>
                        <a:rPr lang="de-DE" dirty="0" err="1" smtClean="0"/>
                        <a:t>methods</a:t>
                      </a:r>
                      <a:r>
                        <a:rPr lang="de-DE" dirty="0" smtClean="0"/>
                        <a:t> and </a:t>
                      </a:r>
                      <a:r>
                        <a:rPr lang="de-DE" dirty="0" err="1" smtClean="0"/>
                        <a:t>instruments</a:t>
                      </a:r>
                      <a:endParaRPr lang="de-DE"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EB060">
                        <a:tint val="40000"/>
                      </a:srgbClr>
                    </a:solidFill>
                  </a:tcPr>
                </a:tc>
                <a:tc>
                  <a:txBody>
                    <a:bodyPr/>
                    <a:lstStyle>
                      <a:defPPr>
                        <a:defRPr lang="de-DE"/>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de-DE" dirty="0" err="1" smtClean="0"/>
                        <a:t>respect</a:t>
                      </a:r>
                      <a:endParaRPr lang="de-DE"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EB060">
                        <a:tint val="40000"/>
                      </a:srgbClr>
                    </a:solidFill>
                  </a:tcPr>
                </a:tc>
              </a:tr>
              <a:tr h="1064260">
                <a:tc>
                  <a:txBody>
                    <a:bodyPr/>
                    <a:lstStyle>
                      <a:defPPr>
                        <a:defRPr lang="de-DE"/>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de-DE" b="1" dirty="0" err="1" smtClean="0"/>
                        <a:t>Social</a:t>
                      </a:r>
                      <a:r>
                        <a:rPr lang="de-DE" b="1" dirty="0" smtClean="0"/>
                        <a:t> </a:t>
                      </a:r>
                      <a:r>
                        <a:rPr lang="de-DE" b="1" dirty="0" err="1" smtClean="0"/>
                        <a:t>competence</a:t>
                      </a:r>
                      <a:endParaRPr lang="de-DE"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EB060">
                        <a:tint val="20000"/>
                      </a:srgbClr>
                    </a:solidFill>
                  </a:tcPr>
                </a:tc>
                <a:tc>
                  <a:txBody>
                    <a:bodyPr/>
                    <a:lstStyle>
                      <a:defPPr>
                        <a:defRPr lang="de-DE"/>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de-DE" dirty="0" err="1" smtClean="0"/>
                        <a:t>Communication</a:t>
                      </a:r>
                      <a:r>
                        <a:rPr lang="de-DE" dirty="0" smtClean="0"/>
                        <a:t>,</a:t>
                      </a:r>
                      <a:r>
                        <a:rPr lang="de-DE" baseline="0" dirty="0" smtClean="0"/>
                        <a:t> </a:t>
                      </a:r>
                      <a:r>
                        <a:rPr lang="de-DE" baseline="0" dirty="0" err="1" smtClean="0"/>
                        <a:t>teamwork</a:t>
                      </a:r>
                      <a:endParaRPr lang="de-DE" baseline="0" dirty="0" smtClean="0"/>
                    </a:p>
                    <a:p>
                      <a:endParaRPr lang="de-DE"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EB060">
                        <a:tint val="20000"/>
                      </a:srgbClr>
                    </a:solidFill>
                  </a:tcPr>
                </a:tc>
                <a:tc>
                  <a:txBody>
                    <a:bodyPr/>
                    <a:lstStyle>
                      <a:defPPr>
                        <a:defRPr lang="de-DE"/>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de-DE" dirty="0" err="1" smtClean="0"/>
                        <a:t>Solving</a:t>
                      </a:r>
                      <a:r>
                        <a:rPr lang="de-DE" dirty="0" smtClean="0"/>
                        <a:t> </a:t>
                      </a:r>
                      <a:r>
                        <a:rPr lang="de-DE" dirty="0" err="1" smtClean="0"/>
                        <a:t>conflicts</a:t>
                      </a:r>
                      <a:endParaRPr lang="de-DE" dirty="0" smtClean="0"/>
                    </a:p>
                    <a:p>
                      <a:r>
                        <a:rPr lang="de-DE" dirty="0" err="1" smtClean="0"/>
                        <a:t>Steering</a:t>
                      </a:r>
                      <a:r>
                        <a:rPr lang="de-DE" baseline="0" dirty="0" smtClean="0"/>
                        <a:t> </a:t>
                      </a:r>
                      <a:r>
                        <a:rPr lang="de-DE" baseline="0" dirty="0" err="1" smtClean="0"/>
                        <a:t>dialogues</a:t>
                      </a:r>
                      <a:endParaRPr lang="de-DE"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EB060">
                        <a:tint val="20000"/>
                      </a:srgbClr>
                    </a:solidFill>
                  </a:tcPr>
                </a:tc>
                <a:tc>
                  <a:txBody>
                    <a:bodyPr/>
                    <a:lstStyle>
                      <a:defPPr>
                        <a:defRPr lang="de-DE"/>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de-DE" dirty="0" err="1" smtClean="0"/>
                        <a:t>Open-mindness</a:t>
                      </a:r>
                      <a:endParaRPr lang="de-DE" dirty="0" smtClean="0"/>
                    </a:p>
                    <a:p>
                      <a:r>
                        <a:rPr lang="de-DE" dirty="0" err="1" smtClean="0"/>
                        <a:t>Empathy</a:t>
                      </a:r>
                      <a:endParaRPr lang="de-DE" dirty="0" smtClean="0"/>
                    </a:p>
                    <a:p>
                      <a:r>
                        <a:rPr lang="de-DE" dirty="0" err="1" smtClean="0"/>
                        <a:t>Solidarity</a:t>
                      </a:r>
                      <a:endParaRPr lang="de-DE"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EB060">
                        <a:tint val="20000"/>
                      </a:srgbClr>
                    </a:solidFill>
                  </a:tcPr>
                </a:tc>
              </a:tr>
              <a:tr h="1064260">
                <a:tc>
                  <a:txBody>
                    <a:bodyPr/>
                    <a:lstStyle>
                      <a:defPPr>
                        <a:defRPr lang="de-DE"/>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de-DE" b="1" dirty="0" err="1" smtClean="0"/>
                        <a:t>Self</a:t>
                      </a:r>
                      <a:r>
                        <a:rPr lang="de-DE" b="1" dirty="0" smtClean="0"/>
                        <a:t> </a:t>
                      </a:r>
                      <a:r>
                        <a:rPr lang="de-DE" b="1" dirty="0" err="1" smtClean="0"/>
                        <a:t>competence</a:t>
                      </a:r>
                      <a:endParaRPr lang="de-DE"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EB060">
                        <a:tint val="40000"/>
                      </a:srgbClr>
                    </a:solidFill>
                  </a:tcPr>
                </a:tc>
                <a:tc>
                  <a:txBody>
                    <a:bodyPr/>
                    <a:lstStyle>
                      <a:defPPr>
                        <a:defRPr lang="de-DE"/>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de-DE" dirty="0" err="1" smtClean="0"/>
                        <a:t>Personality</a:t>
                      </a:r>
                      <a:r>
                        <a:rPr lang="de-DE" dirty="0" smtClean="0"/>
                        <a:t>, </a:t>
                      </a:r>
                      <a:r>
                        <a:rPr lang="de-DE" dirty="0" err="1" smtClean="0"/>
                        <a:t>emotion</a:t>
                      </a:r>
                      <a:endParaRPr lang="de-DE" dirty="0" smtClean="0"/>
                    </a:p>
                    <a:p>
                      <a:r>
                        <a:rPr lang="de-DE" dirty="0" err="1" smtClean="0"/>
                        <a:t>behavior</a:t>
                      </a:r>
                      <a:endParaRPr lang="de-DE"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EB060">
                        <a:tint val="40000"/>
                      </a:srgbClr>
                    </a:solidFill>
                  </a:tcPr>
                </a:tc>
                <a:tc>
                  <a:txBody>
                    <a:bodyPr/>
                    <a:lstStyle>
                      <a:defPPr>
                        <a:defRPr lang="de-DE"/>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de-DE" dirty="0" err="1" smtClean="0"/>
                        <a:t>Designing</a:t>
                      </a:r>
                      <a:r>
                        <a:rPr lang="de-DE" dirty="0" smtClean="0"/>
                        <a:t> </a:t>
                      </a:r>
                      <a:r>
                        <a:rPr lang="de-DE" dirty="0" err="1" smtClean="0"/>
                        <a:t>own</a:t>
                      </a:r>
                      <a:r>
                        <a:rPr lang="de-DE" dirty="0" smtClean="0"/>
                        <a:t> life- and </a:t>
                      </a:r>
                      <a:r>
                        <a:rPr lang="de-DE" dirty="0" err="1" smtClean="0"/>
                        <a:t>carreer</a:t>
                      </a:r>
                      <a:r>
                        <a:rPr lang="de-DE" dirty="0" smtClean="0"/>
                        <a:t> </a:t>
                      </a:r>
                      <a:r>
                        <a:rPr lang="de-DE" dirty="0" err="1" smtClean="0"/>
                        <a:t>curriculum</a:t>
                      </a:r>
                      <a:endParaRPr lang="de-DE"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EB060">
                        <a:tint val="40000"/>
                      </a:srgbClr>
                    </a:solidFill>
                  </a:tcPr>
                </a:tc>
                <a:tc>
                  <a:txBody>
                    <a:bodyPr/>
                    <a:lstStyle>
                      <a:defPPr>
                        <a:defRPr lang="de-DE"/>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de-DE" dirty="0" smtClean="0"/>
                        <a:t>Courage and </a:t>
                      </a:r>
                      <a:r>
                        <a:rPr lang="de-DE" dirty="0" err="1" smtClean="0"/>
                        <a:t>heart</a:t>
                      </a:r>
                      <a:endParaRPr lang="de-DE" dirty="0" smtClean="0"/>
                    </a:p>
                    <a:p>
                      <a:r>
                        <a:rPr lang="de-DE" dirty="0" err="1" smtClean="0"/>
                        <a:t>authenticity</a:t>
                      </a:r>
                      <a:endParaRPr lang="de-DE"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EB060">
                        <a:tint val="40000"/>
                      </a:srgbClr>
                    </a:solidFill>
                  </a:tcPr>
                </a:tc>
              </a:tr>
              <a:tr h="1064260">
                <a:tc>
                  <a:txBody>
                    <a:bodyPr/>
                    <a:lstStyle>
                      <a:defPPr>
                        <a:defRPr lang="de-DE"/>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de-DE" b="1" dirty="0" smtClean="0"/>
                        <a:t>Design </a:t>
                      </a:r>
                      <a:r>
                        <a:rPr lang="de-DE" b="1" dirty="0" err="1" smtClean="0"/>
                        <a:t>competence</a:t>
                      </a:r>
                      <a:endParaRPr lang="de-DE"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EB060">
                        <a:tint val="20000"/>
                      </a:srgbClr>
                    </a:solidFill>
                  </a:tcPr>
                </a:tc>
                <a:tc>
                  <a:txBody>
                    <a:bodyPr/>
                    <a:lstStyle>
                      <a:defPPr>
                        <a:defRPr lang="de-DE"/>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de-DE" dirty="0" err="1" smtClean="0"/>
                        <a:t>About</a:t>
                      </a:r>
                      <a:r>
                        <a:rPr lang="de-DE" dirty="0" smtClean="0"/>
                        <a:t> </a:t>
                      </a:r>
                      <a:r>
                        <a:rPr lang="de-DE" dirty="0" err="1" smtClean="0"/>
                        <a:t>process</a:t>
                      </a:r>
                      <a:r>
                        <a:rPr lang="de-DE" dirty="0" smtClean="0"/>
                        <a:t> </a:t>
                      </a:r>
                      <a:r>
                        <a:rPr lang="de-DE" dirty="0" err="1" smtClean="0"/>
                        <a:t>designing</a:t>
                      </a:r>
                      <a:r>
                        <a:rPr lang="de-DE" dirty="0" smtClean="0"/>
                        <a:t> </a:t>
                      </a:r>
                      <a:r>
                        <a:rPr lang="de-DE" dirty="0" err="1" smtClean="0"/>
                        <a:t>structure</a:t>
                      </a:r>
                      <a:r>
                        <a:rPr lang="de-DE" dirty="0" smtClean="0"/>
                        <a:t> </a:t>
                      </a:r>
                      <a:r>
                        <a:rPr lang="de-DE" dirty="0" err="1" smtClean="0"/>
                        <a:t>building</a:t>
                      </a:r>
                      <a:endParaRPr lang="de-DE"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EB060">
                        <a:tint val="20000"/>
                      </a:srgbClr>
                    </a:solidFill>
                  </a:tcPr>
                </a:tc>
                <a:tc>
                  <a:txBody>
                    <a:bodyPr/>
                    <a:lstStyle>
                      <a:defPPr>
                        <a:defRPr lang="de-DE"/>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de-DE" dirty="0" err="1" smtClean="0"/>
                        <a:t>Designing</a:t>
                      </a:r>
                      <a:r>
                        <a:rPr lang="de-DE" dirty="0" smtClean="0"/>
                        <a:t> </a:t>
                      </a:r>
                      <a:r>
                        <a:rPr lang="de-DE" dirty="0" err="1" smtClean="0"/>
                        <a:t>processes</a:t>
                      </a:r>
                      <a:r>
                        <a:rPr lang="de-DE" dirty="0" smtClean="0"/>
                        <a:t> and </a:t>
                      </a:r>
                      <a:r>
                        <a:rPr lang="de-DE" dirty="0" err="1" smtClean="0"/>
                        <a:t>products</a:t>
                      </a:r>
                      <a:endParaRPr lang="de-DE"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EB060">
                        <a:tint val="20000"/>
                      </a:srgbClr>
                    </a:solidFill>
                  </a:tcPr>
                </a:tc>
                <a:tc>
                  <a:txBody>
                    <a:bodyPr/>
                    <a:lstStyle>
                      <a:defPPr>
                        <a:defRPr lang="de-DE"/>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de-DE" dirty="0" err="1" smtClean="0"/>
                        <a:t>Dealing</a:t>
                      </a:r>
                      <a:r>
                        <a:rPr lang="de-DE" dirty="0" smtClean="0"/>
                        <a:t> </a:t>
                      </a:r>
                      <a:r>
                        <a:rPr lang="de-DE" dirty="0" err="1" smtClean="0"/>
                        <a:t>with</a:t>
                      </a:r>
                      <a:r>
                        <a:rPr lang="de-DE" dirty="0" smtClean="0"/>
                        <a:t> </a:t>
                      </a:r>
                      <a:r>
                        <a:rPr lang="de-DE" dirty="0" err="1" smtClean="0"/>
                        <a:t>variety</a:t>
                      </a:r>
                      <a:r>
                        <a:rPr lang="de-DE" dirty="0" smtClean="0"/>
                        <a:t> and </a:t>
                      </a:r>
                      <a:r>
                        <a:rPr lang="de-DE" dirty="0" err="1" smtClean="0"/>
                        <a:t>difference</a:t>
                      </a:r>
                      <a:endParaRPr lang="de-DE"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EB060">
                        <a:tint val="20000"/>
                      </a:srgbClr>
                    </a:solidFill>
                  </a:tcPr>
                </a:tc>
              </a:tr>
            </a:tbl>
          </a:graphicData>
        </a:graphic>
      </p:graphicFrame>
      <p:sp>
        <p:nvSpPr>
          <p:cNvPr id="6" name="Pfeil nach rechts 5"/>
          <p:cNvSpPr/>
          <p:nvPr/>
        </p:nvSpPr>
        <p:spPr>
          <a:xfrm>
            <a:off x="2298700" y="1417638"/>
            <a:ext cx="393700" cy="182562"/>
          </a:xfrm>
          <a:prstGeom prst="rightArrow">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Pfeil nach unten 6"/>
          <p:cNvSpPr/>
          <p:nvPr/>
        </p:nvSpPr>
        <p:spPr>
          <a:xfrm>
            <a:off x="1765300" y="2070100"/>
            <a:ext cx="190500" cy="381000"/>
          </a:xfrm>
          <a:prstGeom prst="downArrow">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Circle of </a:t>
            </a:r>
            <a:r>
              <a:rPr lang="de-DE" dirty="0" err="1" smtClean="0"/>
              <a:t>competence</a:t>
            </a:r>
            <a:r>
              <a:rPr lang="de-DE" dirty="0" smtClean="0"/>
              <a:t> </a:t>
            </a:r>
            <a:r>
              <a:rPr lang="de-DE" dirty="0" err="1" smtClean="0"/>
              <a:t>development</a:t>
            </a:r>
            <a:endParaRPr lang="de-DE" dirty="0"/>
          </a:p>
        </p:txBody>
      </p:sp>
      <p:graphicFrame>
        <p:nvGraphicFramePr>
          <p:cNvPr id="4" name="Inhaltsplatzhalter 3"/>
          <p:cNvGraphicFramePr>
            <a:graphicFrameLocks noGrp="1"/>
          </p:cNvGraphicFramePr>
          <p:nvPr>
            <p:ph idx="1"/>
          </p:nvPr>
        </p:nvGraphicFramePr>
        <p:xfrm>
          <a:off x="457200" y="1600200"/>
          <a:ext cx="8229600" cy="452596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DE" dirty="0" smtClean="0"/>
              <a:t>C. </a:t>
            </a:r>
            <a:r>
              <a:rPr lang="de-DE" dirty="0" err="1" smtClean="0"/>
              <a:t>Teachers</a:t>
            </a:r>
            <a:r>
              <a:rPr lang="de-DE" dirty="0" smtClean="0"/>
              <a:t> and </a:t>
            </a:r>
            <a:r>
              <a:rPr lang="de-DE" dirty="0" err="1" smtClean="0"/>
              <a:t>learners</a:t>
            </a:r>
            <a:endParaRPr lang="de-DE" dirty="0"/>
          </a:p>
        </p:txBody>
      </p:sp>
      <p:sp>
        <p:nvSpPr>
          <p:cNvPr id="5" name="Untertitel 4"/>
          <p:cNvSpPr>
            <a:spLocks noGrp="1"/>
          </p:cNvSpPr>
          <p:nvPr>
            <p:ph type="subTitle" idx="1"/>
          </p:nvPr>
        </p:nvSpPr>
        <p:spPr/>
        <p:txBody>
          <a:bodyPr/>
          <a:lstStyle/>
          <a:p>
            <a:endParaRPr lang="de-DE"/>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Nature and </a:t>
            </a:r>
            <a:r>
              <a:rPr lang="de-DE" dirty="0" err="1" smtClean="0"/>
              <a:t>environment</a:t>
            </a:r>
            <a:r>
              <a:rPr lang="de-DE" dirty="0" smtClean="0"/>
              <a:t> as </a:t>
            </a:r>
            <a:r>
              <a:rPr lang="de-DE" dirty="0" err="1" smtClean="0"/>
              <a:t>teacher</a:t>
            </a:r>
            <a:endParaRPr lang="de-DE" dirty="0"/>
          </a:p>
        </p:txBody>
      </p:sp>
      <p:sp>
        <p:nvSpPr>
          <p:cNvPr id="3" name="Inhaltsplatzhalter 2"/>
          <p:cNvSpPr>
            <a:spLocks noGrp="1"/>
          </p:cNvSpPr>
          <p:nvPr>
            <p:ph idx="1"/>
          </p:nvPr>
        </p:nvSpPr>
        <p:spPr/>
        <p:txBody>
          <a:bodyPr/>
          <a:lstStyle/>
          <a:p>
            <a:r>
              <a:rPr lang="de-DE" dirty="0" err="1" smtClean="0"/>
              <a:t>Authentic</a:t>
            </a:r>
            <a:endParaRPr lang="de-DE" dirty="0" smtClean="0"/>
          </a:p>
          <a:p>
            <a:pPr lvl="1"/>
            <a:r>
              <a:rPr lang="en-US" dirty="0" smtClean="0"/>
              <a:t>Creating</a:t>
            </a:r>
            <a:r>
              <a:rPr lang="en-US" dirty="0" smtClean="0"/>
              <a:t> </a:t>
            </a:r>
            <a:r>
              <a:rPr lang="en-US" dirty="0" smtClean="0"/>
              <a:t>learning experiences </a:t>
            </a:r>
            <a:r>
              <a:rPr lang="en-US" dirty="0" smtClean="0"/>
              <a:t>that </a:t>
            </a:r>
            <a:r>
              <a:rPr lang="en-US" dirty="0" smtClean="0"/>
              <a:t>mirror real life</a:t>
            </a:r>
            <a:endParaRPr lang="de-DE" dirty="0" smtClean="0"/>
          </a:p>
          <a:p>
            <a:r>
              <a:rPr lang="de-DE" dirty="0" err="1" smtClean="0"/>
              <a:t>Aesthetic</a:t>
            </a:r>
            <a:endParaRPr lang="de-DE" dirty="0" smtClean="0"/>
          </a:p>
          <a:p>
            <a:pPr lvl="1"/>
            <a:r>
              <a:rPr lang="en-US" dirty="0" smtClean="0"/>
              <a:t>A “classroom” that includes natural light </a:t>
            </a:r>
            <a:r>
              <a:rPr lang="en-US" dirty="0" smtClean="0"/>
              <a:t>, sound, </a:t>
            </a:r>
            <a:r>
              <a:rPr lang="en-US" dirty="0" smtClean="0"/>
              <a:t>texture  </a:t>
            </a:r>
            <a:r>
              <a:rPr lang="en-US" dirty="0" smtClean="0"/>
              <a:t>and </a:t>
            </a:r>
            <a:r>
              <a:rPr lang="en-US" dirty="0" err="1" smtClean="0"/>
              <a:t>colour</a:t>
            </a:r>
            <a:endParaRPr lang="de-DE" dirty="0" smtClean="0"/>
          </a:p>
          <a:p>
            <a:r>
              <a:rPr lang="de-DE" dirty="0" err="1" smtClean="0"/>
              <a:t>Direct</a:t>
            </a:r>
            <a:r>
              <a:rPr lang="de-DE" dirty="0" smtClean="0"/>
              <a:t> </a:t>
            </a:r>
            <a:r>
              <a:rPr lang="de-DE" dirty="0" err="1" smtClean="0"/>
              <a:t>consequences</a:t>
            </a:r>
            <a:endParaRPr lang="de-DE" dirty="0" smtClean="0"/>
          </a:p>
          <a:p>
            <a:pPr lvl="1"/>
            <a:r>
              <a:rPr lang="de-DE" dirty="0" err="1" smtClean="0"/>
              <a:t>Instead</a:t>
            </a:r>
            <a:r>
              <a:rPr lang="de-DE" dirty="0" smtClean="0"/>
              <a:t> of</a:t>
            </a:r>
            <a:r>
              <a:rPr lang="de-DE" dirty="0" smtClean="0"/>
              <a:t> </a:t>
            </a:r>
            <a:r>
              <a:rPr lang="de-DE" dirty="0" smtClean="0"/>
              <a:t>quantitative </a:t>
            </a:r>
            <a:r>
              <a:rPr lang="de-DE" dirty="0" err="1" smtClean="0"/>
              <a:t>scores</a:t>
            </a:r>
            <a:r>
              <a:rPr lang="de-DE" dirty="0" smtClean="0"/>
              <a:t> </a:t>
            </a:r>
            <a:r>
              <a:rPr lang="de-DE" dirty="0" err="1" smtClean="0"/>
              <a:t>you</a:t>
            </a:r>
            <a:r>
              <a:rPr lang="de-DE" dirty="0" smtClean="0"/>
              <a:t> </a:t>
            </a:r>
            <a:r>
              <a:rPr lang="de-DE" dirty="0" err="1" smtClean="0"/>
              <a:t>got</a:t>
            </a:r>
            <a:r>
              <a:rPr lang="de-DE" dirty="0" smtClean="0"/>
              <a:t> a</a:t>
            </a:r>
            <a:r>
              <a:rPr lang="de-DE" dirty="0" smtClean="0"/>
              <a:t> relevant </a:t>
            </a:r>
            <a:r>
              <a:rPr lang="de-DE" dirty="0" err="1" smtClean="0"/>
              <a:t>feedback</a:t>
            </a:r>
            <a:r>
              <a:rPr lang="de-DE" dirty="0" smtClean="0"/>
              <a:t> in </a:t>
            </a:r>
            <a:r>
              <a:rPr lang="de-DE" dirty="0" err="1" smtClean="0"/>
              <a:t>relation</a:t>
            </a:r>
            <a:r>
              <a:rPr lang="de-DE" dirty="0" smtClean="0"/>
              <a:t> to a </a:t>
            </a:r>
            <a:r>
              <a:rPr lang="de-DE" dirty="0" err="1" smtClean="0"/>
              <a:t>specific</a:t>
            </a:r>
            <a:r>
              <a:rPr lang="de-DE" dirty="0" smtClean="0"/>
              <a:t> </a:t>
            </a:r>
            <a:r>
              <a:rPr lang="de-DE" dirty="0" err="1" smtClean="0"/>
              <a:t>issue</a:t>
            </a:r>
            <a:endParaRPr lang="de-DE" dirty="0" smtClean="0"/>
          </a:p>
          <a:p>
            <a:endParaRPr lang="de-DE"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The</a:t>
            </a:r>
            <a:r>
              <a:rPr lang="de-DE" dirty="0" smtClean="0"/>
              <a:t> </a:t>
            </a:r>
            <a:r>
              <a:rPr lang="de-DE" dirty="0" err="1" smtClean="0"/>
              <a:t>role</a:t>
            </a:r>
            <a:r>
              <a:rPr lang="de-DE" dirty="0" smtClean="0"/>
              <a:t> of </a:t>
            </a:r>
            <a:r>
              <a:rPr lang="de-DE" dirty="0" err="1" smtClean="0"/>
              <a:t>the</a:t>
            </a:r>
            <a:r>
              <a:rPr lang="de-DE" dirty="0" smtClean="0"/>
              <a:t> </a:t>
            </a:r>
            <a:r>
              <a:rPr lang="de-DE" dirty="0" err="1" smtClean="0"/>
              <a:t>teachers</a:t>
            </a:r>
            <a:endParaRPr lang="de-DE" dirty="0"/>
          </a:p>
        </p:txBody>
      </p:sp>
      <p:sp>
        <p:nvSpPr>
          <p:cNvPr id="3" name="Inhaltsplatzhalter 2"/>
          <p:cNvSpPr>
            <a:spLocks noGrp="1"/>
          </p:cNvSpPr>
          <p:nvPr>
            <p:ph idx="1"/>
          </p:nvPr>
        </p:nvSpPr>
        <p:spPr>
          <a:xfrm>
            <a:off x="457200" y="1600200"/>
            <a:ext cx="8229600" cy="4813300"/>
          </a:xfrm>
        </p:spPr>
        <p:txBody>
          <a:bodyPr>
            <a:normAutofit fontScale="77500" lnSpcReduction="20000"/>
          </a:bodyPr>
          <a:lstStyle/>
          <a:p>
            <a:pPr>
              <a:buNone/>
            </a:pPr>
            <a:r>
              <a:rPr lang="en-US" dirty="0">
                <a:latin typeface="Arial"/>
                <a:cs typeface="Arial"/>
              </a:rPr>
              <a:t>Teachers</a:t>
            </a:r>
            <a:r>
              <a:rPr lang="en-US" dirty="0" smtClean="0">
                <a:latin typeface="Arial"/>
                <a:cs typeface="Arial"/>
              </a:rPr>
              <a:t> as Facilitators … </a:t>
            </a:r>
          </a:p>
          <a:p>
            <a:pPr>
              <a:buNone/>
            </a:pPr>
            <a:endParaRPr lang="en-US" dirty="0" smtClean="0">
              <a:latin typeface="Arial"/>
              <a:cs typeface="Arial"/>
            </a:endParaRPr>
          </a:p>
          <a:p>
            <a:r>
              <a:rPr lang="en-US" dirty="0">
                <a:latin typeface="Arial"/>
                <a:cs typeface="Arial"/>
              </a:rPr>
              <a:t>h</a:t>
            </a:r>
            <a:r>
              <a:rPr lang="en-US" dirty="0" smtClean="0">
                <a:latin typeface="Arial"/>
                <a:cs typeface="Arial"/>
              </a:rPr>
              <a:t>ave an attitude </a:t>
            </a:r>
            <a:r>
              <a:rPr lang="en-US" dirty="0">
                <a:latin typeface="Arial"/>
                <a:cs typeface="Arial"/>
              </a:rPr>
              <a:t>of assistance, encouragement</a:t>
            </a:r>
            <a:r>
              <a:rPr lang="en-US" dirty="0" smtClean="0">
                <a:latin typeface="Arial"/>
                <a:cs typeface="Arial"/>
              </a:rPr>
              <a:t>  </a:t>
            </a:r>
          </a:p>
          <a:p>
            <a:r>
              <a:rPr lang="en-US" dirty="0">
                <a:latin typeface="Arial"/>
                <a:cs typeface="Arial"/>
              </a:rPr>
              <a:t>a</a:t>
            </a:r>
            <a:r>
              <a:rPr lang="en-US" dirty="0" smtClean="0">
                <a:latin typeface="Arial"/>
                <a:cs typeface="Arial"/>
              </a:rPr>
              <a:t>re coaching</a:t>
            </a:r>
            <a:r>
              <a:rPr lang="en-US" dirty="0" smtClean="0">
                <a:latin typeface="Arial"/>
                <a:cs typeface="Arial"/>
              </a:rPr>
              <a:t> rather than providing </a:t>
            </a:r>
            <a:r>
              <a:rPr lang="en-US" dirty="0">
                <a:latin typeface="Arial"/>
                <a:cs typeface="Arial"/>
              </a:rPr>
              <a:t>facts</a:t>
            </a:r>
            <a:r>
              <a:rPr lang="en-US" dirty="0" smtClean="0">
                <a:latin typeface="Arial"/>
                <a:cs typeface="Arial"/>
              </a:rPr>
              <a:t>.</a:t>
            </a:r>
            <a:endParaRPr lang="en-US" dirty="0" smtClean="0">
              <a:latin typeface="Arial"/>
              <a:cs typeface="Arial"/>
            </a:endParaRPr>
          </a:p>
          <a:p>
            <a:r>
              <a:rPr lang="en-US" dirty="0" smtClean="0">
                <a:latin typeface="Arial"/>
                <a:cs typeface="Arial"/>
              </a:rPr>
              <a:t>Need to know </a:t>
            </a:r>
            <a:r>
              <a:rPr lang="en-US" dirty="0" smtClean="0">
                <a:latin typeface="Arial"/>
                <a:cs typeface="Arial"/>
              </a:rPr>
              <a:t>why you are doing what you are doing</a:t>
            </a:r>
          </a:p>
          <a:p>
            <a:r>
              <a:rPr lang="en-US" dirty="0">
                <a:latin typeface="Arial"/>
                <a:cs typeface="Arial"/>
              </a:rPr>
              <a:t>p</a:t>
            </a:r>
            <a:r>
              <a:rPr lang="en-US" dirty="0" smtClean="0">
                <a:latin typeface="Arial"/>
                <a:cs typeface="Arial"/>
              </a:rPr>
              <a:t>ut the focus on the participants</a:t>
            </a:r>
          </a:p>
          <a:p>
            <a:r>
              <a:rPr lang="en-US" dirty="0">
                <a:latin typeface="Arial"/>
                <a:cs typeface="Arial"/>
              </a:rPr>
              <a:t>e</a:t>
            </a:r>
            <a:r>
              <a:rPr lang="en-US" dirty="0" smtClean="0">
                <a:latin typeface="Arial"/>
                <a:cs typeface="Arial"/>
              </a:rPr>
              <a:t>ncourage students to explore and discover meaning and understanding from the activities</a:t>
            </a:r>
          </a:p>
          <a:p>
            <a:pPr>
              <a:defRPr/>
            </a:pPr>
            <a:r>
              <a:rPr lang="en-US" dirty="0" smtClean="0">
                <a:latin typeface="Arial"/>
                <a:cs typeface="Arial"/>
              </a:rPr>
              <a:t>design </a:t>
            </a:r>
            <a:r>
              <a:rPr lang="en-US" dirty="0">
                <a:latin typeface="Arial"/>
                <a:cs typeface="Arial"/>
              </a:rPr>
              <a:t>situations that will encourage students to want to learn or</a:t>
            </a:r>
            <a:r>
              <a:rPr lang="en-US" dirty="0" smtClean="0">
                <a:latin typeface="Arial"/>
                <a:cs typeface="Arial"/>
              </a:rPr>
              <a:t> work something out</a:t>
            </a:r>
          </a:p>
          <a:p>
            <a:pPr>
              <a:defRPr/>
            </a:pPr>
            <a:r>
              <a:rPr lang="en-US" dirty="0" smtClean="0">
                <a:latin typeface="Arial"/>
                <a:cs typeface="Arial"/>
              </a:rPr>
              <a:t>look </a:t>
            </a:r>
            <a:r>
              <a:rPr lang="en-US" dirty="0">
                <a:latin typeface="Arial"/>
                <a:cs typeface="Arial"/>
              </a:rPr>
              <a:t>for and be flexible enough to</a:t>
            </a:r>
            <a:r>
              <a:rPr lang="en-US" dirty="0" smtClean="0">
                <a:latin typeface="Arial"/>
                <a:cs typeface="Arial"/>
              </a:rPr>
              <a:t> capitalize on learning opportunities that spontaneously arise</a:t>
            </a:r>
            <a:endParaRPr lang="en-US" dirty="0" smtClean="0"/>
          </a:p>
          <a:p>
            <a:endParaRPr lang="de-DE"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The</a:t>
            </a:r>
            <a:r>
              <a:rPr lang="de-DE" dirty="0" smtClean="0"/>
              <a:t> </a:t>
            </a:r>
            <a:r>
              <a:rPr lang="de-DE" dirty="0" err="1" smtClean="0"/>
              <a:t>role</a:t>
            </a:r>
            <a:r>
              <a:rPr lang="de-DE" dirty="0" smtClean="0"/>
              <a:t> of </a:t>
            </a:r>
            <a:r>
              <a:rPr lang="de-DE" dirty="0" err="1" smtClean="0"/>
              <a:t>the</a:t>
            </a:r>
            <a:r>
              <a:rPr lang="de-DE" dirty="0" smtClean="0"/>
              <a:t> </a:t>
            </a:r>
            <a:r>
              <a:rPr lang="de-DE" dirty="0" err="1" smtClean="0"/>
              <a:t>teachers</a:t>
            </a:r>
            <a:endParaRPr lang="de-DE" dirty="0"/>
          </a:p>
        </p:txBody>
      </p:sp>
      <p:sp>
        <p:nvSpPr>
          <p:cNvPr id="3" name="Inhaltsplatzhalter 2"/>
          <p:cNvSpPr>
            <a:spLocks noGrp="1"/>
          </p:cNvSpPr>
          <p:nvPr>
            <p:ph idx="1"/>
          </p:nvPr>
        </p:nvSpPr>
        <p:spPr>
          <a:xfrm>
            <a:off x="457200" y="1600200"/>
            <a:ext cx="8229600" cy="4889500"/>
          </a:xfrm>
        </p:spPr>
        <p:txBody>
          <a:bodyPr>
            <a:normAutofit fontScale="85000" lnSpcReduction="20000"/>
          </a:bodyPr>
          <a:lstStyle/>
          <a:p>
            <a:pPr>
              <a:buNone/>
            </a:pPr>
            <a:r>
              <a:rPr lang="en-US" dirty="0">
                <a:latin typeface="Times New Roman" pitchFamily="-107" charset="0"/>
              </a:rPr>
              <a:t>Teachers</a:t>
            </a:r>
            <a:r>
              <a:rPr lang="en-US" dirty="0" smtClean="0">
                <a:latin typeface="Times New Roman" pitchFamily="-107" charset="0"/>
              </a:rPr>
              <a:t> as learners … </a:t>
            </a:r>
          </a:p>
          <a:p>
            <a:r>
              <a:rPr lang="en-US" dirty="0" smtClean="0"/>
              <a:t>put the focus on the participants </a:t>
            </a:r>
          </a:p>
          <a:p>
            <a:pPr>
              <a:defRPr/>
            </a:pPr>
            <a:r>
              <a:rPr lang="en-US" dirty="0" smtClean="0"/>
              <a:t>look </a:t>
            </a:r>
            <a:r>
              <a:rPr lang="en-US" dirty="0"/>
              <a:t>for and be flexible </a:t>
            </a:r>
            <a:r>
              <a:rPr lang="en-US" dirty="0" smtClean="0"/>
              <a:t>enough </a:t>
            </a:r>
            <a:r>
              <a:rPr lang="en-US" dirty="0">
                <a:cs typeface="Arial"/>
              </a:rPr>
              <a:t>to capitalize on learning opportunities that spontaneously arise</a:t>
            </a:r>
            <a:endParaRPr lang="en-US" dirty="0" smtClean="0"/>
          </a:p>
          <a:p>
            <a:r>
              <a:rPr lang="en-US" dirty="0"/>
              <a:t>Use sequenced progressions that move from simple to </a:t>
            </a:r>
            <a:r>
              <a:rPr lang="en-US" dirty="0" smtClean="0"/>
              <a:t>complex</a:t>
            </a:r>
          </a:p>
          <a:p>
            <a:r>
              <a:rPr lang="en-US" dirty="0"/>
              <a:t>Anticipate how to use students’ failures as well as their successes to maximize </a:t>
            </a:r>
            <a:r>
              <a:rPr lang="en-US" dirty="0" smtClean="0"/>
              <a:t>learning</a:t>
            </a:r>
          </a:p>
          <a:p>
            <a:r>
              <a:rPr lang="en-US" dirty="0"/>
              <a:t>Follow an activity with opportunities for reflection, discussion, </a:t>
            </a:r>
            <a:r>
              <a:rPr lang="en-US" dirty="0" err="1" smtClean="0"/>
              <a:t>generalisation</a:t>
            </a:r>
            <a:r>
              <a:rPr lang="en-US" dirty="0" smtClean="0"/>
              <a:t> </a:t>
            </a:r>
            <a:r>
              <a:rPr lang="en-US" dirty="0"/>
              <a:t>and application. </a:t>
            </a:r>
            <a:r>
              <a:rPr lang="en-US" dirty="0" smtClean="0"/>
              <a:t> </a:t>
            </a:r>
          </a:p>
          <a:p>
            <a:endParaRPr lang="en-US" dirty="0" smtClean="0"/>
          </a:p>
          <a:p>
            <a:pPr>
              <a:buNone/>
            </a:pPr>
            <a:r>
              <a:rPr lang="en-US" dirty="0" smtClean="0"/>
              <a:t>This is the moment </a:t>
            </a:r>
            <a:r>
              <a:rPr lang="en-US" dirty="0"/>
              <a:t>when</a:t>
            </a:r>
            <a:r>
              <a:rPr lang="en-US" dirty="0" smtClean="0"/>
              <a:t> </a:t>
            </a:r>
            <a:r>
              <a:rPr lang="en-US" b="1" dirty="0" smtClean="0"/>
              <a:t>learner learns from learner</a:t>
            </a:r>
          </a:p>
          <a:p>
            <a:endParaRPr lang="en-US" dirty="0" smtClean="0"/>
          </a:p>
          <a:p>
            <a:pPr>
              <a:defRPr/>
            </a:pPr>
            <a:endParaRPr lang="en-US" dirty="0" smtClean="0"/>
          </a:p>
          <a:p>
            <a:endParaRPr lang="en-US" dirty="0" smtClean="0"/>
          </a:p>
          <a:p>
            <a:endParaRPr lang="en-US" dirty="0" smtClean="0"/>
          </a:p>
          <a:p>
            <a:endParaRPr lang="de-DE"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6" name="Rectangle 4"/>
          <p:cNvSpPr>
            <a:spLocks noGrp="1" noChangeArrowheads="1"/>
          </p:cNvSpPr>
          <p:nvPr>
            <p:ph type="title" idx="4294967295"/>
          </p:nvPr>
        </p:nvSpPr>
        <p:spPr>
          <a:xfrm>
            <a:off x="914400" y="277813"/>
            <a:ext cx="7772400" cy="1143000"/>
          </a:xfrm>
          <a:noFill/>
        </p:spPr>
        <p:txBody>
          <a:bodyPr/>
          <a:lstStyle/>
          <a:p>
            <a:pPr eaLnBrk="1" hangingPunct="1"/>
            <a:r>
              <a:rPr lang="en-US" dirty="0" smtClean="0"/>
              <a:t>Outdoor </a:t>
            </a:r>
            <a:r>
              <a:rPr lang="en-US" dirty="0"/>
              <a:t>Learning Process</a:t>
            </a:r>
          </a:p>
        </p:txBody>
      </p:sp>
      <p:grpSp>
        <p:nvGrpSpPr>
          <p:cNvPr id="2" name="Diagram 59"/>
          <p:cNvGrpSpPr>
            <a:grpSpLocks noGrp="1" noChangeAspect="1"/>
          </p:cNvGrpSpPr>
          <p:nvPr>
            <p:ph/>
          </p:nvPr>
        </p:nvGrpSpPr>
        <p:grpSpPr bwMode="auto">
          <a:xfrm>
            <a:off x="914400" y="1905001"/>
            <a:ext cx="6781800" cy="4149725"/>
            <a:chOff x="576" y="175"/>
            <a:chExt cx="4896" cy="3687"/>
          </a:xfrm>
        </p:grpSpPr>
        <p:sp>
          <p:nvSpPr>
            <p:cNvPr id="1027" name="AutoShape 60"/>
            <p:cNvSpPr>
              <a:spLocks noChangeAspect="1" noChangeArrowheads="1" noTextEdit="1"/>
            </p:cNvSpPr>
            <p:nvPr/>
          </p:nvSpPr>
          <p:spPr bwMode="auto">
            <a:xfrm>
              <a:off x="576" y="175"/>
              <a:ext cx="4896" cy="368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prstTxWarp prst="textNoShape">
                <a:avLst/>
              </a:prstTxWarp>
            </a:bodyPr>
            <a:lstStyle/>
            <a:p>
              <a:endParaRPr lang="de-DE"/>
            </a:p>
          </p:txBody>
        </p:sp>
        <p:sp>
          <p:nvSpPr>
            <p:cNvPr id="1028" name="_s1028"/>
            <p:cNvSpPr>
              <a:spLocks noChangeArrowheads="1" noTextEdit="1"/>
            </p:cNvSpPr>
            <p:nvPr/>
          </p:nvSpPr>
          <p:spPr bwMode="auto">
            <a:xfrm>
              <a:off x="1969" y="468"/>
              <a:ext cx="2110" cy="2110"/>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300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599"/>
                    <a:pt x="10800" y="3599"/>
                  </a:cubicBezTo>
                  <a:cubicBezTo>
                    <a:pt x="9536" y="3599"/>
                    <a:pt x="8294" y="3932"/>
                    <a:pt x="7200" y="4564"/>
                  </a:cubicBezTo>
                  <a:lnTo>
                    <a:pt x="5400" y="1446"/>
                  </a:lnTo>
                  <a:cubicBezTo>
                    <a:pt x="7041" y="499"/>
                    <a:pt x="8904" y="-1"/>
                    <a:pt x="10800" y="-1"/>
                  </a:cubicBezTo>
                  <a:cubicBezTo>
                    <a:pt x="11302" y="-1"/>
                    <a:pt x="11805" y="35"/>
                    <a:pt x="12303" y="105"/>
                  </a:cubicBezTo>
                  <a:lnTo>
                    <a:pt x="12678" y="-2569"/>
                  </a:lnTo>
                  <a:lnTo>
                    <a:pt x="16508" y="2513"/>
                  </a:lnTo>
                  <a:lnTo>
                    <a:pt x="11426" y="6343"/>
                  </a:lnTo>
                  <a:lnTo>
                    <a:pt x="11802" y="3670"/>
                  </a:lnTo>
                  <a:close/>
                </a:path>
              </a:pathLst>
            </a:custGeom>
            <a:ln>
              <a:headEnd/>
              <a:tailEnd/>
            </a:ln>
          </p:spPr>
          <p:style>
            <a:lnRef idx="1">
              <a:schemeClr val="accent3"/>
            </a:lnRef>
            <a:fillRef idx="2">
              <a:schemeClr val="accent3"/>
            </a:fillRef>
            <a:effectRef idx="1">
              <a:schemeClr val="accent3"/>
            </a:effectRef>
            <a:fontRef idx="minor">
              <a:schemeClr val="dk1"/>
            </a:fontRef>
          </p:style>
          <p:txBody>
            <a:bodyPr lIns="0" tIns="0" rIns="0" bIns="0" anchor="ctr">
              <a:prstTxWarp prst="textNoShape">
                <a:avLst/>
              </a:prstTxWarp>
            </a:bodyPr>
            <a:lstStyle/>
            <a:p>
              <a:endParaRPr lang="de-DE"/>
            </a:p>
          </p:txBody>
        </p:sp>
        <p:sp>
          <p:nvSpPr>
            <p:cNvPr id="1029" name="_s1029"/>
            <p:cNvSpPr>
              <a:spLocks noChangeArrowheads="1" noTextEdit="1"/>
            </p:cNvSpPr>
            <p:nvPr/>
          </p:nvSpPr>
          <p:spPr bwMode="auto">
            <a:xfrm rot="5400000">
              <a:off x="2465" y="964"/>
              <a:ext cx="2110" cy="2110"/>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300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599"/>
                    <a:pt x="10800" y="3599"/>
                  </a:cubicBezTo>
                  <a:cubicBezTo>
                    <a:pt x="9536" y="3599"/>
                    <a:pt x="8294" y="3932"/>
                    <a:pt x="7200" y="4564"/>
                  </a:cubicBezTo>
                  <a:lnTo>
                    <a:pt x="5400" y="1446"/>
                  </a:lnTo>
                  <a:cubicBezTo>
                    <a:pt x="7041" y="499"/>
                    <a:pt x="8904" y="-1"/>
                    <a:pt x="10800" y="-1"/>
                  </a:cubicBezTo>
                  <a:cubicBezTo>
                    <a:pt x="11302" y="-1"/>
                    <a:pt x="11805" y="35"/>
                    <a:pt x="12303" y="105"/>
                  </a:cubicBezTo>
                  <a:lnTo>
                    <a:pt x="12678" y="-2569"/>
                  </a:lnTo>
                  <a:lnTo>
                    <a:pt x="16508" y="2513"/>
                  </a:lnTo>
                  <a:lnTo>
                    <a:pt x="11426" y="6343"/>
                  </a:lnTo>
                  <a:lnTo>
                    <a:pt x="11802" y="3670"/>
                  </a:lnTo>
                  <a:close/>
                </a:path>
              </a:pathLst>
            </a:custGeom>
            <a:ln>
              <a:headEnd/>
              <a:tailEnd/>
            </a:ln>
          </p:spPr>
          <p:style>
            <a:lnRef idx="1">
              <a:schemeClr val="accent3"/>
            </a:lnRef>
            <a:fillRef idx="2">
              <a:schemeClr val="accent3"/>
            </a:fillRef>
            <a:effectRef idx="1">
              <a:schemeClr val="accent3"/>
            </a:effectRef>
            <a:fontRef idx="minor">
              <a:schemeClr val="dk1"/>
            </a:fontRef>
          </p:style>
          <p:txBody>
            <a:bodyPr lIns="0" tIns="0" rIns="0" bIns="0" anchor="ctr">
              <a:prstTxWarp prst="textNoShape">
                <a:avLst/>
              </a:prstTxWarp>
            </a:bodyPr>
            <a:lstStyle/>
            <a:p>
              <a:endParaRPr lang="de-DE"/>
            </a:p>
          </p:txBody>
        </p:sp>
        <p:sp>
          <p:nvSpPr>
            <p:cNvPr id="1030" name="_s1030"/>
            <p:cNvSpPr>
              <a:spLocks noChangeArrowheads="1" noTextEdit="1"/>
            </p:cNvSpPr>
            <p:nvPr/>
          </p:nvSpPr>
          <p:spPr bwMode="auto">
            <a:xfrm rot="10800000">
              <a:off x="1969" y="1460"/>
              <a:ext cx="2110" cy="2110"/>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300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599"/>
                    <a:pt x="10800" y="3599"/>
                  </a:cubicBezTo>
                  <a:cubicBezTo>
                    <a:pt x="9536" y="3599"/>
                    <a:pt x="8294" y="3932"/>
                    <a:pt x="7200" y="4564"/>
                  </a:cubicBezTo>
                  <a:lnTo>
                    <a:pt x="5400" y="1446"/>
                  </a:lnTo>
                  <a:cubicBezTo>
                    <a:pt x="7041" y="499"/>
                    <a:pt x="8904" y="-1"/>
                    <a:pt x="10800" y="-1"/>
                  </a:cubicBezTo>
                  <a:cubicBezTo>
                    <a:pt x="11302" y="-1"/>
                    <a:pt x="11805" y="35"/>
                    <a:pt x="12303" y="105"/>
                  </a:cubicBezTo>
                  <a:lnTo>
                    <a:pt x="12678" y="-2569"/>
                  </a:lnTo>
                  <a:lnTo>
                    <a:pt x="16508" y="2513"/>
                  </a:lnTo>
                  <a:lnTo>
                    <a:pt x="11426" y="6343"/>
                  </a:lnTo>
                  <a:lnTo>
                    <a:pt x="11802" y="3670"/>
                  </a:lnTo>
                  <a:close/>
                </a:path>
              </a:pathLst>
            </a:custGeom>
            <a:ln>
              <a:headEnd/>
              <a:tailEnd/>
            </a:ln>
          </p:spPr>
          <p:style>
            <a:lnRef idx="1">
              <a:schemeClr val="accent3"/>
            </a:lnRef>
            <a:fillRef idx="2">
              <a:schemeClr val="accent3"/>
            </a:fillRef>
            <a:effectRef idx="1">
              <a:schemeClr val="accent3"/>
            </a:effectRef>
            <a:fontRef idx="minor">
              <a:schemeClr val="dk1"/>
            </a:fontRef>
          </p:style>
          <p:txBody>
            <a:bodyPr lIns="0" tIns="0" rIns="0" bIns="0" anchor="ctr">
              <a:prstTxWarp prst="textNoShape">
                <a:avLst/>
              </a:prstTxWarp>
            </a:bodyPr>
            <a:lstStyle/>
            <a:p>
              <a:endParaRPr lang="de-DE"/>
            </a:p>
          </p:txBody>
        </p:sp>
        <p:sp>
          <p:nvSpPr>
            <p:cNvPr id="1031" name="_s1031"/>
            <p:cNvSpPr>
              <a:spLocks noChangeArrowheads="1" noTextEdit="1"/>
            </p:cNvSpPr>
            <p:nvPr/>
          </p:nvSpPr>
          <p:spPr bwMode="auto">
            <a:xfrm rot="16200000">
              <a:off x="1473" y="964"/>
              <a:ext cx="2110" cy="2110"/>
            </a:xfrm>
            <a:custGeom>
              <a:avLst/>
              <a:gdLst>
                <a:gd name="G0" fmla="+- -5373952 0 0"/>
                <a:gd name="G1" fmla="+- -7864320 0 0"/>
                <a:gd name="G2" fmla="+- -5373952 0 -7864320"/>
                <a:gd name="G3" fmla="+- 10800 0 0"/>
                <a:gd name="G4" fmla="+- 0 0 -5373952"/>
                <a:gd name="T0" fmla="*/ 360 256 1"/>
                <a:gd name="T1" fmla="*/ 0 256 1"/>
                <a:gd name="G5" fmla="+- G2 T0 T1"/>
                <a:gd name="G6" fmla="?: G2 G2 G5"/>
                <a:gd name="G7" fmla="+- 0 0 G6"/>
                <a:gd name="G8" fmla="+- 7200 0 0"/>
                <a:gd name="G9" fmla="+- 0 0 -7864320"/>
                <a:gd name="G10" fmla="+- 7200 0 2700"/>
                <a:gd name="G11" fmla="cos G10 -5373952"/>
                <a:gd name="G12" fmla="sin G10 -5373952"/>
                <a:gd name="G13" fmla="cos 13500 -5373952"/>
                <a:gd name="G14" fmla="sin 13500 -5373952"/>
                <a:gd name="G15" fmla="+- G11 10800 0"/>
                <a:gd name="G16" fmla="+- G12 10800 0"/>
                <a:gd name="G17" fmla="+- G13 10800 0"/>
                <a:gd name="G18" fmla="+- G14 10800 0"/>
                <a:gd name="G19" fmla="*/ 7200 1 2"/>
                <a:gd name="G20" fmla="+- G19 5400 0"/>
                <a:gd name="G21" fmla="cos G20 -5373952"/>
                <a:gd name="G22" fmla="sin G20 -5373952"/>
                <a:gd name="G23" fmla="+- G21 10800 0"/>
                <a:gd name="G24" fmla="+- G12 G23 G22"/>
                <a:gd name="G25" fmla="+- G22 G23 G11"/>
                <a:gd name="G26" fmla="cos 10800 -5373952"/>
                <a:gd name="G27" fmla="sin 10800 -5373952"/>
                <a:gd name="G28" fmla="cos 7200 -5373952"/>
                <a:gd name="G29" fmla="sin 7200 -5373952"/>
                <a:gd name="G30" fmla="+- G26 10800 0"/>
                <a:gd name="G31" fmla="+- G27 10800 0"/>
                <a:gd name="G32" fmla="+- G28 10800 0"/>
                <a:gd name="G33" fmla="+- G29 10800 0"/>
                <a:gd name="G34" fmla="+- G19 5400 0"/>
                <a:gd name="G35" fmla="cos G34 -7864320"/>
                <a:gd name="G36" fmla="sin G34 -7864320"/>
                <a:gd name="G37" fmla="+/ -7864320 -5373952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739 w 21600"/>
                <a:gd name="T5" fmla="*/ 198 h 21600"/>
                <a:gd name="T6" fmla="*/ 6300 w 21600"/>
                <a:gd name="T7" fmla="*/ 3005 h 21600"/>
                <a:gd name="T8" fmla="*/ 9426 w 21600"/>
                <a:gd name="T9" fmla="*/ 3732 h 21600"/>
                <a:gd name="T10" fmla="*/ 12678 w 21600"/>
                <a:gd name="T11" fmla="*/ -2569 h 21600"/>
                <a:gd name="T12" fmla="*/ 16508 w 21600"/>
                <a:gd name="T13" fmla="*/ 2513 h 21600"/>
                <a:gd name="T14" fmla="*/ 11426 w 21600"/>
                <a:gd name="T15" fmla="*/ 634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802" y="3670"/>
                  </a:moveTo>
                  <a:cubicBezTo>
                    <a:pt x="11470" y="3623"/>
                    <a:pt x="11135" y="3599"/>
                    <a:pt x="10800" y="3599"/>
                  </a:cubicBezTo>
                  <a:cubicBezTo>
                    <a:pt x="9536" y="3599"/>
                    <a:pt x="8294" y="3932"/>
                    <a:pt x="7200" y="4564"/>
                  </a:cubicBezTo>
                  <a:lnTo>
                    <a:pt x="5400" y="1446"/>
                  </a:lnTo>
                  <a:cubicBezTo>
                    <a:pt x="7041" y="499"/>
                    <a:pt x="8904" y="-1"/>
                    <a:pt x="10800" y="-1"/>
                  </a:cubicBezTo>
                  <a:cubicBezTo>
                    <a:pt x="11302" y="-1"/>
                    <a:pt x="11805" y="35"/>
                    <a:pt x="12303" y="105"/>
                  </a:cubicBezTo>
                  <a:lnTo>
                    <a:pt x="12678" y="-2569"/>
                  </a:lnTo>
                  <a:lnTo>
                    <a:pt x="16508" y="2513"/>
                  </a:lnTo>
                  <a:lnTo>
                    <a:pt x="11426" y="6343"/>
                  </a:lnTo>
                  <a:lnTo>
                    <a:pt x="11802" y="3670"/>
                  </a:lnTo>
                  <a:close/>
                </a:path>
              </a:pathLst>
            </a:custGeom>
            <a:ln>
              <a:headEnd/>
              <a:tailEnd/>
            </a:ln>
          </p:spPr>
          <p:style>
            <a:lnRef idx="1">
              <a:schemeClr val="accent3"/>
            </a:lnRef>
            <a:fillRef idx="2">
              <a:schemeClr val="accent3"/>
            </a:fillRef>
            <a:effectRef idx="1">
              <a:schemeClr val="accent3"/>
            </a:effectRef>
            <a:fontRef idx="minor">
              <a:schemeClr val="dk1"/>
            </a:fontRef>
          </p:style>
          <p:txBody>
            <a:bodyPr lIns="0" tIns="0" rIns="0" bIns="0" anchor="ctr">
              <a:prstTxWarp prst="textNoShape">
                <a:avLst/>
              </a:prstTxWarp>
            </a:bodyPr>
            <a:lstStyle/>
            <a:p>
              <a:endParaRPr lang="de-DE"/>
            </a:p>
          </p:txBody>
        </p:sp>
        <p:sp>
          <p:nvSpPr>
            <p:cNvPr id="1032" name="_s1032"/>
            <p:cNvSpPr>
              <a:spLocks noChangeArrowheads="1"/>
            </p:cNvSpPr>
            <p:nvPr/>
          </p:nvSpPr>
          <p:spPr bwMode="auto">
            <a:xfrm>
              <a:off x="3586" y="662"/>
              <a:ext cx="989" cy="79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0" tIns="0" rIns="0" bIns="0" anchor="ctr">
              <a:prstTxWarp prst="textNoShape">
                <a:avLst/>
              </a:prstTxWarp>
            </a:bodyPr>
            <a:lstStyle/>
            <a:p>
              <a:pPr algn="ctr"/>
              <a:r>
                <a:rPr lang="en-US" sz="1600" b="1" dirty="0"/>
                <a:t>EXPERIENCING</a:t>
              </a:r>
            </a:p>
          </p:txBody>
        </p:sp>
        <p:sp>
          <p:nvSpPr>
            <p:cNvPr id="1033" name="_s1033"/>
            <p:cNvSpPr>
              <a:spLocks noChangeArrowheads="1"/>
            </p:cNvSpPr>
            <p:nvPr/>
          </p:nvSpPr>
          <p:spPr bwMode="auto">
            <a:xfrm>
              <a:off x="1473" y="2582"/>
              <a:ext cx="991" cy="79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0" tIns="0" rIns="0" bIns="0" anchor="ctr">
              <a:prstTxWarp prst="textNoShape">
                <a:avLst/>
              </a:prstTxWarp>
            </a:bodyPr>
            <a:lstStyle/>
            <a:p>
              <a:pPr algn="ctr"/>
              <a:r>
                <a:rPr lang="en-US" sz="1600" b="1"/>
                <a:t>GENERALIZING</a:t>
              </a:r>
            </a:p>
          </p:txBody>
        </p:sp>
        <p:sp>
          <p:nvSpPr>
            <p:cNvPr id="1034" name="_s1034"/>
            <p:cNvSpPr>
              <a:spLocks noChangeArrowheads="1"/>
            </p:cNvSpPr>
            <p:nvPr/>
          </p:nvSpPr>
          <p:spPr bwMode="auto">
            <a:xfrm>
              <a:off x="1473" y="664"/>
              <a:ext cx="989" cy="79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0" tIns="0" rIns="0" bIns="0" anchor="ctr">
              <a:prstTxWarp prst="textNoShape">
                <a:avLst/>
              </a:prstTxWarp>
            </a:bodyPr>
            <a:lstStyle/>
            <a:p>
              <a:pPr algn="ctr"/>
              <a:r>
                <a:rPr lang="en-US" sz="1600" b="1"/>
                <a:t>APPLYING</a:t>
              </a:r>
            </a:p>
          </p:txBody>
        </p:sp>
        <p:sp>
          <p:nvSpPr>
            <p:cNvPr id="1035" name="_s1035"/>
            <p:cNvSpPr>
              <a:spLocks noChangeArrowheads="1"/>
            </p:cNvSpPr>
            <p:nvPr/>
          </p:nvSpPr>
          <p:spPr bwMode="auto">
            <a:xfrm>
              <a:off x="3587" y="2580"/>
              <a:ext cx="988" cy="79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0" tIns="0" rIns="0" bIns="0" anchor="ctr">
              <a:prstTxWarp prst="textNoShape">
                <a:avLst/>
              </a:prstTxWarp>
            </a:bodyPr>
            <a:lstStyle/>
            <a:p>
              <a:pPr algn="ctr"/>
              <a:r>
                <a:rPr lang="en-US" sz="1600" b="1"/>
                <a:t>REFLECTING</a:t>
              </a:r>
            </a:p>
          </p:txBody>
        </p:sp>
      </p:gr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64" name="Rectangle 2"/>
          <p:cNvSpPr>
            <a:spLocks noGrp="1" noChangeArrowheads="1"/>
          </p:cNvSpPr>
          <p:nvPr>
            <p:ph type="title" idx="4294967295"/>
          </p:nvPr>
        </p:nvSpPr>
        <p:spPr>
          <a:xfrm>
            <a:off x="914400" y="277813"/>
            <a:ext cx="7772400" cy="1143000"/>
          </a:xfrm>
        </p:spPr>
        <p:txBody>
          <a:bodyPr/>
          <a:lstStyle/>
          <a:p>
            <a:pPr eaLnBrk="1" hangingPunct="1"/>
            <a:r>
              <a:rPr lang="en-US" dirty="0" smtClean="0"/>
              <a:t>Outdoor teaching </a:t>
            </a:r>
            <a:r>
              <a:rPr lang="en-US" dirty="0"/>
              <a:t>Process</a:t>
            </a:r>
          </a:p>
        </p:txBody>
      </p:sp>
      <p:grpSp>
        <p:nvGrpSpPr>
          <p:cNvPr id="2" name="Diagram 6"/>
          <p:cNvGrpSpPr>
            <a:grpSpLocks noGrp="1" noChangeAspect="1"/>
          </p:cNvGrpSpPr>
          <p:nvPr>
            <p:ph/>
          </p:nvPr>
        </p:nvGrpSpPr>
        <p:grpSpPr bwMode="auto">
          <a:xfrm>
            <a:off x="914400" y="1676400"/>
            <a:ext cx="7772400" cy="4648200"/>
            <a:chOff x="576" y="194"/>
            <a:chExt cx="4896" cy="3648"/>
          </a:xfrm>
        </p:grpSpPr>
        <p:sp>
          <p:nvSpPr>
            <p:cNvPr id="2051" name="AutoShape 5"/>
            <p:cNvSpPr>
              <a:spLocks noChangeAspect="1" noChangeArrowheads="1" noTextEdit="1"/>
            </p:cNvSpPr>
            <p:nvPr/>
          </p:nvSpPr>
          <p:spPr bwMode="auto">
            <a:xfrm>
              <a:off x="576" y="194"/>
              <a:ext cx="4896" cy="364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prstTxWarp prst="textNoShape">
                <a:avLst/>
              </a:prstTxWarp>
            </a:bodyPr>
            <a:lstStyle/>
            <a:p>
              <a:endParaRPr lang="de-DE"/>
            </a:p>
          </p:txBody>
        </p:sp>
        <p:sp>
          <p:nvSpPr>
            <p:cNvPr id="2052" name="_s2052"/>
            <p:cNvSpPr>
              <a:spLocks noChangeArrowheads="1" noTextEdit="1"/>
            </p:cNvSpPr>
            <p:nvPr/>
          </p:nvSpPr>
          <p:spPr bwMode="auto">
            <a:xfrm>
              <a:off x="2217" y="467"/>
              <a:ext cx="1614" cy="1614"/>
            </a:xfrm>
            <a:custGeom>
              <a:avLst/>
              <a:gdLst>
                <a:gd name="G0" fmla="+- -5570560 0 0"/>
                <a:gd name="G1" fmla="+- -7208960 0 0"/>
                <a:gd name="G2" fmla="+- -5570560 0 -7208960"/>
                <a:gd name="G3" fmla="+- 10800 0 0"/>
                <a:gd name="G4" fmla="+- 0 0 -5570560"/>
                <a:gd name="T0" fmla="*/ 360 256 1"/>
                <a:gd name="T1" fmla="*/ 0 256 1"/>
                <a:gd name="G5" fmla="+- G2 T0 T1"/>
                <a:gd name="G6" fmla="?: G2 G2 G5"/>
                <a:gd name="G7" fmla="+- 0 0 G6"/>
                <a:gd name="G8" fmla="+- 7200 0 0"/>
                <a:gd name="G9" fmla="+- 0 0 -7208960"/>
                <a:gd name="G10" fmla="+- 7200 0 2700"/>
                <a:gd name="G11" fmla="cos G10 -5570560"/>
                <a:gd name="G12" fmla="sin G10 -5570560"/>
                <a:gd name="G13" fmla="cos 13500 -5570560"/>
                <a:gd name="G14" fmla="sin 13500 -5570560"/>
                <a:gd name="G15" fmla="+- G11 10800 0"/>
                <a:gd name="G16" fmla="+- G12 10800 0"/>
                <a:gd name="G17" fmla="+- G13 10800 0"/>
                <a:gd name="G18" fmla="+- G14 10800 0"/>
                <a:gd name="G19" fmla="*/ 7200 1 2"/>
                <a:gd name="G20" fmla="+- G19 5400 0"/>
                <a:gd name="G21" fmla="cos G20 -5570560"/>
                <a:gd name="G22" fmla="sin G20 -5570560"/>
                <a:gd name="G23" fmla="+- G21 10800 0"/>
                <a:gd name="G24" fmla="+- G12 G23 G22"/>
                <a:gd name="G25" fmla="+- G22 G23 G11"/>
                <a:gd name="G26" fmla="cos 10800 -5570560"/>
                <a:gd name="G27" fmla="sin 10800 -5570560"/>
                <a:gd name="G28" fmla="cos 7200 -5570560"/>
                <a:gd name="G29" fmla="sin 7200 -5570560"/>
                <a:gd name="G30" fmla="+- G26 10800 0"/>
                <a:gd name="G31" fmla="+- G27 10800 0"/>
                <a:gd name="G32" fmla="+- G28 10800 0"/>
                <a:gd name="G33" fmla="+- G29 10800 0"/>
                <a:gd name="G34" fmla="+- G19 5400 0"/>
                <a:gd name="G35" fmla="cos G34 -7208960"/>
                <a:gd name="G36" fmla="sin G34 -7208960"/>
                <a:gd name="G37" fmla="+/ -7208960 -557056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390 w 21600"/>
                <a:gd name="T5" fmla="*/ 92 h 21600"/>
                <a:gd name="T6" fmla="*/ 7721 w 21600"/>
                <a:gd name="T7" fmla="*/ 2342 h 21600"/>
                <a:gd name="T8" fmla="*/ 9860 w 21600"/>
                <a:gd name="T9" fmla="*/ 3661 h 21600"/>
                <a:gd name="T10" fmla="*/ 11976 w 21600"/>
                <a:gd name="T11" fmla="*/ -2649 h 21600"/>
                <a:gd name="T12" fmla="*/ 16067 w 21600"/>
                <a:gd name="T13" fmla="*/ 2226 h 21600"/>
                <a:gd name="T14" fmla="*/ 11192 w 21600"/>
                <a:gd name="T15" fmla="*/ 631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427" y="3627"/>
                  </a:moveTo>
                  <a:cubicBezTo>
                    <a:pt x="11218" y="3609"/>
                    <a:pt x="11009" y="3599"/>
                    <a:pt x="10800" y="3599"/>
                  </a:cubicBezTo>
                  <a:cubicBezTo>
                    <a:pt x="9960" y="3599"/>
                    <a:pt x="9126" y="3746"/>
                    <a:pt x="8337" y="4034"/>
                  </a:cubicBezTo>
                  <a:lnTo>
                    <a:pt x="7106" y="651"/>
                  </a:lnTo>
                  <a:cubicBezTo>
                    <a:pt x="8290" y="220"/>
                    <a:pt x="9540" y="-1"/>
                    <a:pt x="10800" y="-1"/>
                  </a:cubicBezTo>
                  <a:cubicBezTo>
                    <a:pt x="11114" y="-1"/>
                    <a:pt x="11428" y="13"/>
                    <a:pt x="11741" y="41"/>
                  </a:cubicBezTo>
                  <a:lnTo>
                    <a:pt x="11976" y="-2649"/>
                  </a:lnTo>
                  <a:lnTo>
                    <a:pt x="16067" y="2226"/>
                  </a:lnTo>
                  <a:lnTo>
                    <a:pt x="11192" y="6317"/>
                  </a:lnTo>
                  <a:lnTo>
                    <a:pt x="11427" y="3627"/>
                  </a:lnTo>
                  <a:close/>
                </a:path>
              </a:pathLst>
            </a:custGeom>
            <a:ln>
              <a:headEnd/>
              <a:tailEnd/>
            </a:ln>
          </p:spPr>
          <p:style>
            <a:lnRef idx="1">
              <a:schemeClr val="accent3"/>
            </a:lnRef>
            <a:fillRef idx="2">
              <a:schemeClr val="accent3"/>
            </a:fillRef>
            <a:effectRef idx="1">
              <a:schemeClr val="accent3"/>
            </a:effectRef>
            <a:fontRef idx="minor">
              <a:schemeClr val="dk1"/>
            </a:fontRef>
          </p:style>
          <p:txBody>
            <a:bodyPr lIns="0" tIns="0" rIns="0" bIns="0" anchor="ctr">
              <a:prstTxWarp prst="textNoShape">
                <a:avLst/>
              </a:prstTxWarp>
            </a:bodyPr>
            <a:lstStyle/>
            <a:p>
              <a:endParaRPr lang="de-DE"/>
            </a:p>
          </p:txBody>
        </p:sp>
        <p:sp>
          <p:nvSpPr>
            <p:cNvPr id="2053" name="_s2053"/>
            <p:cNvSpPr>
              <a:spLocks noChangeArrowheads="1" noTextEdit="1"/>
            </p:cNvSpPr>
            <p:nvPr/>
          </p:nvSpPr>
          <p:spPr bwMode="auto">
            <a:xfrm rot="3600000">
              <a:off x="2862" y="839"/>
              <a:ext cx="1614" cy="1614"/>
            </a:xfrm>
            <a:custGeom>
              <a:avLst/>
              <a:gdLst>
                <a:gd name="G0" fmla="+- -5570560 0 0"/>
                <a:gd name="G1" fmla="+- -7208960 0 0"/>
                <a:gd name="G2" fmla="+- -5570560 0 -7208960"/>
                <a:gd name="G3" fmla="+- 10800 0 0"/>
                <a:gd name="G4" fmla="+- 0 0 -5570560"/>
                <a:gd name="T0" fmla="*/ 360 256 1"/>
                <a:gd name="T1" fmla="*/ 0 256 1"/>
                <a:gd name="G5" fmla="+- G2 T0 T1"/>
                <a:gd name="G6" fmla="?: G2 G2 G5"/>
                <a:gd name="G7" fmla="+- 0 0 G6"/>
                <a:gd name="G8" fmla="+- 7200 0 0"/>
                <a:gd name="G9" fmla="+- 0 0 -7208960"/>
                <a:gd name="G10" fmla="+- 7200 0 2700"/>
                <a:gd name="G11" fmla="cos G10 -5570560"/>
                <a:gd name="G12" fmla="sin G10 -5570560"/>
                <a:gd name="G13" fmla="cos 13500 -5570560"/>
                <a:gd name="G14" fmla="sin 13500 -5570560"/>
                <a:gd name="G15" fmla="+- G11 10800 0"/>
                <a:gd name="G16" fmla="+- G12 10800 0"/>
                <a:gd name="G17" fmla="+- G13 10800 0"/>
                <a:gd name="G18" fmla="+- G14 10800 0"/>
                <a:gd name="G19" fmla="*/ 7200 1 2"/>
                <a:gd name="G20" fmla="+- G19 5400 0"/>
                <a:gd name="G21" fmla="cos G20 -5570560"/>
                <a:gd name="G22" fmla="sin G20 -5570560"/>
                <a:gd name="G23" fmla="+- G21 10800 0"/>
                <a:gd name="G24" fmla="+- G12 G23 G22"/>
                <a:gd name="G25" fmla="+- G22 G23 G11"/>
                <a:gd name="G26" fmla="cos 10800 -5570560"/>
                <a:gd name="G27" fmla="sin 10800 -5570560"/>
                <a:gd name="G28" fmla="cos 7200 -5570560"/>
                <a:gd name="G29" fmla="sin 7200 -5570560"/>
                <a:gd name="G30" fmla="+- G26 10800 0"/>
                <a:gd name="G31" fmla="+- G27 10800 0"/>
                <a:gd name="G32" fmla="+- G28 10800 0"/>
                <a:gd name="G33" fmla="+- G29 10800 0"/>
                <a:gd name="G34" fmla="+- G19 5400 0"/>
                <a:gd name="G35" fmla="cos G34 -7208960"/>
                <a:gd name="G36" fmla="sin G34 -7208960"/>
                <a:gd name="G37" fmla="+/ -7208960 -557056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390 w 21600"/>
                <a:gd name="T5" fmla="*/ 92 h 21600"/>
                <a:gd name="T6" fmla="*/ 7721 w 21600"/>
                <a:gd name="T7" fmla="*/ 2342 h 21600"/>
                <a:gd name="T8" fmla="*/ 9860 w 21600"/>
                <a:gd name="T9" fmla="*/ 3661 h 21600"/>
                <a:gd name="T10" fmla="*/ 11976 w 21600"/>
                <a:gd name="T11" fmla="*/ -2649 h 21600"/>
                <a:gd name="T12" fmla="*/ 16067 w 21600"/>
                <a:gd name="T13" fmla="*/ 2226 h 21600"/>
                <a:gd name="T14" fmla="*/ 11192 w 21600"/>
                <a:gd name="T15" fmla="*/ 631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427" y="3627"/>
                  </a:moveTo>
                  <a:cubicBezTo>
                    <a:pt x="11218" y="3609"/>
                    <a:pt x="11009" y="3599"/>
                    <a:pt x="10800" y="3599"/>
                  </a:cubicBezTo>
                  <a:cubicBezTo>
                    <a:pt x="9960" y="3599"/>
                    <a:pt x="9126" y="3746"/>
                    <a:pt x="8337" y="4034"/>
                  </a:cubicBezTo>
                  <a:lnTo>
                    <a:pt x="7106" y="651"/>
                  </a:lnTo>
                  <a:cubicBezTo>
                    <a:pt x="8290" y="220"/>
                    <a:pt x="9540" y="-1"/>
                    <a:pt x="10800" y="-1"/>
                  </a:cubicBezTo>
                  <a:cubicBezTo>
                    <a:pt x="11114" y="-1"/>
                    <a:pt x="11428" y="13"/>
                    <a:pt x="11741" y="41"/>
                  </a:cubicBezTo>
                  <a:lnTo>
                    <a:pt x="11976" y="-2649"/>
                  </a:lnTo>
                  <a:lnTo>
                    <a:pt x="16067" y="2226"/>
                  </a:lnTo>
                  <a:lnTo>
                    <a:pt x="11192" y="6317"/>
                  </a:lnTo>
                  <a:lnTo>
                    <a:pt x="11427" y="3627"/>
                  </a:lnTo>
                  <a:close/>
                </a:path>
              </a:pathLst>
            </a:custGeom>
            <a:ln>
              <a:headEnd/>
              <a:tailEnd/>
            </a:ln>
          </p:spPr>
          <p:style>
            <a:lnRef idx="1">
              <a:schemeClr val="accent3"/>
            </a:lnRef>
            <a:fillRef idx="2">
              <a:schemeClr val="accent3"/>
            </a:fillRef>
            <a:effectRef idx="1">
              <a:schemeClr val="accent3"/>
            </a:effectRef>
            <a:fontRef idx="minor">
              <a:schemeClr val="dk1"/>
            </a:fontRef>
          </p:style>
          <p:txBody>
            <a:bodyPr lIns="0" tIns="0" rIns="0" bIns="0" anchor="ctr">
              <a:prstTxWarp prst="textNoShape">
                <a:avLst/>
              </a:prstTxWarp>
            </a:bodyPr>
            <a:lstStyle/>
            <a:p>
              <a:endParaRPr lang="de-DE"/>
            </a:p>
          </p:txBody>
        </p:sp>
        <p:sp>
          <p:nvSpPr>
            <p:cNvPr id="2054" name="_s2054"/>
            <p:cNvSpPr>
              <a:spLocks noChangeArrowheads="1" noTextEdit="1"/>
            </p:cNvSpPr>
            <p:nvPr/>
          </p:nvSpPr>
          <p:spPr bwMode="auto">
            <a:xfrm rot="7200000">
              <a:off x="3024" y="1511"/>
              <a:ext cx="1614" cy="1614"/>
            </a:xfrm>
            <a:custGeom>
              <a:avLst/>
              <a:gdLst>
                <a:gd name="G0" fmla="+- -5570560 0 0"/>
                <a:gd name="G1" fmla="+- -7208960 0 0"/>
                <a:gd name="G2" fmla="+- -5570560 0 -7208960"/>
                <a:gd name="G3" fmla="+- 10800 0 0"/>
                <a:gd name="G4" fmla="+- 0 0 -5570560"/>
                <a:gd name="T0" fmla="*/ 360 256 1"/>
                <a:gd name="T1" fmla="*/ 0 256 1"/>
                <a:gd name="G5" fmla="+- G2 T0 T1"/>
                <a:gd name="G6" fmla="?: G2 G2 G5"/>
                <a:gd name="G7" fmla="+- 0 0 G6"/>
                <a:gd name="G8" fmla="+- 7200 0 0"/>
                <a:gd name="G9" fmla="+- 0 0 -7208960"/>
                <a:gd name="G10" fmla="+- 7200 0 2700"/>
                <a:gd name="G11" fmla="cos G10 -5570560"/>
                <a:gd name="G12" fmla="sin G10 -5570560"/>
                <a:gd name="G13" fmla="cos 13500 -5570560"/>
                <a:gd name="G14" fmla="sin 13500 -5570560"/>
                <a:gd name="G15" fmla="+- G11 10800 0"/>
                <a:gd name="G16" fmla="+- G12 10800 0"/>
                <a:gd name="G17" fmla="+- G13 10800 0"/>
                <a:gd name="G18" fmla="+- G14 10800 0"/>
                <a:gd name="G19" fmla="*/ 7200 1 2"/>
                <a:gd name="G20" fmla="+- G19 5400 0"/>
                <a:gd name="G21" fmla="cos G20 -5570560"/>
                <a:gd name="G22" fmla="sin G20 -5570560"/>
                <a:gd name="G23" fmla="+- G21 10800 0"/>
                <a:gd name="G24" fmla="+- G12 G23 G22"/>
                <a:gd name="G25" fmla="+- G22 G23 G11"/>
                <a:gd name="G26" fmla="cos 10800 -5570560"/>
                <a:gd name="G27" fmla="sin 10800 -5570560"/>
                <a:gd name="G28" fmla="cos 7200 -5570560"/>
                <a:gd name="G29" fmla="sin 7200 -5570560"/>
                <a:gd name="G30" fmla="+- G26 10800 0"/>
                <a:gd name="G31" fmla="+- G27 10800 0"/>
                <a:gd name="G32" fmla="+- G28 10800 0"/>
                <a:gd name="G33" fmla="+- G29 10800 0"/>
                <a:gd name="G34" fmla="+- G19 5400 0"/>
                <a:gd name="G35" fmla="cos G34 -7208960"/>
                <a:gd name="G36" fmla="sin G34 -7208960"/>
                <a:gd name="G37" fmla="+/ -7208960 -557056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390 w 21600"/>
                <a:gd name="T5" fmla="*/ 92 h 21600"/>
                <a:gd name="T6" fmla="*/ 7721 w 21600"/>
                <a:gd name="T7" fmla="*/ 2342 h 21600"/>
                <a:gd name="T8" fmla="*/ 9860 w 21600"/>
                <a:gd name="T9" fmla="*/ 3661 h 21600"/>
                <a:gd name="T10" fmla="*/ 11976 w 21600"/>
                <a:gd name="T11" fmla="*/ -2649 h 21600"/>
                <a:gd name="T12" fmla="*/ 16067 w 21600"/>
                <a:gd name="T13" fmla="*/ 2226 h 21600"/>
                <a:gd name="T14" fmla="*/ 11192 w 21600"/>
                <a:gd name="T15" fmla="*/ 631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427" y="3627"/>
                  </a:moveTo>
                  <a:cubicBezTo>
                    <a:pt x="11218" y="3609"/>
                    <a:pt x="11009" y="3599"/>
                    <a:pt x="10800" y="3599"/>
                  </a:cubicBezTo>
                  <a:cubicBezTo>
                    <a:pt x="9960" y="3599"/>
                    <a:pt x="9126" y="3746"/>
                    <a:pt x="8337" y="4034"/>
                  </a:cubicBezTo>
                  <a:lnTo>
                    <a:pt x="7106" y="651"/>
                  </a:lnTo>
                  <a:cubicBezTo>
                    <a:pt x="8290" y="220"/>
                    <a:pt x="9540" y="-1"/>
                    <a:pt x="10800" y="-1"/>
                  </a:cubicBezTo>
                  <a:cubicBezTo>
                    <a:pt x="11114" y="-1"/>
                    <a:pt x="11428" y="13"/>
                    <a:pt x="11741" y="41"/>
                  </a:cubicBezTo>
                  <a:lnTo>
                    <a:pt x="11976" y="-2649"/>
                  </a:lnTo>
                  <a:lnTo>
                    <a:pt x="16067" y="2226"/>
                  </a:lnTo>
                  <a:lnTo>
                    <a:pt x="11192" y="6317"/>
                  </a:lnTo>
                  <a:lnTo>
                    <a:pt x="11427" y="3627"/>
                  </a:lnTo>
                  <a:close/>
                </a:path>
              </a:pathLst>
            </a:custGeom>
            <a:ln>
              <a:headEnd/>
              <a:tailEnd/>
            </a:ln>
          </p:spPr>
          <p:style>
            <a:lnRef idx="1">
              <a:schemeClr val="accent3"/>
            </a:lnRef>
            <a:fillRef idx="2">
              <a:schemeClr val="accent3"/>
            </a:fillRef>
            <a:effectRef idx="1">
              <a:schemeClr val="accent3"/>
            </a:effectRef>
            <a:fontRef idx="minor">
              <a:schemeClr val="dk1"/>
            </a:fontRef>
          </p:style>
          <p:txBody>
            <a:bodyPr lIns="0" tIns="0" rIns="0" bIns="0" anchor="ctr">
              <a:prstTxWarp prst="textNoShape">
                <a:avLst/>
              </a:prstTxWarp>
            </a:bodyPr>
            <a:lstStyle/>
            <a:p>
              <a:endParaRPr lang="de-DE"/>
            </a:p>
          </p:txBody>
        </p:sp>
        <p:sp>
          <p:nvSpPr>
            <p:cNvPr id="2055" name="_s2055"/>
            <p:cNvSpPr>
              <a:spLocks noChangeArrowheads="1" noTextEdit="1"/>
            </p:cNvSpPr>
            <p:nvPr/>
          </p:nvSpPr>
          <p:spPr bwMode="auto">
            <a:xfrm rot="10800000">
              <a:off x="2217" y="1956"/>
              <a:ext cx="1614" cy="1614"/>
            </a:xfrm>
            <a:custGeom>
              <a:avLst/>
              <a:gdLst>
                <a:gd name="G0" fmla="+- -5570560 0 0"/>
                <a:gd name="G1" fmla="+- -7208960 0 0"/>
                <a:gd name="G2" fmla="+- -5570560 0 -7208960"/>
                <a:gd name="G3" fmla="+- 10800 0 0"/>
                <a:gd name="G4" fmla="+- 0 0 -5570560"/>
                <a:gd name="T0" fmla="*/ 360 256 1"/>
                <a:gd name="T1" fmla="*/ 0 256 1"/>
                <a:gd name="G5" fmla="+- G2 T0 T1"/>
                <a:gd name="G6" fmla="?: G2 G2 G5"/>
                <a:gd name="G7" fmla="+- 0 0 G6"/>
                <a:gd name="G8" fmla="+- 7200 0 0"/>
                <a:gd name="G9" fmla="+- 0 0 -7208960"/>
                <a:gd name="G10" fmla="+- 7200 0 2700"/>
                <a:gd name="G11" fmla="cos G10 -5570560"/>
                <a:gd name="G12" fmla="sin G10 -5570560"/>
                <a:gd name="G13" fmla="cos 13500 -5570560"/>
                <a:gd name="G14" fmla="sin 13500 -5570560"/>
                <a:gd name="G15" fmla="+- G11 10800 0"/>
                <a:gd name="G16" fmla="+- G12 10800 0"/>
                <a:gd name="G17" fmla="+- G13 10800 0"/>
                <a:gd name="G18" fmla="+- G14 10800 0"/>
                <a:gd name="G19" fmla="*/ 7200 1 2"/>
                <a:gd name="G20" fmla="+- G19 5400 0"/>
                <a:gd name="G21" fmla="cos G20 -5570560"/>
                <a:gd name="G22" fmla="sin G20 -5570560"/>
                <a:gd name="G23" fmla="+- G21 10800 0"/>
                <a:gd name="G24" fmla="+- G12 G23 G22"/>
                <a:gd name="G25" fmla="+- G22 G23 G11"/>
                <a:gd name="G26" fmla="cos 10800 -5570560"/>
                <a:gd name="G27" fmla="sin 10800 -5570560"/>
                <a:gd name="G28" fmla="cos 7200 -5570560"/>
                <a:gd name="G29" fmla="sin 7200 -5570560"/>
                <a:gd name="G30" fmla="+- G26 10800 0"/>
                <a:gd name="G31" fmla="+- G27 10800 0"/>
                <a:gd name="G32" fmla="+- G28 10800 0"/>
                <a:gd name="G33" fmla="+- G29 10800 0"/>
                <a:gd name="G34" fmla="+- G19 5400 0"/>
                <a:gd name="G35" fmla="cos G34 -7208960"/>
                <a:gd name="G36" fmla="sin G34 -7208960"/>
                <a:gd name="G37" fmla="+/ -7208960 -557056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390 w 21600"/>
                <a:gd name="T5" fmla="*/ 92 h 21600"/>
                <a:gd name="T6" fmla="*/ 7721 w 21600"/>
                <a:gd name="T7" fmla="*/ 2342 h 21600"/>
                <a:gd name="T8" fmla="*/ 9860 w 21600"/>
                <a:gd name="T9" fmla="*/ 3661 h 21600"/>
                <a:gd name="T10" fmla="*/ 11976 w 21600"/>
                <a:gd name="T11" fmla="*/ -2649 h 21600"/>
                <a:gd name="T12" fmla="*/ 16067 w 21600"/>
                <a:gd name="T13" fmla="*/ 2226 h 21600"/>
                <a:gd name="T14" fmla="*/ 11192 w 21600"/>
                <a:gd name="T15" fmla="*/ 631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427" y="3627"/>
                  </a:moveTo>
                  <a:cubicBezTo>
                    <a:pt x="11218" y="3609"/>
                    <a:pt x="11009" y="3599"/>
                    <a:pt x="10800" y="3599"/>
                  </a:cubicBezTo>
                  <a:cubicBezTo>
                    <a:pt x="9960" y="3599"/>
                    <a:pt x="9126" y="3746"/>
                    <a:pt x="8337" y="4034"/>
                  </a:cubicBezTo>
                  <a:lnTo>
                    <a:pt x="7106" y="651"/>
                  </a:lnTo>
                  <a:cubicBezTo>
                    <a:pt x="8290" y="220"/>
                    <a:pt x="9540" y="-1"/>
                    <a:pt x="10800" y="-1"/>
                  </a:cubicBezTo>
                  <a:cubicBezTo>
                    <a:pt x="11114" y="-1"/>
                    <a:pt x="11428" y="13"/>
                    <a:pt x="11741" y="41"/>
                  </a:cubicBezTo>
                  <a:lnTo>
                    <a:pt x="11976" y="-2649"/>
                  </a:lnTo>
                  <a:lnTo>
                    <a:pt x="16067" y="2226"/>
                  </a:lnTo>
                  <a:lnTo>
                    <a:pt x="11192" y="6317"/>
                  </a:lnTo>
                  <a:lnTo>
                    <a:pt x="11427" y="3627"/>
                  </a:lnTo>
                  <a:close/>
                </a:path>
              </a:pathLst>
            </a:custGeom>
            <a:ln>
              <a:headEnd/>
              <a:tailEnd/>
            </a:ln>
          </p:spPr>
          <p:style>
            <a:lnRef idx="1">
              <a:schemeClr val="accent3"/>
            </a:lnRef>
            <a:fillRef idx="2">
              <a:schemeClr val="accent3"/>
            </a:fillRef>
            <a:effectRef idx="1">
              <a:schemeClr val="accent3"/>
            </a:effectRef>
            <a:fontRef idx="minor">
              <a:schemeClr val="dk1"/>
            </a:fontRef>
          </p:style>
          <p:txBody>
            <a:bodyPr lIns="0" tIns="0" rIns="0" bIns="0" anchor="ctr">
              <a:prstTxWarp prst="textNoShape">
                <a:avLst/>
              </a:prstTxWarp>
            </a:bodyPr>
            <a:lstStyle/>
            <a:p>
              <a:endParaRPr lang="de-DE"/>
            </a:p>
          </p:txBody>
        </p:sp>
        <p:sp>
          <p:nvSpPr>
            <p:cNvPr id="2056" name="_s2056"/>
            <p:cNvSpPr>
              <a:spLocks noChangeArrowheads="1" noTextEdit="1"/>
            </p:cNvSpPr>
            <p:nvPr/>
          </p:nvSpPr>
          <p:spPr bwMode="auto">
            <a:xfrm rot="14400000">
              <a:off x="1572" y="1584"/>
              <a:ext cx="1614" cy="1614"/>
            </a:xfrm>
            <a:custGeom>
              <a:avLst/>
              <a:gdLst>
                <a:gd name="G0" fmla="+- -5570560 0 0"/>
                <a:gd name="G1" fmla="+- -7208960 0 0"/>
                <a:gd name="G2" fmla="+- -5570560 0 -7208960"/>
                <a:gd name="G3" fmla="+- 10800 0 0"/>
                <a:gd name="G4" fmla="+- 0 0 -5570560"/>
                <a:gd name="T0" fmla="*/ 360 256 1"/>
                <a:gd name="T1" fmla="*/ 0 256 1"/>
                <a:gd name="G5" fmla="+- G2 T0 T1"/>
                <a:gd name="G6" fmla="?: G2 G2 G5"/>
                <a:gd name="G7" fmla="+- 0 0 G6"/>
                <a:gd name="G8" fmla="+- 7200 0 0"/>
                <a:gd name="G9" fmla="+- 0 0 -7208960"/>
                <a:gd name="G10" fmla="+- 7200 0 2700"/>
                <a:gd name="G11" fmla="cos G10 -5570560"/>
                <a:gd name="G12" fmla="sin G10 -5570560"/>
                <a:gd name="G13" fmla="cos 13500 -5570560"/>
                <a:gd name="G14" fmla="sin 13500 -5570560"/>
                <a:gd name="G15" fmla="+- G11 10800 0"/>
                <a:gd name="G16" fmla="+- G12 10800 0"/>
                <a:gd name="G17" fmla="+- G13 10800 0"/>
                <a:gd name="G18" fmla="+- G14 10800 0"/>
                <a:gd name="G19" fmla="*/ 7200 1 2"/>
                <a:gd name="G20" fmla="+- G19 5400 0"/>
                <a:gd name="G21" fmla="cos G20 -5570560"/>
                <a:gd name="G22" fmla="sin G20 -5570560"/>
                <a:gd name="G23" fmla="+- G21 10800 0"/>
                <a:gd name="G24" fmla="+- G12 G23 G22"/>
                <a:gd name="G25" fmla="+- G22 G23 G11"/>
                <a:gd name="G26" fmla="cos 10800 -5570560"/>
                <a:gd name="G27" fmla="sin 10800 -5570560"/>
                <a:gd name="G28" fmla="cos 7200 -5570560"/>
                <a:gd name="G29" fmla="sin 7200 -5570560"/>
                <a:gd name="G30" fmla="+- G26 10800 0"/>
                <a:gd name="G31" fmla="+- G27 10800 0"/>
                <a:gd name="G32" fmla="+- G28 10800 0"/>
                <a:gd name="G33" fmla="+- G29 10800 0"/>
                <a:gd name="G34" fmla="+- G19 5400 0"/>
                <a:gd name="G35" fmla="cos G34 -7208960"/>
                <a:gd name="G36" fmla="sin G34 -7208960"/>
                <a:gd name="G37" fmla="+/ -7208960 -557056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390 w 21600"/>
                <a:gd name="T5" fmla="*/ 92 h 21600"/>
                <a:gd name="T6" fmla="*/ 7721 w 21600"/>
                <a:gd name="T7" fmla="*/ 2342 h 21600"/>
                <a:gd name="T8" fmla="*/ 9860 w 21600"/>
                <a:gd name="T9" fmla="*/ 3661 h 21600"/>
                <a:gd name="T10" fmla="*/ 11976 w 21600"/>
                <a:gd name="T11" fmla="*/ -2649 h 21600"/>
                <a:gd name="T12" fmla="*/ 16067 w 21600"/>
                <a:gd name="T13" fmla="*/ 2226 h 21600"/>
                <a:gd name="T14" fmla="*/ 11192 w 21600"/>
                <a:gd name="T15" fmla="*/ 631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427" y="3627"/>
                  </a:moveTo>
                  <a:cubicBezTo>
                    <a:pt x="11218" y="3609"/>
                    <a:pt x="11009" y="3599"/>
                    <a:pt x="10800" y="3599"/>
                  </a:cubicBezTo>
                  <a:cubicBezTo>
                    <a:pt x="9960" y="3599"/>
                    <a:pt x="9126" y="3746"/>
                    <a:pt x="8337" y="4034"/>
                  </a:cubicBezTo>
                  <a:lnTo>
                    <a:pt x="7106" y="651"/>
                  </a:lnTo>
                  <a:cubicBezTo>
                    <a:pt x="8290" y="220"/>
                    <a:pt x="9540" y="-1"/>
                    <a:pt x="10800" y="-1"/>
                  </a:cubicBezTo>
                  <a:cubicBezTo>
                    <a:pt x="11114" y="-1"/>
                    <a:pt x="11428" y="13"/>
                    <a:pt x="11741" y="41"/>
                  </a:cubicBezTo>
                  <a:lnTo>
                    <a:pt x="11976" y="-2649"/>
                  </a:lnTo>
                  <a:lnTo>
                    <a:pt x="16067" y="2226"/>
                  </a:lnTo>
                  <a:lnTo>
                    <a:pt x="11192" y="6317"/>
                  </a:lnTo>
                  <a:lnTo>
                    <a:pt x="11427" y="3627"/>
                  </a:lnTo>
                  <a:close/>
                </a:path>
              </a:pathLst>
            </a:custGeom>
            <a:ln>
              <a:headEnd/>
              <a:tailEnd/>
            </a:ln>
          </p:spPr>
          <p:style>
            <a:lnRef idx="1">
              <a:schemeClr val="accent3"/>
            </a:lnRef>
            <a:fillRef idx="2">
              <a:schemeClr val="accent3"/>
            </a:fillRef>
            <a:effectRef idx="1">
              <a:schemeClr val="accent3"/>
            </a:effectRef>
            <a:fontRef idx="minor">
              <a:schemeClr val="dk1"/>
            </a:fontRef>
          </p:style>
          <p:txBody>
            <a:bodyPr lIns="0" tIns="0" rIns="0" bIns="0" anchor="ctr">
              <a:prstTxWarp prst="textNoShape">
                <a:avLst/>
              </a:prstTxWarp>
            </a:bodyPr>
            <a:lstStyle/>
            <a:p>
              <a:endParaRPr lang="de-DE"/>
            </a:p>
          </p:txBody>
        </p:sp>
        <p:sp>
          <p:nvSpPr>
            <p:cNvPr id="2057" name="_s2057"/>
            <p:cNvSpPr>
              <a:spLocks noChangeArrowheads="1" noTextEdit="1"/>
            </p:cNvSpPr>
            <p:nvPr/>
          </p:nvSpPr>
          <p:spPr bwMode="auto">
            <a:xfrm rot="18000000">
              <a:off x="1410" y="881"/>
              <a:ext cx="1614" cy="1614"/>
            </a:xfrm>
            <a:custGeom>
              <a:avLst/>
              <a:gdLst>
                <a:gd name="G0" fmla="+- -5570560 0 0"/>
                <a:gd name="G1" fmla="+- -7208960 0 0"/>
                <a:gd name="G2" fmla="+- -5570560 0 -7208960"/>
                <a:gd name="G3" fmla="+- 10800 0 0"/>
                <a:gd name="G4" fmla="+- 0 0 -5570560"/>
                <a:gd name="T0" fmla="*/ 360 256 1"/>
                <a:gd name="T1" fmla="*/ 0 256 1"/>
                <a:gd name="G5" fmla="+- G2 T0 T1"/>
                <a:gd name="G6" fmla="?: G2 G2 G5"/>
                <a:gd name="G7" fmla="+- 0 0 G6"/>
                <a:gd name="G8" fmla="+- 7200 0 0"/>
                <a:gd name="G9" fmla="+- 0 0 -7208960"/>
                <a:gd name="G10" fmla="+- 7200 0 2700"/>
                <a:gd name="G11" fmla="cos G10 -5570560"/>
                <a:gd name="G12" fmla="sin G10 -5570560"/>
                <a:gd name="G13" fmla="cos 13500 -5570560"/>
                <a:gd name="G14" fmla="sin 13500 -5570560"/>
                <a:gd name="G15" fmla="+- G11 10800 0"/>
                <a:gd name="G16" fmla="+- G12 10800 0"/>
                <a:gd name="G17" fmla="+- G13 10800 0"/>
                <a:gd name="G18" fmla="+- G14 10800 0"/>
                <a:gd name="G19" fmla="*/ 7200 1 2"/>
                <a:gd name="G20" fmla="+- G19 5400 0"/>
                <a:gd name="G21" fmla="cos G20 -5570560"/>
                <a:gd name="G22" fmla="sin G20 -5570560"/>
                <a:gd name="G23" fmla="+- G21 10800 0"/>
                <a:gd name="G24" fmla="+- G12 G23 G22"/>
                <a:gd name="G25" fmla="+- G22 G23 G11"/>
                <a:gd name="G26" fmla="cos 10800 -5570560"/>
                <a:gd name="G27" fmla="sin 10800 -5570560"/>
                <a:gd name="G28" fmla="cos 7200 -5570560"/>
                <a:gd name="G29" fmla="sin 7200 -5570560"/>
                <a:gd name="G30" fmla="+- G26 10800 0"/>
                <a:gd name="G31" fmla="+- G27 10800 0"/>
                <a:gd name="G32" fmla="+- G28 10800 0"/>
                <a:gd name="G33" fmla="+- G29 10800 0"/>
                <a:gd name="G34" fmla="+- G19 5400 0"/>
                <a:gd name="G35" fmla="cos G34 -7208960"/>
                <a:gd name="G36" fmla="sin G34 -7208960"/>
                <a:gd name="G37" fmla="+/ -7208960 -557056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390 w 21600"/>
                <a:gd name="T5" fmla="*/ 92 h 21600"/>
                <a:gd name="T6" fmla="*/ 7721 w 21600"/>
                <a:gd name="T7" fmla="*/ 2342 h 21600"/>
                <a:gd name="T8" fmla="*/ 9860 w 21600"/>
                <a:gd name="T9" fmla="*/ 3661 h 21600"/>
                <a:gd name="T10" fmla="*/ 11976 w 21600"/>
                <a:gd name="T11" fmla="*/ -2649 h 21600"/>
                <a:gd name="T12" fmla="*/ 16067 w 21600"/>
                <a:gd name="T13" fmla="*/ 2226 h 21600"/>
                <a:gd name="T14" fmla="*/ 11192 w 21600"/>
                <a:gd name="T15" fmla="*/ 631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427" y="3627"/>
                  </a:moveTo>
                  <a:cubicBezTo>
                    <a:pt x="11218" y="3609"/>
                    <a:pt x="11009" y="3599"/>
                    <a:pt x="10800" y="3599"/>
                  </a:cubicBezTo>
                  <a:cubicBezTo>
                    <a:pt x="9960" y="3599"/>
                    <a:pt x="9126" y="3746"/>
                    <a:pt x="8337" y="4034"/>
                  </a:cubicBezTo>
                  <a:lnTo>
                    <a:pt x="7106" y="651"/>
                  </a:lnTo>
                  <a:cubicBezTo>
                    <a:pt x="8290" y="220"/>
                    <a:pt x="9540" y="-1"/>
                    <a:pt x="10800" y="-1"/>
                  </a:cubicBezTo>
                  <a:cubicBezTo>
                    <a:pt x="11114" y="-1"/>
                    <a:pt x="11428" y="13"/>
                    <a:pt x="11741" y="41"/>
                  </a:cubicBezTo>
                  <a:lnTo>
                    <a:pt x="11976" y="-2649"/>
                  </a:lnTo>
                  <a:lnTo>
                    <a:pt x="16067" y="2226"/>
                  </a:lnTo>
                  <a:lnTo>
                    <a:pt x="11192" y="6317"/>
                  </a:lnTo>
                  <a:lnTo>
                    <a:pt x="11427" y="3627"/>
                  </a:lnTo>
                  <a:close/>
                </a:path>
              </a:pathLst>
            </a:custGeom>
            <a:ln>
              <a:headEnd/>
              <a:tailEnd/>
            </a:ln>
          </p:spPr>
          <p:style>
            <a:lnRef idx="1">
              <a:schemeClr val="accent3"/>
            </a:lnRef>
            <a:fillRef idx="2">
              <a:schemeClr val="accent3"/>
            </a:fillRef>
            <a:effectRef idx="1">
              <a:schemeClr val="accent3"/>
            </a:effectRef>
            <a:fontRef idx="minor">
              <a:schemeClr val="dk1"/>
            </a:fontRef>
          </p:style>
          <p:txBody>
            <a:bodyPr lIns="0" tIns="0" rIns="0" bIns="0" anchor="ctr">
              <a:prstTxWarp prst="textNoShape">
                <a:avLst/>
              </a:prstTxWarp>
            </a:bodyPr>
            <a:lstStyle/>
            <a:p>
              <a:endParaRPr lang="de-DE"/>
            </a:p>
          </p:txBody>
        </p:sp>
        <p:sp>
          <p:nvSpPr>
            <p:cNvPr id="2058" name="_s2058"/>
            <p:cNvSpPr>
              <a:spLocks noChangeArrowheads="1"/>
            </p:cNvSpPr>
            <p:nvPr/>
          </p:nvSpPr>
          <p:spPr bwMode="auto">
            <a:xfrm>
              <a:off x="3435" y="486"/>
              <a:ext cx="601" cy="60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0" tIns="0" rIns="0" bIns="0" anchor="ctr">
              <a:prstTxWarp prst="textNoShape">
                <a:avLst/>
              </a:prstTxWarp>
            </a:bodyPr>
            <a:lstStyle/>
            <a:p>
              <a:pPr algn="ctr"/>
              <a:r>
                <a:rPr lang="en-US" sz="1400" dirty="0"/>
                <a:t>KNOWLEDGE</a:t>
              </a:r>
            </a:p>
          </p:txBody>
        </p:sp>
        <p:sp>
          <p:nvSpPr>
            <p:cNvPr id="2059" name="_s2059"/>
            <p:cNvSpPr>
              <a:spLocks noChangeArrowheads="1"/>
            </p:cNvSpPr>
            <p:nvPr/>
          </p:nvSpPr>
          <p:spPr bwMode="auto">
            <a:xfrm>
              <a:off x="1303" y="1718"/>
              <a:ext cx="601" cy="60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0" tIns="0" rIns="0" bIns="0" anchor="ctr">
              <a:prstTxWarp prst="textNoShape">
                <a:avLst/>
              </a:prstTxWarp>
            </a:bodyPr>
            <a:lstStyle/>
            <a:p>
              <a:pPr algn="ctr"/>
              <a:r>
                <a:rPr lang="en-US" sz="1400"/>
                <a:t>EVALUATION</a:t>
              </a:r>
            </a:p>
          </p:txBody>
        </p:sp>
        <p:sp>
          <p:nvSpPr>
            <p:cNvPr id="2060" name="_s2060"/>
            <p:cNvSpPr>
              <a:spLocks noChangeArrowheads="1"/>
            </p:cNvSpPr>
            <p:nvPr/>
          </p:nvSpPr>
          <p:spPr bwMode="auto">
            <a:xfrm>
              <a:off x="2013" y="487"/>
              <a:ext cx="601" cy="60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0" tIns="0" rIns="0" bIns="0" anchor="ctr">
              <a:prstTxWarp prst="textNoShape">
                <a:avLst/>
              </a:prstTxWarp>
            </a:bodyPr>
            <a:lstStyle/>
            <a:p>
              <a:pPr algn="ctr"/>
              <a:r>
                <a:rPr lang="en-US" sz="1400" dirty="0"/>
                <a:t>ADAPTATION</a:t>
              </a:r>
            </a:p>
          </p:txBody>
        </p:sp>
        <p:sp>
          <p:nvSpPr>
            <p:cNvPr id="2061" name="_s2061"/>
            <p:cNvSpPr>
              <a:spLocks noChangeArrowheads="1"/>
            </p:cNvSpPr>
            <p:nvPr/>
          </p:nvSpPr>
          <p:spPr bwMode="auto">
            <a:xfrm>
              <a:off x="4146" y="1717"/>
              <a:ext cx="601" cy="60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0" tIns="0" rIns="0" bIns="0" anchor="ctr">
              <a:prstTxWarp prst="textNoShape">
                <a:avLst/>
              </a:prstTxWarp>
            </a:bodyPr>
            <a:lstStyle/>
            <a:p>
              <a:pPr algn="ctr"/>
              <a:r>
                <a:rPr lang="en-US" sz="1400"/>
                <a:t>PLANNING</a:t>
              </a:r>
            </a:p>
          </p:txBody>
        </p:sp>
        <p:sp>
          <p:nvSpPr>
            <p:cNvPr id="2062" name="_s2062"/>
            <p:cNvSpPr>
              <a:spLocks noChangeArrowheads="1"/>
            </p:cNvSpPr>
            <p:nvPr/>
          </p:nvSpPr>
          <p:spPr bwMode="auto">
            <a:xfrm>
              <a:off x="3304" y="2948"/>
              <a:ext cx="842" cy="60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0" tIns="0" rIns="0" bIns="0" anchor="ctr">
              <a:prstTxWarp prst="textNoShape">
                <a:avLst/>
              </a:prstTxWarp>
            </a:bodyPr>
            <a:lstStyle/>
            <a:p>
              <a:pPr algn="ctr"/>
              <a:r>
                <a:rPr lang="en-US" sz="1400" dirty="0"/>
                <a:t>IMPLEMENTATION</a:t>
              </a:r>
            </a:p>
          </p:txBody>
        </p:sp>
        <p:sp>
          <p:nvSpPr>
            <p:cNvPr id="2063" name="_s2063"/>
            <p:cNvSpPr>
              <a:spLocks noChangeArrowheads="1"/>
            </p:cNvSpPr>
            <p:nvPr/>
          </p:nvSpPr>
          <p:spPr bwMode="auto">
            <a:xfrm>
              <a:off x="2014" y="2948"/>
              <a:ext cx="601" cy="60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0" tIns="0" rIns="0" bIns="0" anchor="ctr">
              <a:prstTxWarp prst="textNoShape">
                <a:avLst/>
              </a:prstTxWarp>
            </a:bodyPr>
            <a:lstStyle/>
            <a:p>
              <a:pPr algn="ctr"/>
              <a:r>
                <a:rPr lang="en-US" sz="1400"/>
                <a:t>REFLECTION </a:t>
              </a:r>
            </a:p>
            <a:p>
              <a:pPr algn="ctr"/>
              <a:r>
                <a:rPr lang="en-US" sz="1400"/>
                <a:t>&amp; </a:t>
              </a:r>
            </a:p>
            <a:p>
              <a:pPr algn="ctr"/>
              <a:r>
                <a:rPr lang="en-US" sz="1400"/>
                <a:t>DISCUSSION</a:t>
              </a:r>
            </a:p>
          </p:txBody>
        </p:sp>
      </p:gr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lstStyle/>
          <a:p>
            <a:r>
              <a:rPr lang="en-US" sz="4000"/>
              <a:t>Philosophy/Aims of Outdoor Education</a:t>
            </a:r>
          </a:p>
        </p:txBody>
      </p:sp>
      <p:sp>
        <p:nvSpPr>
          <p:cNvPr id="4099" name="Rectangle 3"/>
          <p:cNvSpPr>
            <a:spLocks noGrp="1" noRot="1" noChangeArrowheads="1"/>
          </p:cNvSpPr>
          <p:nvPr>
            <p:ph type="body" idx="1"/>
          </p:nvPr>
        </p:nvSpPr>
        <p:spPr>
          <a:xfrm>
            <a:off x="457200" y="1600200"/>
            <a:ext cx="8229600" cy="4940300"/>
          </a:xfrm>
        </p:spPr>
        <p:txBody>
          <a:bodyPr/>
          <a:lstStyle/>
          <a:p>
            <a:pPr>
              <a:lnSpc>
                <a:spcPct val="80000"/>
              </a:lnSpc>
            </a:pPr>
            <a:r>
              <a:rPr lang="en-US" sz="2400" dirty="0"/>
              <a:t>The aim of outdoor education is usually not the activity per se, but rather to learn how to overcome adversity, work alongside others, and to develop a deeper relationship with nature.  The three domains of self, others, and the natural world are commonly understood as the main aims in outdoor education.</a:t>
            </a:r>
            <a:endParaRPr lang="en-US" sz="2400" dirty="0" smtClean="0"/>
          </a:p>
          <a:p>
            <a:pPr>
              <a:lnSpc>
                <a:spcPct val="80000"/>
              </a:lnSpc>
            </a:pPr>
            <a:r>
              <a:rPr lang="en-US" sz="2400" dirty="0"/>
              <a:t>O</a:t>
            </a:r>
            <a:r>
              <a:rPr lang="en-US" sz="2400" dirty="0" smtClean="0"/>
              <a:t>utdoor </a:t>
            </a:r>
            <a:r>
              <a:rPr lang="en-US" sz="2400" dirty="0"/>
              <a:t>education programs aims are </a:t>
            </a:r>
            <a:r>
              <a:rPr lang="en-US" sz="2400" dirty="0" smtClean="0"/>
              <a:t>to</a:t>
            </a:r>
          </a:p>
          <a:p>
            <a:pPr lvl="1">
              <a:lnSpc>
                <a:spcPct val="80000"/>
              </a:lnSpc>
            </a:pPr>
            <a:r>
              <a:rPr lang="en-US" sz="2000" dirty="0" smtClean="0"/>
              <a:t>Foster learning skills</a:t>
            </a:r>
          </a:p>
          <a:p>
            <a:pPr lvl="1">
              <a:lnSpc>
                <a:spcPct val="80000"/>
              </a:lnSpc>
            </a:pPr>
            <a:r>
              <a:rPr lang="en-US" sz="2000" dirty="0"/>
              <a:t>Enhance teamwork</a:t>
            </a:r>
          </a:p>
          <a:p>
            <a:pPr lvl="1">
              <a:lnSpc>
                <a:spcPct val="80000"/>
              </a:lnSpc>
            </a:pPr>
            <a:r>
              <a:rPr lang="en-US" sz="2000" dirty="0"/>
              <a:t>Teach outdoor survival skills</a:t>
            </a:r>
          </a:p>
          <a:p>
            <a:pPr lvl="1">
              <a:lnSpc>
                <a:spcPct val="80000"/>
              </a:lnSpc>
            </a:pPr>
            <a:r>
              <a:rPr lang="en-US" sz="2000" dirty="0"/>
              <a:t>Promote spirituality</a:t>
            </a:r>
          </a:p>
          <a:p>
            <a:pPr lvl="1">
              <a:lnSpc>
                <a:spcPct val="80000"/>
              </a:lnSpc>
            </a:pPr>
            <a:r>
              <a:rPr lang="en-US" sz="2000" dirty="0"/>
              <a:t>Understand natural environments</a:t>
            </a:r>
          </a:p>
          <a:p>
            <a:pPr lvl="1">
              <a:lnSpc>
                <a:spcPct val="80000"/>
              </a:lnSpc>
            </a:pPr>
            <a:r>
              <a:rPr lang="en-US" sz="2000" dirty="0"/>
              <a:t>Develop</a:t>
            </a:r>
            <a:r>
              <a:rPr lang="en-US" sz="2000" dirty="0" smtClean="0"/>
              <a:t> communication and </a:t>
            </a:r>
            <a:r>
              <a:rPr lang="en-US" sz="2000" dirty="0" err="1" smtClean="0"/>
              <a:t>entrepeneurship</a:t>
            </a:r>
            <a:r>
              <a:rPr lang="en-US" sz="2000" dirty="0" smtClean="0"/>
              <a:t> </a:t>
            </a:r>
            <a:r>
              <a:rPr lang="en-US" sz="2000" dirty="0"/>
              <a:t>skills</a:t>
            </a:r>
          </a:p>
          <a:p>
            <a:pPr lvl="1">
              <a:lnSpc>
                <a:spcPct val="80000"/>
              </a:lnSpc>
            </a:pPr>
            <a:r>
              <a:rPr lang="en-US" sz="2000" dirty="0"/>
              <a:t>Improve problem solving </a:t>
            </a:r>
            <a:r>
              <a:rPr lang="en-US" sz="2000" dirty="0" smtClean="0"/>
              <a:t>skills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r>
              <a:rPr lang="en-US" sz="4000"/>
              <a:t>Components of Outdoor Education</a:t>
            </a:r>
          </a:p>
        </p:txBody>
      </p:sp>
      <p:sp>
        <p:nvSpPr>
          <p:cNvPr id="6147" name="Rectangle 3"/>
          <p:cNvSpPr>
            <a:spLocks noGrp="1" noRot="1" noChangeArrowheads="1"/>
          </p:cNvSpPr>
          <p:nvPr>
            <p:ph type="body" idx="1"/>
          </p:nvPr>
        </p:nvSpPr>
        <p:spPr/>
        <p:txBody>
          <a:bodyPr/>
          <a:lstStyle/>
          <a:p>
            <a:pPr>
              <a:lnSpc>
                <a:spcPct val="80000"/>
              </a:lnSpc>
            </a:pPr>
            <a:r>
              <a:rPr lang="en-US" sz="2800" dirty="0"/>
              <a:t>Adventure Education </a:t>
            </a:r>
          </a:p>
          <a:p>
            <a:pPr lvl="1">
              <a:lnSpc>
                <a:spcPct val="80000"/>
              </a:lnSpc>
            </a:pPr>
            <a:r>
              <a:rPr lang="en-US" sz="2400" dirty="0"/>
              <a:t>Interpersonal relationships – refer to how people get along in a </a:t>
            </a:r>
            <a:r>
              <a:rPr lang="en-US" sz="2400" dirty="0" smtClean="0"/>
              <a:t>group.</a:t>
            </a:r>
            <a:endParaRPr lang="en-US" sz="2400" dirty="0"/>
          </a:p>
          <a:p>
            <a:pPr lvl="1">
              <a:lnSpc>
                <a:spcPct val="80000"/>
              </a:lnSpc>
            </a:pPr>
            <a:r>
              <a:rPr lang="en-US" sz="2400" dirty="0"/>
              <a:t>Intrapersonal relationships – refer to how an individual gets along </a:t>
            </a:r>
            <a:r>
              <a:rPr lang="en-US" sz="2400" dirty="0" smtClean="0"/>
              <a:t>with </a:t>
            </a:r>
            <a:r>
              <a:rPr lang="en-US" sz="2400" dirty="0"/>
              <a:t>self-concept, spirituality, confidence, self-efficacy, etc.</a:t>
            </a:r>
          </a:p>
          <a:p>
            <a:pPr>
              <a:lnSpc>
                <a:spcPct val="80000"/>
              </a:lnSpc>
            </a:pPr>
            <a:r>
              <a:rPr lang="en-US" sz="2800" dirty="0"/>
              <a:t>Environmental Education</a:t>
            </a:r>
          </a:p>
          <a:p>
            <a:pPr lvl="1">
              <a:lnSpc>
                <a:spcPct val="80000"/>
              </a:lnSpc>
            </a:pPr>
            <a:r>
              <a:rPr lang="en-US" sz="2400" dirty="0" err="1"/>
              <a:t>Ecosystemic</a:t>
            </a:r>
            <a:r>
              <a:rPr lang="en-US" sz="2400" dirty="0"/>
              <a:t> relationships – refer to the interdependence of living organisms in ecological microclimate. </a:t>
            </a:r>
            <a:endParaRPr lang="en-US" sz="2400" dirty="0" smtClean="0"/>
          </a:p>
          <a:p>
            <a:pPr lvl="1">
              <a:lnSpc>
                <a:spcPct val="80000"/>
              </a:lnSpc>
            </a:pPr>
            <a:r>
              <a:rPr lang="en-US" sz="2400" dirty="0" smtClean="0"/>
              <a:t>Cultural development – </a:t>
            </a:r>
            <a:r>
              <a:rPr lang="en-US" sz="2400" dirty="0"/>
              <a:t>refer to the interactions between human society and the natural resources of an environment.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59780" y="274638"/>
            <a:ext cx="8591969" cy="1143000"/>
          </a:xfrm>
          <a:noFill/>
          <a:ln>
            <a:solidFill>
              <a:schemeClr val="tx1"/>
            </a:solidFill>
            <a:round/>
          </a:ln>
        </p:spPr>
        <p:txBody>
          <a:bodyPr/>
          <a:lstStyle/>
          <a:p>
            <a:pPr algn="ctr" defTabSz="914400"/>
            <a:r>
              <a:rPr lang="de-DE" dirty="0" err="1" smtClean="0"/>
              <a:t>Didactical</a:t>
            </a:r>
            <a:r>
              <a:rPr lang="de-DE" dirty="0" smtClean="0"/>
              <a:t> </a:t>
            </a:r>
            <a:r>
              <a:rPr lang="de-DE" dirty="0" err="1" smtClean="0"/>
              <a:t>challenges</a:t>
            </a:r>
            <a:endParaRPr lang="de-DE" dirty="0"/>
          </a:p>
        </p:txBody>
      </p:sp>
      <p:sp>
        <p:nvSpPr>
          <p:cNvPr id="11267" name="Rectangle 3"/>
          <p:cNvSpPr>
            <a:spLocks noGrp="1"/>
          </p:cNvSpPr>
          <p:nvPr>
            <p:ph type="body" idx="1"/>
          </p:nvPr>
        </p:nvSpPr>
        <p:spPr bwMode="auto">
          <a:xfrm>
            <a:off x="259141" y="1641602"/>
            <a:ext cx="2733135" cy="4926171"/>
          </a:xfrm>
          <a:noFill/>
          <a:ln w="12700" cap="flat">
            <a:solidFill>
              <a:schemeClr val="tx1"/>
            </a:solidFill>
            <a:round/>
            <a:headEnd/>
            <a:tailEnd/>
          </a:ln>
        </p:spPr>
        <p:txBody>
          <a:bodyPr wrap="square" lIns="50800" tIns="50800" rIns="50800" bIns="50800" numCol="1" anchor="t" anchorCtr="0" compatLnSpc="1">
            <a:prstTxWarp prst="textNoShape">
              <a:avLst/>
            </a:prstTxWarp>
            <a:normAutofit/>
          </a:bodyPr>
          <a:lstStyle/>
          <a:p>
            <a:pPr>
              <a:lnSpc>
                <a:spcPct val="90000"/>
              </a:lnSpc>
              <a:spcBef>
                <a:spcPts val="500"/>
              </a:spcBef>
              <a:buFont typeface="ArialMT" charset="0"/>
              <a:buNone/>
            </a:pPr>
            <a:r>
              <a:rPr lang="de-DE" sz="2000" b="1" dirty="0" err="1"/>
              <a:t>Classroom</a:t>
            </a:r>
            <a:r>
              <a:rPr lang="de-DE" sz="2000" b="1" dirty="0"/>
              <a:t> </a:t>
            </a:r>
            <a:r>
              <a:rPr lang="de-DE" sz="2000" b="1" dirty="0" err="1" smtClean="0"/>
              <a:t>Culture</a:t>
            </a:r>
            <a:endParaRPr lang="de-DE" sz="2000" b="1" dirty="0" smtClean="0"/>
          </a:p>
          <a:p>
            <a:pPr>
              <a:lnSpc>
                <a:spcPct val="90000"/>
              </a:lnSpc>
              <a:spcBef>
                <a:spcPts val="500"/>
              </a:spcBef>
              <a:buFont typeface="ArialMT" charset="0"/>
              <a:buNone/>
            </a:pPr>
            <a:endParaRPr lang="de-DE" sz="2000" b="1" dirty="0" smtClean="0"/>
          </a:p>
          <a:p>
            <a:pPr marL="457200" indent="-457200">
              <a:lnSpc>
                <a:spcPct val="90000"/>
              </a:lnSpc>
              <a:spcBef>
                <a:spcPts val="500"/>
              </a:spcBef>
              <a:spcAft>
                <a:spcPts val="1200"/>
              </a:spcAft>
              <a:buFont typeface="+mj-lt"/>
              <a:buAutoNum type="alphaLcParenR"/>
            </a:pPr>
            <a:r>
              <a:rPr lang="de-DE" sz="2000" b="0" dirty="0" err="1" smtClean="0"/>
              <a:t>Told</a:t>
            </a:r>
            <a:r>
              <a:rPr lang="de-DE" sz="2000" b="0" dirty="0" smtClean="0"/>
              <a:t> </a:t>
            </a:r>
            <a:r>
              <a:rPr lang="de-DE" sz="2000" b="0" dirty="0" err="1"/>
              <a:t>the</a:t>
            </a:r>
            <a:r>
              <a:rPr lang="de-DE" sz="2000" b="0" dirty="0"/>
              <a:t> </a:t>
            </a:r>
            <a:r>
              <a:rPr lang="de-DE" sz="2000" b="0" dirty="0" err="1" smtClean="0"/>
              <a:t>information</a:t>
            </a:r>
            <a:endParaRPr lang="de-DE" sz="2000" b="0" dirty="0" smtClean="0"/>
          </a:p>
          <a:p>
            <a:pPr marL="457200" indent="-457200">
              <a:lnSpc>
                <a:spcPct val="90000"/>
              </a:lnSpc>
              <a:spcBef>
                <a:spcPts val="500"/>
              </a:spcBef>
              <a:spcAft>
                <a:spcPts val="1200"/>
              </a:spcAft>
              <a:buFont typeface="+mj-lt"/>
              <a:buAutoNum type="alphaLcParenR"/>
            </a:pPr>
            <a:r>
              <a:rPr lang="de-DE" sz="2000" b="0" dirty="0" err="1" smtClean="0"/>
              <a:t>Reading</a:t>
            </a:r>
            <a:r>
              <a:rPr lang="de-DE" sz="2000" b="0" dirty="0" smtClean="0"/>
              <a:t> </a:t>
            </a:r>
            <a:r>
              <a:rPr lang="de-DE" sz="2000" b="0" dirty="0" err="1"/>
              <a:t>about</a:t>
            </a:r>
            <a:r>
              <a:rPr lang="de-DE" sz="2000" b="0" dirty="0"/>
              <a:t> </a:t>
            </a:r>
            <a:r>
              <a:rPr lang="de-DE" sz="2000" b="0" dirty="0" err="1" smtClean="0"/>
              <a:t>topics</a:t>
            </a:r>
            <a:endParaRPr lang="de-DE" sz="2000" b="0" dirty="0" smtClean="0"/>
          </a:p>
          <a:p>
            <a:pPr marL="457200" indent="-457200">
              <a:lnSpc>
                <a:spcPct val="90000"/>
              </a:lnSpc>
              <a:spcBef>
                <a:spcPts val="500"/>
              </a:spcBef>
              <a:spcAft>
                <a:spcPts val="1200"/>
              </a:spcAft>
              <a:buFont typeface="+mj-lt"/>
              <a:buAutoNum type="alphaLcParenR"/>
            </a:pPr>
            <a:r>
              <a:rPr lang="de-DE" sz="2000" b="0" dirty="0" err="1" smtClean="0"/>
              <a:t>Physical</a:t>
            </a:r>
            <a:r>
              <a:rPr lang="de-DE" sz="2000" b="0" dirty="0" smtClean="0"/>
              <a:t> </a:t>
            </a:r>
            <a:r>
              <a:rPr lang="de-DE" sz="2000" b="0" dirty="0"/>
              <a:t>distance </a:t>
            </a:r>
            <a:r>
              <a:rPr lang="de-DE" sz="2000" b="0" dirty="0" err="1"/>
              <a:t>from</a:t>
            </a:r>
            <a:r>
              <a:rPr lang="de-DE" sz="2000" b="0" dirty="0"/>
              <a:t> </a:t>
            </a:r>
            <a:r>
              <a:rPr lang="de-DE" sz="2000" b="0" dirty="0" err="1" smtClean="0"/>
              <a:t>others</a:t>
            </a:r>
            <a:endParaRPr lang="de-DE" sz="2000" b="0" dirty="0" smtClean="0"/>
          </a:p>
          <a:p>
            <a:pPr marL="457200" indent="-457200">
              <a:lnSpc>
                <a:spcPct val="90000"/>
              </a:lnSpc>
              <a:spcBef>
                <a:spcPts val="500"/>
              </a:spcBef>
              <a:spcAft>
                <a:spcPts val="1200"/>
              </a:spcAft>
              <a:buFont typeface="+mj-lt"/>
              <a:buAutoNum type="alphaLcParenR"/>
            </a:pPr>
            <a:r>
              <a:rPr lang="de-DE" sz="2000" b="0" dirty="0" err="1" smtClean="0"/>
              <a:t>Limitations</a:t>
            </a:r>
            <a:endParaRPr lang="de-DE" sz="2000" b="0" dirty="0" smtClean="0"/>
          </a:p>
          <a:p>
            <a:pPr marL="457200" indent="-457200">
              <a:lnSpc>
                <a:spcPct val="90000"/>
              </a:lnSpc>
              <a:spcBef>
                <a:spcPts val="500"/>
              </a:spcBef>
              <a:spcAft>
                <a:spcPts val="1200"/>
              </a:spcAft>
              <a:buFont typeface="+mj-lt"/>
              <a:buAutoNum type="alphaLcParenR"/>
            </a:pPr>
            <a:r>
              <a:rPr lang="de-DE" sz="2000" b="0" dirty="0" err="1" smtClean="0"/>
              <a:t>The</a:t>
            </a:r>
            <a:r>
              <a:rPr lang="de-DE" sz="2000" b="0" dirty="0" smtClean="0"/>
              <a:t> </a:t>
            </a:r>
            <a:r>
              <a:rPr lang="de-DE" sz="2000" b="0" dirty="0" err="1" smtClean="0"/>
              <a:t>expected</a:t>
            </a:r>
            <a:endParaRPr lang="de-DE" sz="2000" b="0" dirty="0" smtClean="0"/>
          </a:p>
          <a:p>
            <a:pPr marL="457200" indent="-457200">
              <a:lnSpc>
                <a:spcPct val="90000"/>
              </a:lnSpc>
              <a:spcBef>
                <a:spcPts val="500"/>
              </a:spcBef>
              <a:spcAft>
                <a:spcPts val="1200"/>
              </a:spcAft>
              <a:buFont typeface="+mj-lt"/>
              <a:buAutoNum type="alphaLcParenR"/>
            </a:pPr>
            <a:r>
              <a:rPr lang="de-DE" sz="2000" b="0" dirty="0" err="1" smtClean="0"/>
              <a:t>Intellectual</a:t>
            </a:r>
            <a:r>
              <a:rPr lang="de-DE" sz="2000" b="0" dirty="0" smtClean="0"/>
              <a:t> </a:t>
            </a:r>
            <a:r>
              <a:rPr lang="de-DE" sz="2000" b="0" dirty="0" err="1" smtClean="0"/>
              <a:t>development</a:t>
            </a:r>
            <a:endParaRPr lang="de-DE" sz="2000" b="0" dirty="0" smtClean="0"/>
          </a:p>
          <a:p>
            <a:pPr marL="457200" indent="-457200">
              <a:lnSpc>
                <a:spcPct val="90000"/>
              </a:lnSpc>
              <a:spcBef>
                <a:spcPts val="500"/>
              </a:spcBef>
              <a:spcAft>
                <a:spcPts val="1200"/>
              </a:spcAft>
              <a:buFont typeface="+mj-lt"/>
              <a:buAutoNum type="alphaLcParenR"/>
            </a:pPr>
            <a:r>
              <a:rPr lang="de-DE" sz="2000" b="0" dirty="0" err="1" smtClean="0"/>
              <a:t>Physical</a:t>
            </a:r>
            <a:r>
              <a:rPr lang="de-DE" sz="2000" b="0" dirty="0" smtClean="0"/>
              <a:t> </a:t>
            </a:r>
            <a:r>
              <a:rPr lang="de-DE" sz="2000" b="0" dirty="0" err="1"/>
              <a:t>inactivity</a:t>
            </a:r>
            <a:endParaRPr lang="de-DE" sz="2000" dirty="0"/>
          </a:p>
        </p:txBody>
      </p:sp>
      <p:sp>
        <p:nvSpPr>
          <p:cNvPr id="11268" name="AutoShape 4"/>
          <p:cNvSpPr>
            <a:spLocks/>
          </p:cNvSpPr>
          <p:nvPr/>
        </p:nvSpPr>
        <p:spPr bwMode="auto">
          <a:xfrm>
            <a:off x="3252056" y="1641943"/>
            <a:ext cx="5609314" cy="49258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solidFill>
              <a:schemeClr val="tx1"/>
            </a:solidFill>
            <a:prstDash val="solid"/>
            <a:round/>
            <a:headEnd/>
            <a:tailEnd/>
          </a:ln>
          <a:effectLst/>
        </p:spPr>
        <p:txBody>
          <a:bodyPr lIns="50800" tIns="50800" rIns="50800" bIns="50800">
            <a:prstTxWarp prst="textNoShape">
              <a:avLst/>
            </a:prstTxWarp>
          </a:bodyPr>
          <a:lstStyle/>
          <a:p>
            <a:pPr defTabSz="914400">
              <a:lnSpc>
                <a:spcPct val="90000"/>
              </a:lnSpc>
              <a:spcBef>
                <a:spcPts val="500"/>
              </a:spcBef>
            </a:pPr>
            <a:r>
              <a:rPr lang="de-DE" sz="2000" b="1" dirty="0" err="1">
                <a:solidFill>
                  <a:srgbClr val="000000"/>
                </a:solidFill>
              </a:rPr>
              <a:t>Outdoor</a:t>
            </a:r>
            <a:r>
              <a:rPr lang="de-DE" sz="2000" b="1" dirty="0">
                <a:solidFill>
                  <a:srgbClr val="000000"/>
                </a:solidFill>
              </a:rPr>
              <a:t> </a:t>
            </a:r>
            <a:r>
              <a:rPr lang="de-DE" sz="2000" b="1" dirty="0" err="1">
                <a:solidFill>
                  <a:srgbClr val="000000"/>
                </a:solidFill>
              </a:rPr>
              <a:t>Classroom</a:t>
            </a:r>
            <a:r>
              <a:rPr lang="de-DE" sz="2000" b="1" dirty="0">
                <a:solidFill>
                  <a:srgbClr val="000000"/>
                </a:solidFill>
              </a:rPr>
              <a:t> </a:t>
            </a:r>
            <a:r>
              <a:rPr lang="de-DE" sz="2000" b="1" dirty="0" err="1" smtClean="0">
                <a:solidFill>
                  <a:srgbClr val="000000"/>
                </a:solidFill>
              </a:rPr>
              <a:t>Culture</a:t>
            </a:r>
            <a:endParaRPr lang="de-DE" sz="2000" b="1" dirty="0" smtClean="0">
              <a:solidFill>
                <a:srgbClr val="000000"/>
              </a:solidFill>
            </a:endParaRPr>
          </a:p>
          <a:p>
            <a:pPr defTabSz="914400">
              <a:lnSpc>
                <a:spcPct val="90000"/>
              </a:lnSpc>
              <a:spcBef>
                <a:spcPts val="500"/>
              </a:spcBef>
            </a:pPr>
            <a:endParaRPr lang="de-DE" sz="1600" b="1" dirty="0" smtClean="0">
              <a:solidFill>
                <a:srgbClr val="000000"/>
              </a:solidFill>
            </a:endParaRPr>
          </a:p>
          <a:p>
            <a:pPr marL="457200" indent="-457200" defTabSz="914400">
              <a:lnSpc>
                <a:spcPct val="90000"/>
              </a:lnSpc>
              <a:spcBef>
                <a:spcPts val="500"/>
              </a:spcBef>
              <a:spcAft>
                <a:spcPts val="1200"/>
              </a:spcAft>
              <a:buFont typeface="+mj-lt"/>
              <a:buAutoNum type="alphaLcParenR"/>
            </a:pPr>
            <a:r>
              <a:rPr lang="de-DE" sz="2000" dirty="0" err="1" smtClean="0">
                <a:solidFill>
                  <a:srgbClr val="000000"/>
                </a:solidFill>
              </a:rPr>
              <a:t>Discover</a:t>
            </a:r>
            <a:r>
              <a:rPr lang="de-DE" sz="2000" dirty="0" smtClean="0">
                <a:solidFill>
                  <a:srgbClr val="000000"/>
                </a:solidFill>
              </a:rPr>
              <a:t> </a:t>
            </a:r>
            <a:r>
              <a:rPr lang="de-DE" sz="2000" dirty="0" err="1">
                <a:solidFill>
                  <a:srgbClr val="000000"/>
                </a:solidFill>
              </a:rPr>
              <a:t>the</a:t>
            </a:r>
            <a:r>
              <a:rPr lang="de-DE" sz="2000" dirty="0">
                <a:solidFill>
                  <a:srgbClr val="000000"/>
                </a:solidFill>
              </a:rPr>
              <a:t> </a:t>
            </a:r>
            <a:r>
              <a:rPr lang="de-DE" sz="2000" dirty="0" err="1">
                <a:solidFill>
                  <a:srgbClr val="000000"/>
                </a:solidFill>
              </a:rPr>
              <a:t>information</a:t>
            </a:r>
            <a:r>
              <a:rPr lang="de-DE" sz="2000" dirty="0">
                <a:solidFill>
                  <a:srgbClr val="000000"/>
                </a:solidFill>
              </a:rPr>
              <a:t> </a:t>
            </a:r>
            <a:r>
              <a:rPr lang="de-DE" sz="2000" dirty="0" err="1">
                <a:solidFill>
                  <a:srgbClr val="000000"/>
                </a:solidFill>
              </a:rPr>
              <a:t>themselves</a:t>
            </a:r>
            <a:r>
              <a:rPr lang="de-DE" sz="2000" dirty="0">
                <a:solidFill>
                  <a:srgbClr val="000000"/>
                </a:solidFill>
              </a:rPr>
              <a:t> </a:t>
            </a:r>
            <a:r>
              <a:rPr lang="de-DE" sz="2000" dirty="0" err="1">
                <a:solidFill>
                  <a:srgbClr val="000000"/>
                </a:solidFill>
              </a:rPr>
              <a:t>through</a:t>
            </a:r>
            <a:r>
              <a:rPr lang="de-DE" sz="2000" dirty="0">
                <a:solidFill>
                  <a:srgbClr val="000000"/>
                </a:solidFill>
              </a:rPr>
              <a:t> </a:t>
            </a:r>
            <a:r>
              <a:rPr lang="de-DE" sz="2000" dirty="0" err="1" smtClean="0">
                <a:solidFill>
                  <a:srgbClr val="000000"/>
                </a:solidFill>
              </a:rPr>
              <a:t>investigation</a:t>
            </a:r>
            <a:endParaRPr lang="de-DE" sz="1600" dirty="0" smtClean="0">
              <a:solidFill>
                <a:srgbClr val="000000"/>
              </a:solidFill>
            </a:endParaRPr>
          </a:p>
          <a:p>
            <a:pPr marL="457200" indent="-457200" defTabSz="914400">
              <a:lnSpc>
                <a:spcPct val="90000"/>
              </a:lnSpc>
              <a:spcBef>
                <a:spcPts val="500"/>
              </a:spcBef>
              <a:spcAft>
                <a:spcPts val="1200"/>
              </a:spcAft>
              <a:buFont typeface="+mj-lt"/>
              <a:buAutoNum type="alphaLcParenR"/>
            </a:pPr>
            <a:r>
              <a:rPr lang="de-DE" sz="2000" dirty="0" err="1" smtClean="0">
                <a:solidFill>
                  <a:srgbClr val="000000"/>
                </a:solidFill>
              </a:rPr>
              <a:t>Experiencing</a:t>
            </a:r>
            <a:r>
              <a:rPr lang="de-DE" sz="2000" dirty="0" smtClean="0">
                <a:solidFill>
                  <a:srgbClr val="000000"/>
                </a:solidFill>
              </a:rPr>
              <a:t> </a:t>
            </a:r>
            <a:r>
              <a:rPr lang="de-DE" sz="2000" dirty="0" err="1">
                <a:solidFill>
                  <a:srgbClr val="000000"/>
                </a:solidFill>
              </a:rPr>
              <a:t>topics</a:t>
            </a:r>
            <a:r>
              <a:rPr lang="de-DE" sz="2000" dirty="0">
                <a:solidFill>
                  <a:srgbClr val="000000"/>
                </a:solidFill>
              </a:rPr>
              <a:t> </a:t>
            </a:r>
            <a:r>
              <a:rPr lang="de-DE" sz="2000" dirty="0" err="1">
                <a:solidFill>
                  <a:srgbClr val="000000"/>
                </a:solidFill>
              </a:rPr>
              <a:t>first</a:t>
            </a:r>
            <a:r>
              <a:rPr lang="de-DE" sz="2000" dirty="0">
                <a:solidFill>
                  <a:srgbClr val="000000"/>
                </a:solidFill>
              </a:rPr>
              <a:t> hand and </a:t>
            </a:r>
            <a:r>
              <a:rPr lang="de-DE" sz="2000" dirty="0" err="1">
                <a:solidFill>
                  <a:srgbClr val="000000"/>
                </a:solidFill>
              </a:rPr>
              <a:t>relating</a:t>
            </a:r>
            <a:r>
              <a:rPr lang="de-DE" sz="2000" dirty="0">
                <a:solidFill>
                  <a:srgbClr val="000000"/>
                </a:solidFill>
              </a:rPr>
              <a:t> </a:t>
            </a:r>
            <a:r>
              <a:rPr lang="de-DE" sz="2000" dirty="0" err="1">
                <a:solidFill>
                  <a:srgbClr val="000000"/>
                </a:solidFill>
              </a:rPr>
              <a:t>them</a:t>
            </a:r>
            <a:r>
              <a:rPr lang="de-DE" sz="2000" dirty="0">
                <a:solidFill>
                  <a:srgbClr val="000000"/>
                </a:solidFill>
              </a:rPr>
              <a:t> to real life </a:t>
            </a:r>
            <a:r>
              <a:rPr lang="de-DE" sz="2000" dirty="0" err="1" smtClean="0">
                <a:solidFill>
                  <a:srgbClr val="000000"/>
                </a:solidFill>
              </a:rPr>
              <a:t>situations</a:t>
            </a:r>
            <a:endParaRPr lang="de-DE" sz="1400" dirty="0" smtClean="0">
              <a:solidFill>
                <a:srgbClr val="000000"/>
              </a:solidFill>
            </a:endParaRPr>
          </a:p>
          <a:p>
            <a:pPr marL="457200" indent="-457200" defTabSz="914400">
              <a:lnSpc>
                <a:spcPct val="90000"/>
              </a:lnSpc>
              <a:spcBef>
                <a:spcPts val="500"/>
              </a:spcBef>
              <a:spcAft>
                <a:spcPts val="1200"/>
              </a:spcAft>
              <a:buFont typeface="+mj-lt"/>
              <a:buAutoNum type="alphaLcParenR"/>
            </a:pPr>
            <a:r>
              <a:rPr lang="de-DE" sz="2000" dirty="0" err="1" smtClean="0">
                <a:solidFill>
                  <a:srgbClr val="000000"/>
                </a:solidFill>
              </a:rPr>
              <a:t>Working</a:t>
            </a:r>
            <a:r>
              <a:rPr lang="de-DE" sz="2000" dirty="0" smtClean="0">
                <a:solidFill>
                  <a:srgbClr val="000000"/>
                </a:solidFill>
              </a:rPr>
              <a:t> </a:t>
            </a:r>
            <a:r>
              <a:rPr lang="de-DE" sz="2000" dirty="0">
                <a:solidFill>
                  <a:srgbClr val="000000"/>
                </a:solidFill>
              </a:rPr>
              <a:t>in </a:t>
            </a:r>
            <a:r>
              <a:rPr lang="de-DE" sz="2000" dirty="0" err="1">
                <a:solidFill>
                  <a:srgbClr val="000000"/>
                </a:solidFill>
              </a:rPr>
              <a:t>collaboration</a:t>
            </a:r>
            <a:r>
              <a:rPr lang="de-DE" sz="2000" dirty="0">
                <a:solidFill>
                  <a:srgbClr val="000000"/>
                </a:solidFill>
              </a:rPr>
              <a:t> </a:t>
            </a:r>
            <a:r>
              <a:rPr lang="de-DE" sz="2000" dirty="0" err="1">
                <a:solidFill>
                  <a:srgbClr val="000000"/>
                </a:solidFill>
              </a:rPr>
              <a:t>with</a:t>
            </a:r>
            <a:r>
              <a:rPr lang="de-DE" sz="2000" dirty="0">
                <a:solidFill>
                  <a:srgbClr val="000000"/>
                </a:solidFill>
              </a:rPr>
              <a:t> </a:t>
            </a:r>
            <a:r>
              <a:rPr lang="de-DE" sz="2000" dirty="0" err="1" smtClean="0">
                <a:solidFill>
                  <a:srgbClr val="000000"/>
                </a:solidFill>
              </a:rPr>
              <a:t>others</a:t>
            </a:r>
            <a:endParaRPr lang="de-DE" sz="1600" dirty="0" smtClean="0">
              <a:solidFill>
                <a:srgbClr val="000000"/>
              </a:solidFill>
            </a:endParaRPr>
          </a:p>
          <a:p>
            <a:pPr marL="457200" indent="-457200" defTabSz="914400">
              <a:lnSpc>
                <a:spcPct val="90000"/>
              </a:lnSpc>
              <a:spcBef>
                <a:spcPts val="500"/>
              </a:spcBef>
              <a:spcAft>
                <a:spcPts val="1200"/>
              </a:spcAft>
              <a:buFont typeface="+mj-lt"/>
              <a:buAutoNum type="alphaLcParenR"/>
            </a:pPr>
            <a:r>
              <a:rPr lang="de-DE" sz="2000" dirty="0" err="1" smtClean="0">
                <a:solidFill>
                  <a:srgbClr val="000000"/>
                </a:solidFill>
              </a:rPr>
              <a:t>Testing</a:t>
            </a:r>
            <a:r>
              <a:rPr lang="de-DE" sz="2000" dirty="0" smtClean="0">
                <a:solidFill>
                  <a:srgbClr val="000000"/>
                </a:solidFill>
              </a:rPr>
              <a:t> </a:t>
            </a:r>
            <a:r>
              <a:rPr lang="de-DE" sz="2000" dirty="0" err="1">
                <a:solidFill>
                  <a:srgbClr val="000000"/>
                </a:solidFill>
              </a:rPr>
              <a:t>one’s</a:t>
            </a:r>
            <a:r>
              <a:rPr lang="de-DE" sz="2000" dirty="0">
                <a:solidFill>
                  <a:srgbClr val="000000"/>
                </a:solidFill>
              </a:rPr>
              <a:t> </a:t>
            </a:r>
            <a:r>
              <a:rPr lang="de-DE" sz="2000" dirty="0" err="1">
                <a:solidFill>
                  <a:srgbClr val="000000"/>
                </a:solidFill>
              </a:rPr>
              <a:t>own</a:t>
            </a:r>
            <a:r>
              <a:rPr lang="de-DE" sz="2000" dirty="0">
                <a:solidFill>
                  <a:srgbClr val="000000"/>
                </a:solidFill>
              </a:rPr>
              <a:t> limits and </a:t>
            </a:r>
            <a:r>
              <a:rPr lang="de-DE" sz="2000" dirty="0" err="1">
                <a:solidFill>
                  <a:srgbClr val="000000"/>
                </a:solidFill>
              </a:rPr>
              <a:t>learning</a:t>
            </a:r>
            <a:r>
              <a:rPr lang="de-DE" sz="2000" dirty="0">
                <a:solidFill>
                  <a:srgbClr val="000000"/>
                </a:solidFill>
              </a:rPr>
              <a:t> </a:t>
            </a:r>
            <a:r>
              <a:rPr lang="de-DE" sz="2000" dirty="0" err="1">
                <a:solidFill>
                  <a:srgbClr val="000000"/>
                </a:solidFill>
              </a:rPr>
              <a:t>what</a:t>
            </a:r>
            <a:r>
              <a:rPr lang="de-DE" sz="2000" dirty="0">
                <a:solidFill>
                  <a:srgbClr val="000000"/>
                </a:solidFill>
              </a:rPr>
              <a:t> </a:t>
            </a:r>
            <a:r>
              <a:rPr lang="de-DE" sz="2000" dirty="0" err="1">
                <a:solidFill>
                  <a:srgbClr val="000000"/>
                </a:solidFill>
              </a:rPr>
              <a:t>is</a:t>
            </a:r>
            <a:r>
              <a:rPr lang="de-DE" sz="2000" dirty="0">
                <a:solidFill>
                  <a:srgbClr val="000000"/>
                </a:solidFill>
              </a:rPr>
              <a:t> </a:t>
            </a:r>
            <a:r>
              <a:rPr lang="de-DE" sz="2000" dirty="0" err="1" smtClean="0">
                <a:solidFill>
                  <a:srgbClr val="000000"/>
                </a:solidFill>
              </a:rPr>
              <a:t>safe</a:t>
            </a:r>
            <a:endParaRPr lang="de-DE" sz="1400" dirty="0" smtClean="0">
              <a:solidFill>
                <a:srgbClr val="000000"/>
              </a:solidFill>
            </a:endParaRPr>
          </a:p>
          <a:p>
            <a:pPr marL="457200" indent="-457200" defTabSz="914400">
              <a:lnSpc>
                <a:spcPct val="90000"/>
              </a:lnSpc>
              <a:spcBef>
                <a:spcPts val="500"/>
              </a:spcBef>
              <a:spcAft>
                <a:spcPts val="1200"/>
              </a:spcAft>
              <a:buFont typeface="+mj-lt"/>
              <a:buAutoNum type="alphaLcParenR"/>
            </a:pPr>
            <a:r>
              <a:rPr lang="de-DE" sz="2000" dirty="0" err="1" smtClean="0">
                <a:solidFill>
                  <a:srgbClr val="000000"/>
                </a:solidFill>
              </a:rPr>
              <a:t>The</a:t>
            </a:r>
            <a:r>
              <a:rPr lang="de-DE" sz="2000" dirty="0" smtClean="0">
                <a:solidFill>
                  <a:srgbClr val="000000"/>
                </a:solidFill>
              </a:rPr>
              <a:t> </a:t>
            </a:r>
            <a:r>
              <a:rPr lang="de-DE" sz="2000" dirty="0" err="1" smtClean="0">
                <a:solidFill>
                  <a:srgbClr val="000000"/>
                </a:solidFill>
              </a:rPr>
              <a:t>unexpected</a:t>
            </a:r>
            <a:endParaRPr lang="de-DE" sz="1600" dirty="0" smtClean="0">
              <a:solidFill>
                <a:srgbClr val="000000"/>
              </a:solidFill>
            </a:endParaRPr>
          </a:p>
          <a:p>
            <a:pPr marL="457200" indent="-457200" defTabSz="914400">
              <a:lnSpc>
                <a:spcPct val="90000"/>
              </a:lnSpc>
              <a:spcBef>
                <a:spcPts val="500"/>
              </a:spcBef>
              <a:spcAft>
                <a:spcPts val="1200"/>
              </a:spcAft>
              <a:buFont typeface="+mj-lt"/>
              <a:buAutoNum type="alphaLcParenR"/>
            </a:pPr>
            <a:r>
              <a:rPr lang="de-DE" sz="2000" dirty="0" smtClean="0">
                <a:solidFill>
                  <a:srgbClr val="000000"/>
                </a:solidFill>
              </a:rPr>
              <a:t>Multi</a:t>
            </a:r>
            <a:r>
              <a:rPr lang="de-DE" sz="2000" dirty="0">
                <a:solidFill>
                  <a:srgbClr val="000000"/>
                </a:solidFill>
              </a:rPr>
              <a:t>- </a:t>
            </a:r>
            <a:r>
              <a:rPr lang="de-DE" sz="2000" dirty="0" err="1">
                <a:solidFill>
                  <a:srgbClr val="000000"/>
                </a:solidFill>
              </a:rPr>
              <a:t>Sensory</a:t>
            </a:r>
            <a:r>
              <a:rPr lang="de-DE" sz="2000" dirty="0">
                <a:solidFill>
                  <a:srgbClr val="000000"/>
                </a:solidFill>
              </a:rPr>
              <a:t>/ </a:t>
            </a:r>
            <a:r>
              <a:rPr lang="de-DE" sz="2000" dirty="0" err="1">
                <a:solidFill>
                  <a:srgbClr val="000000"/>
                </a:solidFill>
              </a:rPr>
              <a:t>Whole</a:t>
            </a:r>
            <a:r>
              <a:rPr lang="de-DE" sz="2000" dirty="0">
                <a:solidFill>
                  <a:srgbClr val="000000"/>
                </a:solidFill>
              </a:rPr>
              <a:t> </a:t>
            </a:r>
            <a:r>
              <a:rPr lang="de-DE" sz="2000" dirty="0" err="1">
                <a:solidFill>
                  <a:srgbClr val="000000"/>
                </a:solidFill>
              </a:rPr>
              <a:t>child</a:t>
            </a:r>
            <a:r>
              <a:rPr lang="de-DE" sz="2000" dirty="0">
                <a:solidFill>
                  <a:srgbClr val="000000"/>
                </a:solidFill>
              </a:rPr>
              <a:t> </a:t>
            </a:r>
            <a:r>
              <a:rPr lang="de-DE" sz="2000" dirty="0" err="1" smtClean="0">
                <a:solidFill>
                  <a:srgbClr val="000000"/>
                </a:solidFill>
              </a:rPr>
              <a:t>development</a:t>
            </a:r>
            <a:endParaRPr lang="de-DE" sz="1800" dirty="0" smtClean="0">
              <a:solidFill>
                <a:srgbClr val="000000"/>
              </a:solidFill>
            </a:endParaRPr>
          </a:p>
          <a:p>
            <a:pPr marL="457200" indent="-457200" defTabSz="914400">
              <a:lnSpc>
                <a:spcPct val="90000"/>
              </a:lnSpc>
              <a:spcBef>
                <a:spcPts val="500"/>
              </a:spcBef>
              <a:spcAft>
                <a:spcPts val="1200"/>
              </a:spcAft>
              <a:buFont typeface="+mj-lt"/>
              <a:buAutoNum type="alphaLcParenR"/>
            </a:pPr>
            <a:r>
              <a:rPr lang="de-DE" sz="2000" dirty="0" err="1" smtClean="0">
                <a:solidFill>
                  <a:srgbClr val="000000"/>
                </a:solidFill>
              </a:rPr>
              <a:t>Physical</a:t>
            </a:r>
            <a:r>
              <a:rPr lang="de-DE" sz="2000" dirty="0" smtClean="0">
                <a:solidFill>
                  <a:srgbClr val="000000"/>
                </a:solidFill>
              </a:rPr>
              <a:t> </a:t>
            </a:r>
            <a:r>
              <a:rPr lang="de-DE" sz="2000" dirty="0" err="1">
                <a:solidFill>
                  <a:srgbClr val="000000"/>
                </a:solidFill>
              </a:rPr>
              <a:t>development</a:t>
            </a:r>
            <a:endParaRPr lang="de-DE" dirty="0">
              <a:solidFill>
                <a:srgbClr val="000000"/>
              </a:solidFill>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b="1" dirty="0" smtClean="0"/>
              <a:t>Aims of ACE Wild</a:t>
            </a:r>
            <a:br>
              <a:rPr lang="en-GB" b="1" dirty="0" smtClean="0"/>
            </a:br>
            <a:endParaRPr lang="de-DE" dirty="0"/>
          </a:p>
        </p:txBody>
      </p:sp>
      <p:sp>
        <p:nvSpPr>
          <p:cNvPr id="3" name="Inhaltsplatzhalter 2"/>
          <p:cNvSpPr>
            <a:spLocks noGrp="1"/>
          </p:cNvSpPr>
          <p:nvPr>
            <p:ph idx="1"/>
          </p:nvPr>
        </p:nvSpPr>
        <p:spPr/>
        <p:txBody>
          <a:bodyPr>
            <a:normAutofit lnSpcReduction="10000"/>
          </a:bodyPr>
          <a:lstStyle/>
          <a:p>
            <a:pPr marL="609600" indent="-609600">
              <a:lnSpc>
                <a:spcPct val="80000"/>
              </a:lnSpc>
              <a:buNone/>
            </a:pPr>
            <a:r>
              <a:rPr lang="en-GB" dirty="0" smtClean="0"/>
              <a:t>Due to the nature of the learners, the main focus of the project </a:t>
            </a:r>
            <a:r>
              <a:rPr lang="en-GB" dirty="0" err="1" smtClean="0"/>
              <a:t>ACEWild</a:t>
            </a:r>
            <a:r>
              <a:rPr lang="en-GB" dirty="0" smtClean="0"/>
              <a:t> </a:t>
            </a:r>
            <a:r>
              <a:rPr lang="en-GB" dirty="0"/>
              <a:t>i</a:t>
            </a:r>
            <a:r>
              <a:rPr lang="en-GB" dirty="0" smtClean="0"/>
              <a:t>s to develop personal, social and emotional skills – which are vital in day to day life and to raise achievement. </a:t>
            </a:r>
          </a:p>
          <a:p>
            <a:pPr marL="609600" indent="-609600">
              <a:lnSpc>
                <a:spcPct val="80000"/>
              </a:lnSpc>
              <a:buNone/>
            </a:pPr>
            <a:r>
              <a:rPr lang="en-GB" dirty="0" smtClean="0"/>
              <a:t>The two main Learning Objectives were:</a:t>
            </a:r>
          </a:p>
          <a:p>
            <a:pPr marL="609600" indent="-609600">
              <a:lnSpc>
                <a:spcPct val="80000"/>
              </a:lnSpc>
              <a:buNone/>
            </a:pPr>
            <a:endParaRPr lang="en-GB" dirty="0" smtClean="0"/>
          </a:p>
          <a:p>
            <a:pPr marL="609600" indent="-609600">
              <a:lnSpc>
                <a:spcPct val="80000"/>
              </a:lnSpc>
            </a:pPr>
            <a:r>
              <a:rPr lang="en-GB" dirty="0" smtClean="0"/>
              <a:t>To improve emotional wellbeing and increase confidence of learners</a:t>
            </a:r>
          </a:p>
          <a:p>
            <a:pPr marL="609600" indent="-609600">
              <a:lnSpc>
                <a:spcPct val="80000"/>
              </a:lnSpc>
            </a:pPr>
            <a:r>
              <a:rPr lang="en-GB" dirty="0" smtClean="0"/>
              <a:t>To develop inter-personal and intra-personal skills of learners.</a:t>
            </a:r>
          </a:p>
          <a:p>
            <a:pPr marL="609600" indent="-609600">
              <a:lnSpc>
                <a:spcPct val="80000"/>
              </a:lnSpc>
              <a:buNone/>
            </a:pPr>
            <a:endParaRPr lang="en-GB"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 </a:t>
            </a:r>
            <a:r>
              <a:rPr lang="de-DE" dirty="0" err="1" smtClean="0"/>
              <a:t>ACEWild</a:t>
            </a:r>
            <a:r>
              <a:rPr lang="de-DE" dirty="0" smtClean="0"/>
              <a:t> - </a:t>
            </a:r>
            <a:r>
              <a:rPr lang="de-DE" dirty="0" err="1" smtClean="0"/>
              <a:t>curriculum</a:t>
            </a:r>
            <a:endParaRPr lang="de-DE" dirty="0"/>
          </a:p>
        </p:txBody>
      </p:sp>
      <p:sp>
        <p:nvSpPr>
          <p:cNvPr id="3" name="Inhaltsplatzhalter 2"/>
          <p:cNvSpPr>
            <a:spLocks noGrp="1"/>
          </p:cNvSpPr>
          <p:nvPr>
            <p:ph idx="1"/>
          </p:nvPr>
        </p:nvSpPr>
        <p:spPr/>
        <p:txBody>
          <a:bodyPr/>
          <a:lstStyle/>
          <a:p>
            <a:pPr algn="ctr">
              <a:buNone/>
            </a:pPr>
            <a:endParaRPr lang="de-DE" dirty="0" smtClean="0"/>
          </a:p>
          <a:p>
            <a:pPr algn="ctr">
              <a:buNone/>
            </a:pPr>
            <a:endParaRPr lang="de-DE" dirty="0" smtClean="0"/>
          </a:p>
          <a:p>
            <a:pPr algn="ctr">
              <a:buNone/>
            </a:pPr>
            <a:r>
              <a:rPr lang="de-DE" sz="4000" dirty="0" smtClean="0"/>
              <a:t>A. Framework and </a:t>
            </a:r>
            <a:r>
              <a:rPr lang="de-DE" sz="4000" dirty="0" err="1" smtClean="0"/>
              <a:t>guidelines</a:t>
            </a:r>
            <a:endParaRPr lang="de-DE" sz="40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A. Curriculum </a:t>
            </a:r>
            <a:r>
              <a:rPr lang="de-DE" dirty="0" err="1" smtClean="0"/>
              <a:t>ACEWild</a:t>
            </a:r>
            <a:r>
              <a:rPr lang="de-DE" dirty="0" smtClean="0"/>
              <a:t> - </a:t>
            </a:r>
            <a:r>
              <a:rPr lang="de-DE" dirty="0" err="1" smtClean="0"/>
              <a:t>guidelines</a:t>
            </a:r>
            <a:endParaRPr lang="de-DE" dirty="0"/>
          </a:p>
        </p:txBody>
      </p:sp>
      <p:sp>
        <p:nvSpPr>
          <p:cNvPr id="3" name="Inhaltsplatzhalter 2"/>
          <p:cNvSpPr>
            <a:spLocks noGrp="1"/>
          </p:cNvSpPr>
          <p:nvPr>
            <p:ph idx="1"/>
          </p:nvPr>
        </p:nvSpPr>
        <p:spPr/>
        <p:txBody>
          <a:bodyPr>
            <a:normAutofit fontScale="92500" lnSpcReduction="20000"/>
          </a:bodyPr>
          <a:lstStyle/>
          <a:p>
            <a:r>
              <a:rPr lang="de-DE" dirty="0" err="1" smtClean="0"/>
              <a:t>From</a:t>
            </a:r>
            <a:r>
              <a:rPr lang="de-DE" dirty="0" smtClean="0"/>
              <a:t> nature to </a:t>
            </a:r>
            <a:r>
              <a:rPr lang="de-DE" dirty="0" err="1" smtClean="0"/>
              <a:t>culture</a:t>
            </a:r>
            <a:endParaRPr lang="de-DE" dirty="0" smtClean="0"/>
          </a:p>
          <a:p>
            <a:r>
              <a:rPr lang="de-DE" dirty="0" err="1" smtClean="0"/>
              <a:t>From</a:t>
            </a:r>
            <a:r>
              <a:rPr lang="de-DE" dirty="0" smtClean="0"/>
              <a:t> </a:t>
            </a:r>
            <a:r>
              <a:rPr lang="de-DE" dirty="0" err="1" smtClean="0"/>
              <a:t>sensation</a:t>
            </a:r>
            <a:r>
              <a:rPr lang="de-DE" dirty="0" smtClean="0"/>
              <a:t> to </a:t>
            </a:r>
            <a:r>
              <a:rPr lang="de-DE" dirty="0" err="1" smtClean="0"/>
              <a:t>learning</a:t>
            </a:r>
            <a:endParaRPr lang="de-DE" dirty="0" smtClean="0"/>
          </a:p>
          <a:p>
            <a:r>
              <a:rPr lang="de-DE" dirty="0" err="1" smtClean="0"/>
              <a:t>From</a:t>
            </a:r>
            <a:r>
              <a:rPr lang="de-DE" dirty="0" smtClean="0"/>
              <a:t> </a:t>
            </a:r>
            <a:r>
              <a:rPr lang="de-DE" dirty="0" err="1" smtClean="0"/>
              <a:t>basics</a:t>
            </a:r>
            <a:r>
              <a:rPr lang="de-DE" dirty="0" smtClean="0"/>
              <a:t> to </a:t>
            </a:r>
            <a:r>
              <a:rPr lang="de-DE" dirty="0" err="1" smtClean="0"/>
              <a:t>complexity</a:t>
            </a:r>
            <a:endParaRPr lang="de-DE" dirty="0" smtClean="0"/>
          </a:p>
          <a:p>
            <a:endParaRPr lang="de-DE" dirty="0" smtClean="0"/>
          </a:p>
          <a:p>
            <a:r>
              <a:rPr lang="de-DE" dirty="0" smtClean="0"/>
              <a:t>Nature and </a:t>
            </a:r>
            <a:r>
              <a:rPr lang="de-DE" dirty="0" err="1" smtClean="0"/>
              <a:t>environment</a:t>
            </a:r>
            <a:r>
              <a:rPr lang="de-DE" dirty="0" smtClean="0"/>
              <a:t> as </a:t>
            </a:r>
            <a:r>
              <a:rPr lang="de-DE" dirty="0" err="1" smtClean="0"/>
              <a:t>teachers</a:t>
            </a:r>
            <a:endParaRPr lang="de-DE" dirty="0" smtClean="0"/>
          </a:p>
          <a:p>
            <a:r>
              <a:rPr lang="de-DE" dirty="0" err="1" smtClean="0"/>
              <a:t>Teacher</a:t>
            </a:r>
            <a:r>
              <a:rPr lang="de-DE" dirty="0" smtClean="0"/>
              <a:t> as </a:t>
            </a:r>
            <a:r>
              <a:rPr lang="de-DE" dirty="0" err="1" smtClean="0"/>
              <a:t>learners</a:t>
            </a:r>
            <a:r>
              <a:rPr lang="de-DE" dirty="0" smtClean="0"/>
              <a:t>, </a:t>
            </a:r>
            <a:r>
              <a:rPr lang="de-DE" dirty="0" err="1" smtClean="0"/>
              <a:t>who</a:t>
            </a:r>
            <a:r>
              <a:rPr lang="de-DE" dirty="0" smtClean="0"/>
              <a:t> </a:t>
            </a:r>
            <a:r>
              <a:rPr lang="de-DE" dirty="0" err="1" smtClean="0"/>
              <a:t>learn</a:t>
            </a:r>
            <a:r>
              <a:rPr lang="de-DE" dirty="0" smtClean="0"/>
              <a:t> </a:t>
            </a:r>
            <a:r>
              <a:rPr lang="de-DE" dirty="0" err="1" smtClean="0"/>
              <a:t>from</a:t>
            </a:r>
            <a:r>
              <a:rPr lang="de-DE" dirty="0" smtClean="0"/>
              <a:t> </a:t>
            </a:r>
            <a:r>
              <a:rPr lang="de-DE" dirty="0" err="1" smtClean="0"/>
              <a:t>learners</a:t>
            </a:r>
            <a:endParaRPr lang="de-DE" dirty="0" smtClean="0"/>
          </a:p>
          <a:p>
            <a:r>
              <a:rPr lang="de-DE" dirty="0" err="1" smtClean="0"/>
              <a:t>Students</a:t>
            </a:r>
            <a:r>
              <a:rPr lang="de-DE" dirty="0" smtClean="0"/>
              <a:t> as </a:t>
            </a:r>
            <a:r>
              <a:rPr lang="de-DE" dirty="0" err="1" smtClean="0"/>
              <a:t>experts</a:t>
            </a:r>
            <a:endParaRPr lang="de-DE" dirty="0" smtClean="0"/>
          </a:p>
          <a:p>
            <a:endParaRPr lang="de-DE" dirty="0"/>
          </a:p>
          <a:p>
            <a:r>
              <a:rPr lang="de-DE" dirty="0" err="1" smtClean="0"/>
              <a:t>Learning</a:t>
            </a:r>
            <a:r>
              <a:rPr lang="de-DE" dirty="0" smtClean="0"/>
              <a:t> </a:t>
            </a:r>
            <a:r>
              <a:rPr lang="de-DE" dirty="0" err="1" smtClean="0"/>
              <a:t>competencies</a:t>
            </a:r>
            <a:endParaRPr lang="de-DE" dirty="0" smtClean="0"/>
          </a:p>
          <a:p>
            <a:endParaRPr lang="de-DE"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From</a:t>
            </a:r>
            <a:r>
              <a:rPr lang="de-DE" dirty="0" smtClean="0"/>
              <a:t> nature to </a:t>
            </a:r>
            <a:r>
              <a:rPr lang="de-DE" dirty="0" err="1" smtClean="0"/>
              <a:t>culture</a:t>
            </a:r>
            <a:endParaRPr lang="de-DE" dirty="0"/>
          </a:p>
        </p:txBody>
      </p:sp>
      <p:sp>
        <p:nvSpPr>
          <p:cNvPr id="3" name="Inhaltsplatzhalter 2"/>
          <p:cNvSpPr>
            <a:spLocks noGrp="1"/>
          </p:cNvSpPr>
          <p:nvPr>
            <p:ph idx="1"/>
          </p:nvPr>
        </p:nvSpPr>
        <p:spPr/>
        <p:txBody>
          <a:bodyPr/>
          <a:lstStyle/>
          <a:p>
            <a:pPr>
              <a:buNone/>
            </a:pPr>
            <a:r>
              <a:rPr lang="de-DE" dirty="0" err="1" smtClean="0"/>
              <a:t>Outdoor</a:t>
            </a:r>
            <a:r>
              <a:rPr lang="de-DE" dirty="0" smtClean="0"/>
              <a:t> </a:t>
            </a:r>
            <a:r>
              <a:rPr lang="de-DE" dirty="0" err="1" smtClean="0"/>
              <a:t>learning</a:t>
            </a:r>
            <a:r>
              <a:rPr lang="de-DE" dirty="0" smtClean="0"/>
              <a:t> </a:t>
            </a:r>
            <a:r>
              <a:rPr lang="de-DE" dirty="0" err="1" smtClean="0"/>
              <a:t>is</a:t>
            </a:r>
            <a:r>
              <a:rPr lang="de-DE" dirty="0" smtClean="0"/>
              <a:t>  </a:t>
            </a:r>
            <a:r>
              <a:rPr lang="de-DE" dirty="0" err="1" smtClean="0"/>
              <a:t>about</a:t>
            </a:r>
            <a:r>
              <a:rPr lang="de-DE" dirty="0" smtClean="0"/>
              <a:t> ...</a:t>
            </a:r>
          </a:p>
          <a:p>
            <a:pPr>
              <a:buNone/>
            </a:pPr>
            <a:endParaRPr lang="de-DE" dirty="0" smtClean="0"/>
          </a:p>
          <a:p>
            <a:pPr lvl="1">
              <a:buNone/>
            </a:pPr>
            <a:r>
              <a:rPr lang="de-DE" dirty="0" smtClean="0"/>
              <a:t>... </a:t>
            </a:r>
            <a:r>
              <a:rPr lang="de-DE" dirty="0" err="1" smtClean="0"/>
              <a:t>reminding</a:t>
            </a:r>
            <a:r>
              <a:rPr lang="de-DE" dirty="0" smtClean="0"/>
              <a:t> </a:t>
            </a:r>
            <a:r>
              <a:rPr lang="de-DE" dirty="0" err="1" smtClean="0"/>
              <a:t>the</a:t>
            </a:r>
            <a:r>
              <a:rPr lang="de-DE" dirty="0" smtClean="0"/>
              <a:t> </a:t>
            </a:r>
            <a:r>
              <a:rPr lang="de-DE" dirty="0" err="1" smtClean="0"/>
              <a:t>students</a:t>
            </a:r>
            <a:r>
              <a:rPr lang="de-DE" dirty="0" smtClean="0"/>
              <a:t> </a:t>
            </a:r>
            <a:r>
              <a:rPr lang="de-DE" dirty="0" err="1" smtClean="0"/>
              <a:t>how</a:t>
            </a:r>
            <a:r>
              <a:rPr lang="de-DE" dirty="0" smtClean="0"/>
              <a:t> </a:t>
            </a:r>
            <a:r>
              <a:rPr lang="de-DE" dirty="0" err="1" smtClean="0"/>
              <a:t>something</a:t>
            </a:r>
            <a:r>
              <a:rPr lang="de-DE" dirty="0" smtClean="0"/>
              <a:t> </a:t>
            </a:r>
            <a:r>
              <a:rPr lang="de-DE" dirty="0" err="1" smtClean="0"/>
              <a:t>started</a:t>
            </a:r>
            <a:endParaRPr lang="de-DE" dirty="0" smtClean="0"/>
          </a:p>
          <a:p>
            <a:pPr lvl="1">
              <a:buNone/>
            </a:pPr>
            <a:r>
              <a:rPr lang="de-DE" dirty="0" smtClean="0"/>
              <a:t>... </a:t>
            </a:r>
            <a:r>
              <a:rPr lang="de-DE" dirty="0" err="1" smtClean="0"/>
              <a:t>tracking</a:t>
            </a:r>
            <a:r>
              <a:rPr lang="de-DE" dirty="0" smtClean="0"/>
              <a:t> </a:t>
            </a:r>
            <a:r>
              <a:rPr lang="de-DE" dirty="0" err="1" smtClean="0"/>
              <a:t>the</a:t>
            </a:r>
            <a:r>
              <a:rPr lang="de-DE" dirty="0" smtClean="0"/>
              <a:t> </a:t>
            </a:r>
            <a:r>
              <a:rPr lang="de-DE" dirty="0" err="1" smtClean="0"/>
              <a:t>development</a:t>
            </a:r>
            <a:r>
              <a:rPr lang="de-DE" dirty="0" smtClean="0"/>
              <a:t> of </a:t>
            </a:r>
            <a:r>
              <a:rPr lang="de-DE" dirty="0" err="1" smtClean="0"/>
              <a:t>technologies</a:t>
            </a:r>
            <a:endParaRPr lang="de-DE" dirty="0" smtClean="0"/>
          </a:p>
          <a:p>
            <a:pPr lvl="1">
              <a:buNone/>
            </a:pPr>
            <a:r>
              <a:rPr lang="de-DE" dirty="0" smtClean="0"/>
              <a:t>... </a:t>
            </a:r>
            <a:r>
              <a:rPr lang="de-DE" dirty="0" err="1" smtClean="0"/>
              <a:t>building</a:t>
            </a:r>
            <a:r>
              <a:rPr lang="de-DE" dirty="0" smtClean="0"/>
              <a:t> up a </a:t>
            </a:r>
            <a:r>
              <a:rPr lang="de-DE" dirty="0" err="1" smtClean="0"/>
              <a:t>community</a:t>
            </a:r>
            <a:endParaRPr lang="de-DE" dirty="0" smtClean="0"/>
          </a:p>
          <a:p>
            <a:pPr lvl="1">
              <a:buNone/>
            </a:pPr>
            <a:r>
              <a:rPr lang="de-DE" dirty="0" smtClean="0"/>
              <a:t>... </a:t>
            </a:r>
            <a:r>
              <a:rPr lang="de-DE" dirty="0" err="1"/>
              <a:t>r</a:t>
            </a:r>
            <a:r>
              <a:rPr lang="de-DE" dirty="0" err="1" smtClean="0"/>
              <a:t>especting</a:t>
            </a:r>
            <a:r>
              <a:rPr lang="de-DE" dirty="0" smtClean="0"/>
              <a:t> </a:t>
            </a:r>
            <a:r>
              <a:rPr lang="de-DE" dirty="0" err="1" smtClean="0"/>
              <a:t>environment</a:t>
            </a:r>
            <a:r>
              <a:rPr lang="de-DE" dirty="0" smtClean="0"/>
              <a:t> as a </a:t>
            </a:r>
            <a:r>
              <a:rPr lang="de-DE" dirty="0" err="1" smtClean="0"/>
              <a:t>value</a:t>
            </a:r>
            <a:endParaRPr lang="de-DE" dirty="0" smtClean="0"/>
          </a:p>
          <a:p>
            <a:pPr lvl="1">
              <a:buNone/>
            </a:pPr>
            <a:endParaRPr lang="de-DE" dirty="0" smtClean="0"/>
          </a:p>
          <a:p>
            <a:pPr algn="ctr">
              <a:buNone/>
            </a:pPr>
            <a:endParaRPr lang="de-DE" dirty="0"/>
          </a:p>
        </p:txBody>
      </p:sp>
    </p:spTree>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1708</Words>
  <Application>Microsoft Macintosh PowerPoint</Application>
  <PresentationFormat>Bildschirmpräsentation (4:3)</PresentationFormat>
  <Paragraphs>242</Paragraphs>
  <Slides>27</Slides>
  <Notes>2</Notes>
  <HiddenSlides>0</HiddenSlides>
  <MMClips>0</MMClips>
  <ScaleCrop>false</ScaleCrop>
  <HeadingPairs>
    <vt:vector size="4" baseType="variant">
      <vt:variant>
        <vt:lpstr>Entwurfsvorlage</vt:lpstr>
      </vt:variant>
      <vt:variant>
        <vt:i4>1</vt:i4>
      </vt:variant>
      <vt:variant>
        <vt:lpstr>Folientitel</vt:lpstr>
      </vt:variant>
      <vt:variant>
        <vt:i4>27</vt:i4>
      </vt:variant>
    </vt:vector>
  </HeadingPairs>
  <TitlesOfParts>
    <vt:vector size="28" baseType="lpstr">
      <vt:lpstr>Office-Design</vt:lpstr>
      <vt:lpstr>ACEWild  Alternative Curriculum – Education out of the Wild!</vt:lpstr>
      <vt:lpstr>What is Outdoor Education?</vt:lpstr>
      <vt:lpstr>Philosophy/Aims of Outdoor Education</vt:lpstr>
      <vt:lpstr>Components of Outdoor Education</vt:lpstr>
      <vt:lpstr>Didactical challenges</vt:lpstr>
      <vt:lpstr>Aims of ACE Wild </vt:lpstr>
      <vt:lpstr>I. ACEWild - curriculum</vt:lpstr>
      <vt:lpstr>A. Curriculum ACEWild - guidelines</vt:lpstr>
      <vt:lpstr>From nature to culture</vt:lpstr>
      <vt:lpstr>From nature to culture</vt:lpstr>
      <vt:lpstr>From nature to culture</vt:lpstr>
      <vt:lpstr>From nature to culture</vt:lpstr>
      <vt:lpstr>From nature to culture</vt:lpstr>
      <vt:lpstr>From sensation to learning</vt:lpstr>
      <vt:lpstr>From sensation to learning</vt:lpstr>
      <vt:lpstr>From basics to complexity</vt:lpstr>
      <vt:lpstr>B. Content and Competencies</vt:lpstr>
      <vt:lpstr>Content of outdoor learning</vt:lpstr>
      <vt:lpstr>Topics</vt:lpstr>
      <vt:lpstr>Model of competencies</vt:lpstr>
      <vt:lpstr>Circle of competence development</vt:lpstr>
      <vt:lpstr>C. Teachers and learners</vt:lpstr>
      <vt:lpstr>Nature and environment as teacher</vt:lpstr>
      <vt:lpstr>The role of the teachers</vt:lpstr>
      <vt:lpstr>The role of the teachers</vt:lpstr>
      <vt:lpstr>Outdoor Learning Process</vt:lpstr>
      <vt:lpstr>Outdoor teaching Process</vt:lpstr>
    </vt:vector>
  </TitlesOfParts>
  <Company>respekt-ive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ACEWild  Alternative Curriculum – Education out of the Wild!</dc:title>
  <dc:creator>Detlev Lindau-Bank</dc:creator>
  <cp:lastModifiedBy>Detlev Lindau-Bank</cp:lastModifiedBy>
  <cp:revision>2</cp:revision>
  <dcterms:created xsi:type="dcterms:W3CDTF">2016-08-24T19:33:43Z</dcterms:created>
  <dcterms:modified xsi:type="dcterms:W3CDTF">2016-08-24T20:21:58Z</dcterms:modified>
</cp:coreProperties>
</file>